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4"/>
  </p:notesMasterIdLst>
  <p:sldIdLst>
    <p:sldId id="486" r:id="rId2"/>
    <p:sldId id="256" r:id="rId3"/>
    <p:sldId id="965" r:id="rId4"/>
    <p:sldId id="966" r:id="rId5"/>
    <p:sldId id="967" r:id="rId6"/>
    <p:sldId id="257" r:id="rId7"/>
    <p:sldId id="437" r:id="rId8"/>
    <p:sldId id="258" r:id="rId9"/>
    <p:sldId id="968" r:id="rId10"/>
    <p:sldId id="260" r:id="rId11"/>
    <p:sldId id="262" r:id="rId12"/>
    <p:sldId id="264"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59" r:id="rId33"/>
    <p:sldId id="286" r:id="rId34"/>
    <p:sldId id="287" r:id="rId35"/>
    <p:sldId id="396" r:id="rId36"/>
    <p:sldId id="288" r:id="rId37"/>
    <p:sldId id="261" r:id="rId38"/>
    <p:sldId id="263" r:id="rId39"/>
    <p:sldId id="380" r:id="rId40"/>
    <p:sldId id="381" r:id="rId41"/>
    <p:sldId id="265" r:id="rId42"/>
    <p:sldId id="375" r:id="rId43"/>
    <p:sldId id="376" r:id="rId44"/>
    <p:sldId id="382" r:id="rId45"/>
    <p:sldId id="267" r:id="rId46"/>
    <p:sldId id="383" r:id="rId47"/>
    <p:sldId id="384" r:id="rId48"/>
    <p:sldId id="385" r:id="rId49"/>
    <p:sldId id="386" r:id="rId50"/>
    <p:sldId id="374" r:id="rId51"/>
    <p:sldId id="336" r:id="rId52"/>
    <p:sldId id="338" r:id="rId53"/>
    <p:sldId id="387" r:id="rId54"/>
    <p:sldId id="438" r:id="rId55"/>
    <p:sldId id="388" r:id="rId56"/>
    <p:sldId id="434" r:id="rId57"/>
    <p:sldId id="435" r:id="rId58"/>
    <p:sldId id="389" r:id="rId59"/>
    <p:sldId id="430" r:id="rId60"/>
    <p:sldId id="431" r:id="rId61"/>
    <p:sldId id="432" r:id="rId62"/>
    <p:sldId id="390" r:id="rId63"/>
    <p:sldId id="290" r:id="rId64"/>
    <p:sldId id="433" r:id="rId65"/>
    <p:sldId id="436" r:id="rId66"/>
    <p:sldId id="391" r:id="rId67"/>
    <p:sldId id="319" r:id="rId68"/>
    <p:sldId id="321" r:id="rId69"/>
    <p:sldId id="291" r:id="rId70"/>
    <p:sldId id="292" r:id="rId71"/>
    <p:sldId id="323" r:id="rId72"/>
    <p:sldId id="325" r:id="rId73"/>
    <p:sldId id="327" r:id="rId74"/>
    <p:sldId id="392" r:id="rId75"/>
    <p:sldId id="328" r:id="rId76"/>
    <p:sldId id="293" r:id="rId77"/>
    <p:sldId id="329" r:id="rId78"/>
    <p:sldId id="330" r:id="rId79"/>
    <p:sldId id="294" r:id="rId80"/>
    <p:sldId id="393" r:id="rId81"/>
    <p:sldId id="295" r:id="rId82"/>
    <p:sldId id="331" r:id="rId83"/>
    <p:sldId id="332" r:id="rId84"/>
    <p:sldId id="333" r:id="rId85"/>
    <p:sldId id="296" r:id="rId86"/>
    <p:sldId id="394" r:id="rId87"/>
    <p:sldId id="334" r:id="rId88"/>
    <p:sldId id="335" r:id="rId89"/>
    <p:sldId id="297" r:id="rId90"/>
    <p:sldId id="299" r:id="rId91"/>
    <p:sldId id="395" r:id="rId92"/>
    <p:sldId id="807" r:id="rId93"/>
    <p:sldId id="397" r:id="rId94"/>
    <p:sldId id="398" r:id="rId95"/>
    <p:sldId id="399" r:id="rId96"/>
    <p:sldId id="400" r:id="rId97"/>
    <p:sldId id="808" r:id="rId98"/>
    <p:sldId id="401" r:id="rId99"/>
    <p:sldId id="402" r:id="rId100"/>
    <p:sldId id="352" r:id="rId101"/>
    <p:sldId id="403" r:id="rId102"/>
    <p:sldId id="813" r:id="rId103"/>
    <p:sldId id="404" r:id="rId104"/>
    <p:sldId id="313" r:id="rId105"/>
    <p:sldId id="314" r:id="rId106"/>
    <p:sldId id="405" r:id="rId107"/>
    <p:sldId id="809" r:id="rId108"/>
    <p:sldId id="810" r:id="rId109"/>
    <p:sldId id="811" r:id="rId110"/>
    <p:sldId id="812" r:id="rId111"/>
    <p:sldId id="814" r:id="rId112"/>
    <p:sldId id="815" r:id="rId113"/>
    <p:sldId id="406" r:id="rId114"/>
    <p:sldId id="407" r:id="rId115"/>
    <p:sldId id="408" r:id="rId116"/>
    <p:sldId id="315" r:id="rId117"/>
    <p:sldId id="316" r:id="rId118"/>
    <p:sldId id="816" r:id="rId119"/>
    <p:sldId id="817" r:id="rId120"/>
    <p:sldId id="410" r:id="rId121"/>
    <p:sldId id="440" r:id="rId122"/>
    <p:sldId id="409" r:id="rId123"/>
    <p:sldId id="819" r:id="rId124"/>
    <p:sldId id="820" r:id="rId125"/>
    <p:sldId id="411" r:id="rId126"/>
    <p:sldId id="818" r:id="rId127"/>
    <p:sldId id="412" r:id="rId128"/>
    <p:sldId id="413" r:id="rId129"/>
    <p:sldId id="414" r:id="rId130"/>
    <p:sldId id="442" r:id="rId131"/>
    <p:sldId id="415" r:id="rId132"/>
    <p:sldId id="337" r:id="rId133"/>
    <p:sldId id="416" r:id="rId134"/>
    <p:sldId id="417" r:id="rId135"/>
    <p:sldId id="317" r:id="rId136"/>
    <p:sldId id="418" r:id="rId137"/>
    <p:sldId id="441" r:id="rId138"/>
    <p:sldId id="825" r:id="rId139"/>
    <p:sldId id="826" r:id="rId140"/>
    <p:sldId id="827" r:id="rId141"/>
    <p:sldId id="828" r:id="rId142"/>
    <p:sldId id="829" r:id="rId143"/>
    <p:sldId id="830" r:id="rId144"/>
    <p:sldId id="831" r:id="rId145"/>
    <p:sldId id="832" r:id="rId146"/>
    <p:sldId id="833" r:id="rId147"/>
    <p:sldId id="834" r:id="rId148"/>
    <p:sldId id="835" r:id="rId149"/>
    <p:sldId id="836" r:id="rId150"/>
    <p:sldId id="837" r:id="rId151"/>
    <p:sldId id="838" r:id="rId152"/>
    <p:sldId id="839" r:id="rId153"/>
    <p:sldId id="840" r:id="rId154"/>
    <p:sldId id="841" r:id="rId155"/>
    <p:sldId id="842" r:id="rId156"/>
    <p:sldId id="843" r:id="rId157"/>
    <p:sldId id="844" r:id="rId158"/>
    <p:sldId id="845" r:id="rId159"/>
    <p:sldId id="846" r:id="rId160"/>
    <p:sldId id="847" r:id="rId161"/>
    <p:sldId id="848" r:id="rId162"/>
    <p:sldId id="849" r:id="rId163"/>
    <p:sldId id="850" r:id="rId164"/>
    <p:sldId id="851" r:id="rId165"/>
    <p:sldId id="852" r:id="rId166"/>
    <p:sldId id="853" r:id="rId167"/>
    <p:sldId id="854" r:id="rId168"/>
    <p:sldId id="855" r:id="rId169"/>
    <p:sldId id="856" r:id="rId170"/>
    <p:sldId id="857" r:id="rId171"/>
    <p:sldId id="858" r:id="rId172"/>
    <p:sldId id="859" r:id="rId173"/>
    <p:sldId id="860" r:id="rId174"/>
    <p:sldId id="861" r:id="rId175"/>
    <p:sldId id="862" r:id="rId176"/>
    <p:sldId id="863" r:id="rId177"/>
    <p:sldId id="864" r:id="rId178"/>
    <p:sldId id="865" r:id="rId179"/>
    <p:sldId id="866" r:id="rId180"/>
    <p:sldId id="867" r:id="rId181"/>
    <p:sldId id="868" r:id="rId182"/>
    <p:sldId id="869" r:id="rId183"/>
    <p:sldId id="870" r:id="rId184"/>
    <p:sldId id="871" r:id="rId185"/>
    <p:sldId id="872" r:id="rId186"/>
    <p:sldId id="873" r:id="rId187"/>
    <p:sldId id="874" r:id="rId188"/>
    <p:sldId id="875" r:id="rId189"/>
    <p:sldId id="876" r:id="rId190"/>
    <p:sldId id="877" r:id="rId191"/>
    <p:sldId id="878" r:id="rId192"/>
    <p:sldId id="879" r:id="rId193"/>
    <p:sldId id="420" r:id="rId194"/>
    <p:sldId id="881" r:id="rId195"/>
    <p:sldId id="882" r:id="rId196"/>
    <p:sldId id="343" r:id="rId197"/>
    <p:sldId id="344" r:id="rId198"/>
    <p:sldId id="421" r:id="rId199"/>
    <p:sldId id="320" r:id="rId200"/>
    <p:sldId id="422" r:id="rId201"/>
    <p:sldId id="326" r:id="rId202"/>
    <p:sldId id="322" r:id="rId203"/>
    <p:sldId id="423" r:id="rId204"/>
    <p:sldId id="324" r:id="rId205"/>
    <p:sldId id="424" r:id="rId206"/>
    <p:sldId id="425" r:id="rId207"/>
    <p:sldId id="426" r:id="rId208"/>
    <p:sldId id="427" r:id="rId209"/>
    <p:sldId id="428" r:id="rId210"/>
    <p:sldId id="298" r:id="rId211"/>
    <p:sldId id="930" r:id="rId212"/>
    <p:sldId id="928" r:id="rId213"/>
    <p:sldId id="906" r:id="rId214"/>
    <p:sldId id="907" r:id="rId215"/>
    <p:sldId id="908" r:id="rId216"/>
    <p:sldId id="909" r:id="rId217"/>
    <p:sldId id="910" r:id="rId218"/>
    <p:sldId id="911" r:id="rId219"/>
    <p:sldId id="912" r:id="rId220"/>
    <p:sldId id="913" r:id="rId221"/>
    <p:sldId id="914" r:id="rId222"/>
    <p:sldId id="915" r:id="rId223"/>
    <p:sldId id="916" r:id="rId224"/>
    <p:sldId id="917" r:id="rId225"/>
    <p:sldId id="918" r:id="rId226"/>
    <p:sldId id="919" r:id="rId227"/>
    <p:sldId id="920" r:id="rId228"/>
    <p:sldId id="921" r:id="rId229"/>
    <p:sldId id="922" r:id="rId230"/>
    <p:sldId id="439" r:id="rId231"/>
    <p:sldId id="923" r:id="rId232"/>
    <p:sldId id="924" r:id="rId233"/>
    <p:sldId id="925" r:id="rId234"/>
    <p:sldId id="926" r:id="rId235"/>
    <p:sldId id="444" r:id="rId236"/>
    <p:sldId id="932" r:id="rId237"/>
    <p:sldId id="429" r:id="rId238"/>
    <p:sldId id="346" r:id="rId239"/>
    <p:sldId id="347" r:id="rId240"/>
    <p:sldId id="300" r:id="rId241"/>
    <p:sldId id="301" r:id="rId242"/>
    <p:sldId id="302" r:id="rId243"/>
    <p:sldId id="303" r:id="rId244"/>
    <p:sldId id="304" r:id="rId245"/>
    <p:sldId id="305" r:id="rId246"/>
    <p:sldId id="348" r:id="rId247"/>
    <p:sldId id="306" r:id="rId248"/>
    <p:sldId id="933" r:id="rId249"/>
    <p:sldId id="934" r:id="rId250"/>
    <p:sldId id="935" r:id="rId251"/>
    <p:sldId id="936" r:id="rId252"/>
    <p:sldId id="307" r:id="rId253"/>
    <p:sldId id="447" r:id="rId254"/>
    <p:sldId id="448" r:id="rId255"/>
    <p:sldId id="937" r:id="rId256"/>
    <p:sldId id="938" r:id="rId257"/>
    <p:sldId id="939" r:id="rId258"/>
    <p:sldId id="940" r:id="rId259"/>
    <p:sldId id="443" r:id="rId260"/>
    <p:sldId id="308" r:id="rId261"/>
    <p:sldId id="349" r:id="rId262"/>
    <p:sldId id="350" r:id="rId263"/>
    <p:sldId id="351" r:id="rId264"/>
    <p:sldId id="309" r:id="rId265"/>
    <p:sldId id="310" r:id="rId266"/>
    <p:sldId id="449" r:id="rId267"/>
    <p:sldId id="480" r:id="rId268"/>
    <p:sldId id="502" r:id="rId269"/>
    <p:sldId id="481" r:id="rId270"/>
    <p:sldId id="482" r:id="rId271"/>
    <p:sldId id="941" r:id="rId272"/>
    <p:sldId id="942" r:id="rId273"/>
    <p:sldId id="943" r:id="rId274"/>
    <p:sldId id="944" r:id="rId275"/>
    <p:sldId id="451" r:id="rId276"/>
    <p:sldId id="452" r:id="rId277"/>
    <p:sldId id="453" r:id="rId278"/>
    <p:sldId id="454" r:id="rId279"/>
    <p:sldId id="455" r:id="rId280"/>
    <p:sldId id="456" r:id="rId281"/>
    <p:sldId id="457" r:id="rId282"/>
    <p:sldId id="945" r:id="rId283"/>
    <p:sldId id="946" r:id="rId284"/>
    <p:sldId id="947" r:id="rId285"/>
    <p:sldId id="948" r:id="rId286"/>
    <p:sldId id="949" r:id="rId287"/>
    <p:sldId id="950" r:id="rId288"/>
    <p:sldId id="951" r:id="rId289"/>
    <p:sldId id="458" r:id="rId290"/>
    <p:sldId id="459" r:id="rId291"/>
    <p:sldId id="460" r:id="rId292"/>
    <p:sldId id="461" r:id="rId293"/>
    <p:sldId id="462" r:id="rId294"/>
    <p:sldId id="483" r:id="rId295"/>
    <p:sldId id="463" r:id="rId296"/>
    <p:sldId id="464" r:id="rId297"/>
    <p:sldId id="465" r:id="rId298"/>
    <p:sldId id="466" r:id="rId299"/>
    <p:sldId id="467" r:id="rId300"/>
    <p:sldId id="468" r:id="rId301"/>
    <p:sldId id="469" r:id="rId302"/>
    <p:sldId id="470" r:id="rId303"/>
    <p:sldId id="471" r:id="rId304"/>
    <p:sldId id="472" r:id="rId305"/>
    <p:sldId id="473" r:id="rId306"/>
    <p:sldId id="474" r:id="rId307"/>
    <p:sldId id="475" r:id="rId308"/>
    <p:sldId id="476" r:id="rId309"/>
    <p:sldId id="477" r:id="rId310"/>
    <p:sldId id="962" r:id="rId311"/>
    <p:sldId id="963" r:id="rId312"/>
    <p:sldId id="478" r:id="rId313"/>
    <p:sldId id="479" r:id="rId314"/>
    <p:sldId id="484" r:id="rId315"/>
    <p:sldId id="485" r:id="rId316"/>
    <p:sldId id="488" r:id="rId317"/>
    <p:sldId id="509" r:id="rId318"/>
    <p:sldId id="510" r:id="rId319"/>
    <p:sldId id="512" r:id="rId320"/>
    <p:sldId id="513" r:id="rId321"/>
    <p:sldId id="511" r:id="rId322"/>
    <p:sldId id="514" r:id="rId323"/>
    <p:sldId id="492" r:id="rId324"/>
    <p:sldId id="311" r:id="rId325"/>
    <p:sldId id="312" r:id="rId326"/>
    <p:sldId id="493" r:id="rId327"/>
    <p:sldId id="494" r:id="rId328"/>
    <p:sldId id="495" r:id="rId329"/>
    <p:sldId id="496" r:id="rId330"/>
    <p:sldId id="497" r:id="rId331"/>
    <p:sldId id="498" r:id="rId332"/>
    <p:sldId id="508" r:id="rId333"/>
    <p:sldId id="499" r:id="rId334"/>
    <p:sldId id="500" r:id="rId335"/>
    <p:sldId id="501" r:id="rId336"/>
    <p:sldId id="671" r:id="rId337"/>
    <p:sldId id="515" r:id="rId338"/>
    <p:sldId id="516" r:id="rId339"/>
    <p:sldId id="517" r:id="rId340"/>
    <p:sldId id="518" r:id="rId341"/>
    <p:sldId id="519" r:id="rId342"/>
    <p:sldId id="520" r:id="rId343"/>
    <p:sldId id="521" r:id="rId344"/>
    <p:sldId id="522" r:id="rId345"/>
    <p:sldId id="523" r:id="rId346"/>
    <p:sldId id="524" r:id="rId347"/>
    <p:sldId id="525" r:id="rId348"/>
    <p:sldId id="528" r:id="rId349"/>
    <p:sldId id="529" r:id="rId350"/>
    <p:sldId id="527" r:id="rId351"/>
    <p:sldId id="531" r:id="rId352"/>
    <p:sldId id="604" r:id="rId353"/>
    <p:sldId id="605" r:id="rId354"/>
    <p:sldId id="606" r:id="rId355"/>
    <p:sldId id="959" r:id="rId356"/>
    <p:sldId id="607" r:id="rId357"/>
    <p:sldId id="609" r:id="rId358"/>
    <p:sldId id="608" r:id="rId359"/>
    <p:sldId id="633" r:id="rId360"/>
    <p:sldId id="611" r:id="rId361"/>
    <p:sldId id="613" r:id="rId362"/>
    <p:sldId id="614" r:id="rId363"/>
    <p:sldId id="615" r:id="rId364"/>
    <p:sldId id="618" r:id="rId365"/>
    <p:sldId id="616" r:id="rId366"/>
    <p:sldId id="620" r:id="rId367"/>
    <p:sldId id="619" r:id="rId368"/>
    <p:sldId id="617" r:id="rId369"/>
    <p:sldId id="624" r:id="rId370"/>
    <p:sldId id="626" r:id="rId371"/>
    <p:sldId id="627" r:id="rId372"/>
    <p:sldId id="954" r:id="rId373"/>
    <p:sldId id="622" r:id="rId374"/>
    <p:sldId id="621" r:id="rId375"/>
    <p:sldId id="623" r:id="rId376"/>
    <p:sldId id="625" r:id="rId377"/>
    <p:sldId id="628" r:id="rId378"/>
    <p:sldId id="630" r:id="rId379"/>
    <p:sldId id="629" r:id="rId380"/>
    <p:sldId id="631" r:id="rId381"/>
    <p:sldId id="632" r:id="rId382"/>
    <p:sldId id="634" r:id="rId383"/>
    <p:sldId id="635" r:id="rId384"/>
    <p:sldId id="636" r:id="rId385"/>
    <p:sldId id="637" r:id="rId386"/>
    <p:sldId id="638" r:id="rId387"/>
    <p:sldId id="639" r:id="rId388"/>
    <p:sldId id="640" r:id="rId389"/>
    <p:sldId id="953" r:id="rId390"/>
    <p:sldId id="642" r:id="rId391"/>
    <p:sldId id="647" r:id="rId392"/>
    <p:sldId id="644" r:id="rId393"/>
    <p:sldId id="646"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957" r:id="rId410"/>
    <p:sldId id="958" r:id="rId411"/>
    <p:sldId id="955" r:id="rId412"/>
    <p:sldId id="956" r:id="rId413"/>
    <p:sldId id="580" r:id="rId414"/>
    <p:sldId id="534" r:id="rId415"/>
    <p:sldId id="664" r:id="rId416"/>
    <p:sldId id="535" r:id="rId417"/>
    <p:sldId id="536" r:id="rId418"/>
    <p:sldId id="537" r:id="rId419"/>
    <p:sldId id="538" r:id="rId420"/>
    <p:sldId id="539" r:id="rId421"/>
    <p:sldId id="548" r:id="rId422"/>
    <p:sldId id="547" r:id="rId423"/>
    <p:sldId id="581" r:id="rId424"/>
    <p:sldId id="582" r:id="rId425"/>
    <p:sldId id="549" r:id="rId426"/>
    <p:sldId id="550" r:id="rId427"/>
    <p:sldId id="583" r:id="rId428"/>
    <p:sldId id="551" r:id="rId429"/>
    <p:sldId id="584" r:id="rId430"/>
    <p:sldId id="585" r:id="rId431"/>
    <p:sldId id="586" r:id="rId432"/>
    <p:sldId id="587" r:id="rId433"/>
    <p:sldId id="588" r:id="rId434"/>
    <p:sldId id="590" r:id="rId435"/>
    <p:sldId id="665" r:id="rId436"/>
    <p:sldId id="596" r:id="rId437"/>
    <p:sldId id="591" r:id="rId438"/>
    <p:sldId id="592" r:id="rId439"/>
    <p:sldId id="593" r:id="rId440"/>
    <p:sldId id="594" r:id="rId441"/>
    <p:sldId id="666" r:id="rId442"/>
    <p:sldId id="667" r:id="rId443"/>
    <p:sldId id="595" r:id="rId444"/>
    <p:sldId id="554" r:id="rId445"/>
    <p:sldId id="597" r:id="rId446"/>
    <p:sldId id="589" r:id="rId447"/>
    <p:sldId id="557" r:id="rId448"/>
    <p:sldId id="558" r:id="rId449"/>
    <p:sldId id="669" r:id="rId450"/>
    <p:sldId id="555" r:id="rId451"/>
    <p:sldId id="599" r:id="rId452"/>
    <p:sldId id="600" r:id="rId453"/>
    <p:sldId id="601" r:id="rId454"/>
    <p:sldId id="674" r:id="rId455"/>
    <p:sldId id="602" r:id="rId456"/>
    <p:sldId id="556" r:id="rId457"/>
    <p:sldId id="559" r:id="rId458"/>
    <p:sldId id="952" r:id="rId459"/>
    <p:sldId id="560" r:id="rId460"/>
    <p:sldId id="672" r:id="rId461"/>
    <p:sldId id="561" r:id="rId462"/>
    <p:sldId id="562" r:id="rId463"/>
    <p:sldId id="563" r:id="rId464"/>
    <p:sldId id="564" r:id="rId465"/>
    <p:sldId id="565" r:id="rId466"/>
    <p:sldId id="566" r:id="rId467"/>
    <p:sldId id="567" r:id="rId468"/>
    <p:sldId id="568" r:id="rId469"/>
    <p:sldId id="569" r:id="rId470"/>
    <p:sldId id="570" r:id="rId471"/>
    <p:sldId id="571" r:id="rId472"/>
    <p:sldId id="572" r:id="rId473"/>
    <p:sldId id="673" r:id="rId474"/>
    <p:sldId id="573" r:id="rId475"/>
    <p:sldId id="574" r:id="rId476"/>
    <p:sldId id="575" r:id="rId477"/>
    <p:sldId id="576" r:id="rId478"/>
    <p:sldId id="577" r:id="rId479"/>
    <p:sldId id="578" r:id="rId480"/>
    <p:sldId id="598" r:id="rId481"/>
    <p:sldId id="735" r:id="rId482"/>
    <p:sldId id="736" r:id="rId483"/>
    <p:sldId id="737" r:id="rId484"/>
    <p:sldId id="579" r:id="rId485"/>
    <p:sldId id="676" r:id="rId486"/>
    <p:sldId id="677" r:id="rId487"/>
    <p:sldId id="731" r:id="rId488"/>
    <p:sldId id="360" r:id="rId489"/>
    <p:sldId id="732" r:id="rId490"/>
    <p:sldId id="678" r:id="rId491"/>
    <p:sldId id="362" r:id="rId492"/>
    <p:sldId id="733" r:id="rId493"/>
    <p:sldId id="734" r:id="rId494"/>
    <p:sldId id="679" r:id="rId495"/>
    <p:sldId id="738" r:id="rId496"/>
    <p:sldId id="739" r:id="rId497"/>
    <p:sldId id="740" r:id="rId498"/>
    <p:sldId id="361" r:id="rId499"/>
    <p:sldId id="680" r:id="rId500"/>
    <p:sldId id="741" r:id="rId501"/>
    <p:sldId id="742" r:id="rId502"/>
    <p:sldId id="743" r:id="rId503"/>
    <p:sldId id="744" r:id="rId504"/>
    <p:sldId id="681" r:id="rId505"/>
    <p:sldId id="745" r:id="rId506"/>
    <p:sldId id="746" r:id="rId507"/>
    <p:sldId id="747" r:id="rId508"/>
    <p:sldId id="748" r:id="rId509"/>
    <p:sldId id="749" r:id="rId510"/>
    <p:sldId id="682" r:id="rId511"/>
    <p:sldId id="683" r:id="rId512"/>
    <p:sldId id="684" r:id="rId513"/>
    <p:sldId id="685" r:id="rId514"/>
    <p:sldId id="686" r:id="rId515"/>
    <p:sldId id="687" r:id="rId516"/>
    <p:sldId id="688" r:id="rId517"/>
    <p:sldId id="339" r:id="rId518"/>
    <p:sldId id="751" r:id="rId519"/>
    <p:sldId id="805" r:id="rId520"/>
    <p:sldId id="752" r:id="rId521"/>
    <p:sldId id="753" r:id="rId522"/>
    <p:sldId id="754" r:id="rId523"/>
    <p:sldId id="755" r:id="rId524"/>
    <p:sldId id="756" r:id="rId525"/>
    <p:sldId id="757" r:id="rId526"/>
    <p:sldId id="758" r:id="rId527"/>
    <p:sldId id="759" r:id="rId528"/>
    <p:sldId id="806" r:id="rId529"/>
    <p:sldId id="760" r:id="rId530"/>
    <p:sldId id="761" r:id="rId531"/>
    <p:sldId id="960" r:id="rId532"/>
    <p:sldId id="961" r:id="rId533"/>
    <p:sldId id="762" r:id="rId534"/>
    <p:sldId id="763" r:id="rId535"/>
    <p:sldId id="764" r:id="rId536"/>
    <p:sldId id="765" r:id="rId537"/>
    <p:sldId id="766" r:id="rId538"/>
    <p:sldId id="767" r:id="rId539"/>
    <p:sldId id="768" r:id="rId540"/>
    <p:sldId id="769" r:id="rId541"/>
    <p:sldId id="964" r:id="rId542"/>
    <p:sldId id="770" r:id="rId543"/>
    <p:sldId id="773" r:id="rId544"/>
    <p:sldId id="774" r:id="rId545"/>
    <p:sldId id="775" r:id="rId546"/>
    <p:sldId id="776" r:id="rId547"/>
    <p:sldId id="777" r:id="rId548"/>
    <p:sldId id="778" r:id="rId549"/>
    <p:sldId id="779" r:id="rId550"/>
    <p:sldId id="780" r:id="rId551"/>
    <p:sldId id="781" r:id="rId552"/>
    <p:sldId id="782" r:id="rId553"/>
    <p:sldId id="783" r:id="rId554"/>
    <p:sldId id="784" r:id="rId555"/>
    <p:sldId id="785" r:id="rId556"/>
    <p:sldId id="786" r:id="rId557"/>
    <p:sldId id="787" r:id="rId558"/>
    <p:sldId id="788" r:id="rId559"/>
    <p:sldId id="789" r:id="rId560"/>
    <p:sldId id="790" r:id="rId561"/>
    <p:sldId id="791" r:id="rId562"/>
    <p:sldId id="792" r:id="rId563"/>
    <p:sldId id="793" r:id="rId564"/>
    <p:sldId id="794" r:id="rId565"/>
    <p:sldId id="795" r:id="rId566"/>
    <p:sldId id="796" r:id="rId567"/>
    <p:sldId id="797" r:id="rId568"/>
    <p:sldId id="798" r:id="rId569"/>
    <p:sldId id="799" r:id="rId570"/>
    <p:sldId id="800" r:id="rId571"/>
    <p:sldId id="801" r:id="rId572"/>
    <p:sldId id="802" r:id="rId573"/>
    <p:sldId id="803" r:id="rId574"/>
    <p:sldId id="804" r:id="rId575"/>
    <p:sldId id="363" r:id="rId576"/>
    <p:sldId id="689" r:id="rId577"/>
    <p:sldId id="690" r:id="rId578"/>
    <p:sldId id="691" r:id="rId579"/>
    <p:sldId id="692" r:id="rId580"/>
    <p:sldId id="693" r:id="rId581"/>
    <p:sldId id="694" r:id="rId582"/>
    <p:sldId id="695" r:id="rId583"/>
    <p:sldId id="696" r:id="rId584"/>
    <p:sldId id="697" r:id="rId585"/>
    <p:sldId id="698" r:id="rId586"/>
    <p:sldId id="699" r:id="rId587"/>
    <p:sldId id="700" r:id="rId588"/>
    <p:sldId id="701" r:id="rId589"/>
    <p:sldId id="702" r:id="rId590"/>
    <p:sldId id="703" r:id="rId591"/>
    <p:sldId id="369" r:id="rId592"/>
    <p:sldId id="289" r:id="rId593"/>
    <p:sldId id="704" r:id="rId594"/>
    <p:sldId id="705" r:id="rId595"/>
    <p:sldId id="370" r:id="rId596"/>
    <p:sldId id="706" r:id="rId597"/>
    <p:sldId id="366" r:id="rId598"/>
    <p:sldId id="707" r:id="rId599"/>
    <p:sldId id="367" r:id="rId600"/>
    <p:sldId id="371" r:id="rId601"/>
    <p:sldId id="372" r:id="rId602"/>
    <p:sldId id="708" r:id="rId603"/>
    <p:sldId id="709" r:id="rId604"/>
    <p:sldId id="364" r:id="rId605"/>
    <p:sldId id="373" r:id="rId606"/>
    <p:sldId id="711" r:id="rId607"/>
    <p:sldId id="712" r:id="rId608"/>
    <p:sldId id="713" r:id="rId609"/>
    <p:sldId id="714" r:id="rId610"/>
    <p:sldId id="715" r:id="rId611"/>
    <p:sldId id="716" r:id="rId612"/>
    <p:sldId id="717" r:id="rId613"/>
    <p:sldId id="718" r:id="rId614"/>
    <p:sldId id="719" r:id="rId615"/>
    <p:sldId id="720" r:id="rId616"/>
    <p:sldId id="721" r:id="rId617"/>
    <p:sldId id="722" r:id="rId618"/>
    <p:sldId id="723" r:id="rId619"/>
    <p:sldId id="724" r:id="rId620"/>
    <p:sldId id="725" r:id="rId621"/>
    <p:sldId id="726" r:id="rId622"/>
    <p:sldId id="727" r:id="rId623"/>
    <p:sldId id="353" r:id="rId624"/>
    <p:sldId id="354" r:id="rId625"/>
    <p:sldId id="355" r:id="rId626"/>
    <p:sldId id="356" r:id="rId627"/>
    <p:sldId id="357" r:id="rId628"/>
    <p:sldId id="358" r:id="rId629"/>
    <p:sldId id="728" r:id="rId630"/>
    <p:sldId id="729" r:id="rId631"/>
    <p:sldId id="359" r:id="rId632"/>
    <p:sldId id="730" r:id="rId6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ED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94660"/>
  </p:normalViewPr>
  <p:slideViewPr>
    <p:cSldViewPr>
      <p:cViewPr varScale="1">
        <p:scale>
          <a:sx n="109" d="100"/>
          <a:sy n="109" d="100"/>
        </p:scale>
        <p:origin x="378" y="10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1143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viewProps" Target="view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tableStyles" Target="tableStyle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11A402-306F-476E-A27A-D454D55C80AB}" type="datetimeFigureOut">
              <a:rPr lang="en-US" smtClean="0"/>
              <a:pPr/>
              <a:t>12/10/2024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FC8615-F429-4959-A686-0465A2D617E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29699"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a:p>
        </p:txBody>
      </p:sp>
      <p:sp>
        <p:nvSpPr>
          <p:cNvPr id="29700" name="Slide Number Placeholder 3"/>
          <p:cNvSpPr>
            <a:spLocks noGrp="1"/>
          </p:cNvSpPr>
          <p:nvPr>
            <p:ph type="sldNum" sz="quarter" idx="5"/>
          </p:nvPr>
        </p:nvSpPr>
        <p:spPr bwMode="auto">
          <a:noFill/>
          <a:ln>
            <a:miter lim="800000"/>
          </a:ln>
        </p:spPr>
        <p:txBody>
          <a:bodyPr wrap="square" numCol="1" anchorCtr="0" compatLnSpc="1"/>
          <a:lstStyle/>
          <a:p>
            <a:fld id="{EBB35003-5B21-4565-AFB5-CA32A163ED87}" type="slidenum">
              <a:rPr lang="en-US" smtClean="0"/>
              <a:pPr/>
              <a:t>11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7346" name="Slide Image Placeholder 123904"/>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57347" name="Text Placeholder 123905"/>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9394" name="Slide Image Placeholder 124928"/>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59395" name="Text Placeholder 124929"/>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63490" name="Slide Image Placeholder 125952"/>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63491" name="Text Placeholder 125953"/>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65538" name="Slide Image Placeholder 126976"/>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65539" name="Text Placeholder 126977"/>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5FC8615-F429-4959-A686-0465A2D617EB}" type="slidenum">
              <a:rPr lang="en-US" smtClean="0"/>
              <a:pPr/>
              <a:t>190</a:t>
            </a:fld>
            <a:endParaRPr lang="en-US"/>
          </a:p>
        </p:txBody>
      </p:sp>
    </p:spTree>
    <p:extLst>
      <p:ext uri="{BB962C8B-B14F-4D97-AF65-F5344CB8AC3E}">
        <p14:creationId xmlns:p14="http://schemas.microsoft.com/office/powerpoint/2010/main" val="1112650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C8615-F429-4959-A686-0465A2D617EB}" type="slidenum">
              <a:rPr lang="en-US" smtClean="0"/>
              <a:pPr/>
              <a:t>246</a:t>
            </a:fld>
            <a:endParaRPr lang="en-US"/>
          </a:p>
        </p:txBody>
      </p:sp>
    </p:spTree>
    <p:extLst>
      <p:ext uri="{BB962C8B-B14F-4D97-AF65-F5344CB8AC3E}">
        <p14:creationId xmlns:p14="http://schemas.microsoft.com/office/powerpoint/2010/main" val="2172689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C8615-F429-4959-A686-0465A2D617EB}" type="slidenum">
              <a:rPr lang="en-US" smtClean="0"/>
              <a:pPr/>
              <a:t>365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C8615-F429-4959-A686-0465A2D617EB}" type="slidenum">
              <a:rPr lang="en-US" smtClean="0"/>
              <a:pPr/>
              <a:t>372</a:t>
            </a:fld>
            <a:endParaRPr lang="en-US"/>
          </a:p>
        </p:txBody>
      </p:sp>
    </p:spTree>
    <p:extLst>
      <p:ext uri="{BB962C8B-B14F-4D97-AF65-F5344CB8AC3E}">
        <p14:creationId xmlns:p14="http://schemas.microsoft.com/office/powerpoint/2010/main" val="324630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ChangeArrowheads="1" noTextEdit="1"/>
          </p:cNvSpPr>
          <p:nvPr>
            <p:ph type="sldImg"/>
          </p:nvPr>
        </p:nvSpPr>
        <p:spPr/>
      </p:sp>
      <p:sp>
        <p:nvSpPr>
          <p:cNvPr id="5123"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800">
              <a:latin typeface="Times-Roman"/>
            </a:endParaRPr>
          </a:p>
        </p:txBody>
      </p:sp>
      <p:sp>
        <p:nvSpPr>
          <p:cNvPr id="5124"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0EFDF44-9A42-4D4E-810F-14D0A0FE0FD4}" type="slidenum">
              <a:rPr lang="en-US" altLang="en-US">
                <a:latin typeface="Arial" panose="020B0604020202020204" pitchFamily="34" charset="0"/>
              </a:rPr>
              <a:pPr/>
              <a:t>414</a:t>
            </a:fld>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ChangeArrowheads="1" noTextEdit="1"/>
          </p:cNvSpPr>
          <p:nvPr>
            <p:ph type="sldImg"/>
          </p:nvPr>
        </p:nvSpPr>
        <p:spPr/>
      </p:sp>
      <p:sp>
        <p:nvSpPr>
          <p:cNvPr id="9219"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Roman"/>
              </a:rPr>
              <a:t>the domain </a:t>
            </a:r>
            <a:r>
              <a:rPr lang="en-US" altLang="en-US" sz="1800">
                <a:latin typeface="CMSY10"/>
              </a:rPr>
              <a:t>{</a:t>
            </a:r>
            <a:r>
              <a:rPr lang="en-US" altLang="en-US" sz="1800">
                <a:latin typeface="Times-Roman"/>
              </a:rPr>
              <a:t>A,B</a:t>
            </a:r>
            <a:r>
              <a:rPr lang="en-US" altLang="en-US" sz="1800">
                <a:latin typeface="CMSY10"/>
              </a:rPr>
              <a:t>}</a:t>
            </a:r>
            <a:r>
              <a:rPr lang="en-US" altLang="en-US" sz="1800">
                <a:latin typeface="Times-Roman"/>
              </a:rPr>
              <a:t>, then the constraint saying the two variables must have different values</a:t>
            </a:r>
          </a:p>
          <a:p>
            <a:r>
              <a:rPr lang="en-US" altLang="en-US" sz="1800">
                <a:latin typeface="Times-Roman"/>
              </a:rPr>
              <a:t>can be written as </a:t>
            </a:r>
            <a:r>
              <a:rPr lang="en-US" altLang="en-US" sz="1800">
                <a:latin typeface="CMR10"/>
              </a:rPr>
              <a:t>(</a:t>
            </a:r>
            <a:r>
              <a:rPr lang="en-US" altLang="en-US" sz="1800">
                <a:latin typeface="CMMI10"/>
              </a:rPr>
              <a:t>X</a:t>
            </a:r>
            <a:r>
              <a:rPr lang="en-US" altLang="en-US" sz="1800">
                <a:latin typeface="CMR8"/>
              </a:rPr>
              <a:t>1</a:t>
            </a:r>
            <a:r>
              <a:rPr lang="en-US" altLang="en-US" sz="1800">
                <a:latin typeface="CMMI10"/>
              </a:rPr>
              <a:t>,X</a:t>
            </a:r>
            <a:r>
              <a:rPr lang="en-US" altLang="en-US" sz="1800">
                <a:latin typeface="CMR8"/>
              </a:rPr>
              <a:t>2</a:t>
            </a:r>
            <a:r>
              <a:rPr lang="en-US" altLang="en-US" sz="1800">
                <a:latin typeface="CMR10"/>
              </a:rPr>
              <a:t>)</a:t>
            </a:r>
            <a:r>
              <a:rPr lang="en-US" altLang="en-US" sz="1800">
                <a:latin typeface="CMMI10"/>
              </a:rPr>
              <a:t>, </a:t>
            </a:r>
            <a:r>
              <a:rPr lang="en-US" altLang="en-US" sz="1800">
                <a:latin typeface="CMR10"/>
              </a:rPr>
              <a:t>[(</a:t>
            </a:r>
            <a:r>
              <a:rPr lang="en-US" altLang="en-US" sz="1800">
                <a:latin typeface="CMMI10"/>
              </a:rPr>
              <a:t>A,B</a:t>
            </a:r>
            <a:r>
              <a:rPr lang="en-US" altLang="en-US" sz="1800">
                <a:latin typeface="CMR10"/>
              </a:rPr>
              <a:t>)</a:t>
            </a:r>
            <a:r>
              <a:rPr lang="en-US" altLang="en-US" sz="1800">
                <a:latin typeface="CMMI10"/>
              </a:rPr>
              <a:t>, </a:t>
            </a:r>
            <a:r>
              <a:rPr lang="en-US" altLang="en-US" sz="1800">
                <a:latin typeface="CMR10"/>
              </a:rPr>
              <a:t>(</a:t>
            </a:r>
            <a:r>
              <a:rPr lang="en-US" altLang="en-US" sz="1800">
                <a:latin typeface="CMMI10"/>
              </a:rPr>
              <a:t>B,A</a:t>
            </a:r>
            <a:r>
              <a:rPr lang="en-US" altLang="en-US" sz="1800">
                <a:latin typeface="CMR10"/>
              </a:rPr>
              <a:t>)]</a:t>
            </a:r>
            <a:r>
              <a:rPr lang="en-US" altLang="en-US" sz="1800">
                <a:latin typeface="CMSY10"/>
              </a:rPr>
              <a:t> </a:t>
            </a:r>
            <a:r>
              <a:rPr lang="en-US" altLang="en-US" sz="1800">
                <a:latin typeface="Times-Roman"/>
              </a:rPr>
              <a:t>or as </a:t>
            </a:r>
            <a:r>
              <a:rPr lang="en-US" altLang="en-US" sz="1800">
                <a:latin typeface="CMR10"/>
              </a:rPr>
              <a:t>(</a:t>
            </a:r>
            <a:r>
              <a:rPr lang="en-US" altLang="en-US" sz="1800">
                <a:latin typeface="CMMI10"/>
              </a:rPr>
              <a:t>X</a:t>
            </a:r>
            <a:r>
              <a:rPr lang="en-US" altLang="en-US" sz="1800">
                <a:latin typeface="CMR8"/>
              </a:rPr>
              <a:t>1</a:t>
            </a:r>
            <a:r>
              <a:rPr lang="en-US" altLang="en-US" sz="1800">
                <a:latin typeface="CMMI10"/>
              </a:rPr>
              <a:t>,X</a:t>
            </a:r>
            <a:r>
              <a:rPr lang="en-US" altLang="en-US" sz="1800">
                <a:latin typeface="CMR8"/>
              </a:rPr>
              <a:t>2</a:t>
            </a:r>
            <a:r>
              <a:rPr lang="en-US" altLang="en-US" sz="1800">
                <a:latin typeface="CMR10"/>
              </a:rPr>
              <a:t>)</a:t>
            </a:r>
            <a:r>
              <a:rPr lang="en-US" altLang="en-US" sz="1800">
                <a:latin typeface="CMMI10"/>
              </a:rPr>
              <a:t>,X</a:t>
            </a:r>
            <a:r>
              <a:rPr lang="en-US" altLang="en-US" sz="1800">
                <a:latin typeface="CMR8"/>
              </a:rPr>
              <a:t>1 </a:t>
            </a:r>
            <a:r>
              <a:rPr lang="en-US" altLang="en-US" sz="1800">
                <a:latin typeface="CMR10"/>
              </a:rPr>
              <a:t>= </a:t>
            </a:r>
            <a:r>
              <a:rPr lang="en-US" altLang="en-US" sz="1800">
                <a:latin typeface="CMMI10"/>
              </a:rPr>
              <a:t>X</a:t>
            </a:r>
            <a:r>
              <a:rPr lang="en-US" altLang="en-US" sz="1800">
                <a:latin typeface="CMR8"/>
              </a:rPr>
              <a:t>2</a:t>
            </a:r>
            <a:r>
              <a:rPr lang="en-US" altLang="en-US" sz="1800">
                <a:latin typeface="Times-Roman"/>
              </a:rPr>
              <a:t>.</a:t>
            </a:r>
            <a:endParaRPr lang="en-US" altLang="en-US">
              <a:latin typeface="Arial" panose="020B0604020202020204" pitchFamily="34" charset="0"/>
            </a:endParaRPr>
          </a:p>
        </p:txBody>
      </p:sp>
      <p:sp>
        <p:nvSpPr>
          <p:cNvPr id="9220"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08F90BB-752D-4973-B5CB-9353F190EA38}" type="slidenum">
              <a:rPr lang="en-US" altLang="en-US">
                <a:latin typeface="Arial" panose="020B0604020202020204" pitchFamily="34" charset="0"/>
              </a:rPr>
              <a:pPr/>
              <a:t>418</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3794" name="Slide Image Placeholder 112640"/>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33795" name="Text Placeholder 112641"/>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a:solidFill>
                  <a:schemeClr val="tx1"/>
                </a:solidFill>
                <a:latin typeface="Tahoma" panose="020B0604030504040204" pitchFamily="34" charset="0"/>
              </a:defRPr>
            </a:lvl1pPr>
            <a:lvl2pPr marL="742950" indent="-285750" defTabSz="930275" eaLnBrk="0" hangingPunct="0">
              <a:defRPr>
                <a:solidFill>
                  <a:schemeClr val="tx1"/>
                </a:solidFill>
                <a:latin typeface="Tahoma" panose="020B0604030504040204" pitchFamily="34" charset="0"/>
              </a:defRPr>
            </a:lvl2pPr>
            <a:lvl3pPr marL="1143000" indent="-228600" defTabSz="930275" eaLnBrk="0" hangingPunct="0">
              <a:defRPr>
                <a:solidFill>
                  <a:schemeClr val="tx1"/>
                </a:solidFill>
                <a:latin typeface="Tahoma" panose="020B0604030504040204" pitchFamily="34" charset="0"/>
              </a:defRPr>
            </a:lvl3pPr>
            <a:lvl4pPr marL="1600200" indent="-228600" defTabSz="930275" eaLnBrk="0" hangingPunct="0">
              <a:defRPr>
                <a:solidFill>
                  <a:schemeClr val="tx1"/>
                </a:solidFill>
                <a:latin typeface="Tahoma" panose="020B0604030504040204" pitchFamily="34" charset="0"/>
              </a:defRPr>
            </a:lvl4pPr>
            <a:lvl5pPr marL="2057400" indent="-228600" defTabSz="930275" eaLnBrk="0" hangingPunct="0">
              <a:defRPr>
                <a:solidFill>
                  <a:schemeClr val="tx1"/>
                </a:solidFill>
                <a:latin typeface="Tahoma" panose="020B0604030504040204" pitchFamily="34" charset="0"/>
              </a:defRPr>
            </a:lvl5pPr>
            <a:lvl6pPr marL="2514600" indent="-228600" defTabSz="930275" eaLnBrk="0" fontAlgn="base" hangingPunct="0">
              <a:spcBef>
                <a:spcPct val="0"/>
              </a:spcBef>
              <a:spcAft>
                <a:spcPct val="0"/>
              </a:spcAft>
              <a:defRPr>
                <a:solidFill>
                  <a:schemeClr val="tx1"/>
                </a:solidFill>
                <a:latin typeface="Tahoma" panose="020B0604030504040204" pitchFamily="34" charset="0"/>
              </a:defRPr>
            </a:lvl6pPr>
            <a:lvl7pPr marL="2971800" indent="-228600" defTabSz="930275" eaLnBrk="0" fontAlgn="base" hangingPunct="0">
              <a:spcBef>
                <a:spcPct val="0"/>
              </a:spcBef>
              <a:spcAft>
                <a:spcPct val="0"/>
              </a:spcAft>
              <a:defRPr>
                <a:solidFill>
                  <a:schemeClr val="tx1"/>
                </a:solidFill>
                <a:latin typeface="Tahoma" panose="020B0604030504040204" pitchFamily="34" charset="0"/>
              </a:defRPr>
            </a:lvl7pPr>
            <a:lvl8pPr marL="3429000" indent="-228600" defTabSz="930275" eaLnBrk="0" fontAlgn="base" hangingPunct="0">
              <a:spcBef>
                <a:spcPct val="0"/>
              </a:spcBef>
              <a:spcAft>
                <a:spcPct val="0"/>
              </a:spcAft>
              <a:defRPr>
                <a:solidFill>
                  <a:schemeClr val="tx1"/>
                </a:solidFill>
                <a:latin typeface="Tahoma" panose="020B0604030504040204" pitchFamily="34" charset="0"/>
              </a:defRPr>
            </a:lvl8pPr>
            <a:lvl9pPr marL="3886200" indent="-228600" defTabSz="930275"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791AE791-099A-4524-BFA9-6A3D2AC27A47}" type="slidenum">
              <a:rPr lang="en-US" altLang="en-US">
                <a:latin typeface="Arial" panose="020B0604020202020204" pitchFamily="34" charset="0"/>
              </a:rPr>
              <a:pPr eaLnBrk="1" hangingPunct="1"/>
              <a:t>551</a:t>
            </a:fld>
            <a:endParaRPr lang="en-US" altLang="en-US">
              <a:latin typeface="Arial" panose="020B0604020202020204" pitchFamily="34" charset="0"/>
            </a:endParaRPr>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xfrm>
            <a:off x="933450" y="4413250"/>
            <a:ext cx="5137150" cy="4179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Skipping 7.6+</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F958CF1B-F7EC-480C-9785-D3EFC8DC8A1F}" type="slidenum">
              <a:rPr lang="en-US" altLang="en-US"/>
              <a:pPr eaLnBrk="1" hangingPunct="1"/>
              <a:t>603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7890" name="Slide Image Placeholder 113664"/>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37891" name="Text Placeholder 113665"/>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9938" name="Slide Image Placeholder 114688"/>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39939" name="Text Placeholder 114689"/>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1986" name="Slide Image Placeholder 115712"/>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41987" name="Text Placeholder 115713"/>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5058" name="Slide Image Placeholder 116736"/>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45059" name="Text Placeholder 116737"/>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8130" name="Slide Image Placeholder 118784"/>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48131" name="Text Placeholder 118785"/>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0178" name="Slide Image Placeholder 119808"/>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50179" name="Text Placeholder 119809"/>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5298" name="Slide Image Placeholder 121856"/>
          <p:cNvSpPr>
            <a:spLocks noGrp="1" noRot="1" noChangeAspect="1" noChangeArrowheads="1" noTextEdit="1"/>
          </p:cNvSpPr>
          <p:nvPr>
            <p:ph type="sldImg" idx="4294967295"/>
          </p:nvPr>
        </p:nvSpPr>
        <p:spPr>
          <a:xfrm>
            <a:off x="381000" y="695325"/>
            <a:ext cx="6096000" cy="3429000"/>
          </a:xfrm>
          <a:solidFill>
            <a:srgbClr val="FFFFFF"/>
          </a:solidFill>
          <a:ln>
            <a:miter lim="800000"/>
          </a:ln>
        </p:spPr>
      </p:sp>
      <p:sp>
        <p:nvSpPr>
          <p:cNvPr id="55299" name="Text Placeholder 121857"/>
          <p:cNvSpPr>
            <a:spLocks noGrp="1" noChangeArrowheads="1"/>
          </p:cNvSpPr>
          <p:nvPr>
            <p:ph type="body" idx="4294967295"/>
          </p:nvPr>
        </p:nvSpPr>
        <p:spPr>
          <a:xfrm>
            <a:off x="685800" y="4343400"/>
            <a:ext cx="5486400" cy="4114800"/>
          </a:xfrm>
        </p:spPr>
        <p:txBody>
          <a:bodyPr wrap="none" anchor="ctr"/>
          <a:lstStyle/>
          <a:p>
            <a:pPr eaLnBrk="1" hangingPunct="1"/>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852487"/>
          </a:xfrm>
        </p:spPr>
        <p:txBody>
          <a:bodyPr/>
          <a:lstStyle/>
          <a:p>
            <a:r>
              <a:rPr lang="en-US"/>
              <a:t>Click to edit Master title style</a:t>
            </a:r>
          </a:p>
        </p:txBody>
      </p:sp>
      <p:sp>
        <p:nvSpPr>
          <p:cNvPr id="3" name="Text Placeholder 2"/>
          <p:cNvSpPr>
            <a:spLocks noGrp="1"/>
          </p:cNvSpPr>
          <p:nvPr>
            <p:ph type="body" sz="half" idx="1"/>
          </p:nvPr>
        </p:nvSpPr>
        <p:spPr>
          <a:xfrm>
            <a:off x="406400" y="1524001"/>
            <a:ext cx="566420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3800" y="1524001"/>
            <a:ext cx="5666317"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p:txBody>
          <a:bodyPr/>
          <a:lstStyle>
            <a:lvl1pPr>
              <a:defRPr/>
            </a:lvl1pPr>
          </a:lstStyle>
          <a:p>
            <a:pPr>
              <a:defRPr/>
            </a:pPr>
            <a:r>
              <a:rPr lang="en-US"/>
              <a:t>14 Jan 2004</a:t>
            </a:r>
          </a:p>
        </p:txBody>
      </p:sp>
      <p:sp>
        <p:nvSpPr>
          <p:cNvPr id="6" name="Rectangle 12"/>
          <p:cNvSpPr>
            <a:spLocks noGrp="1" noChangeArrowheads="1"/>
          </p:cNvSpPr>
          <p:nvPr>
            <p:ph type="ftr" sz="quarter" idx="11"/>
          </p:nvPr>
        </p:nvSpPr>
        <p:spPr/>
        <p:txBody>
          <a:bodyPr/>
          <a:lstStyle>
            <a:lvl1pPr>
              <a:defRPr/>
            </a:lvl1pPr>
          </a:lstStyle>
          <a:p>
            <a:pPr>
              <a:defRPr/>
            </a:pPr>
            <a:r>
              <a:rPr lang="en-US"/>
              <a:t>CS 3243 - Blind Search</a:t>
            </a:r>
          </a:p>
        </p:txBody>
      </p:sp>
      <p:sp>
        <p:nvSpPr>
          <p:cNvPr id="7" name="Rectangle 13"/>
          <p:cNvSpPr>
            <a:spLocks noGrp="1" noChangeArrowheads="1"/>
          </p:cNvSpPr>
          <p:nvPr>
            <p:ph type="sldNum" sz="quarter" idx="12"/>
          </p:nvPr>
        </p:nvSpPr>
        <p:spPr/>
        <p:txBody>
          <a:bodyPr/>
          <a:lstStyle>
            <a:lvl1pPr>
              <a:defRPr/>
            </a:lvl1pPr>
          </a:lstStyle>
          <a:p>
            <a:fld id="{98916892-0532-4359-B062-6694CF147B8E}" type="slidenum">
              <a:rPr lang="en-US" altLang="en-US"/>
              <a:pPr/>
              <a:t>‹#›</a:t>
            </a:fld>
            <a:endParaRPr lang="en-U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r>
              <a:rPr lang="en-US"/>
              <a:t>February 20, 2006</a:t>
            </a:r>
          </a:p>
        </p:txBody>
      </p:sp>
      <p:sp>
        <p:nvSpPr>
          <p:cNvPr id="6" name="Rectangle 5"/>
          <p:cNvSpPr>
            <a:spLocks noGrp="1" noChangeArrowheads="1"/>
          </p:cNvSpPr>
          <p:nvPr>
            <p:ph type="ftr" sz="quarter" idx="11"/>
          </p:nvPr>
        </p:nvSpPr>
        <p:spPr/>
        <p:txBody>
          <a:bodyPr/>
          <a:lstStyle>
            <a:lvl1pPr>
              <a:defRPr/>
            </a:lvl1pPr>
          </a:lstStyle>
          <a:p>
            <a:pPr>
              <a:defRPr/>
            </a:pPr>
            <a:r>
              <a:rPr lang="en-US"/>
              <a:t>AI: Chapter 7: Logical Agents</a:t>
            </a:r>
          </a:p>
        </p:txBody>
      </p:sp>
      <p:sp>
        <p:nvSpPr>
          <p:cNvPr id="7" name="Rectangle 6"/>
          <p:cNvSpPr>
            <a:spLocks noGrp="1" noChangeArrowheads="1"/>
          </p:cNvSpPr>
          <p:nvPr>
            <p:ph type="sldNum" sz="quarter" idx="12"/>
          </p:nvPr>
        </p:nvSpPr>
        <p:spPr/>
        <p:txBody>
          <a:bodyPr/>
          <a:lstStyle>
            <a:lvl1pPr>
              <a:defRPr/>
            </a:lvl1pPr>
          </a:lstStyle>
          <a:p>
            <a:fld id="{9000D408-08CC-4127-B885-1B7A54A8B12F}" type="slidenum">
              <a:rPr lang="en-US" altLang="en-US"/>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FC771F2-CEED-4975-8DD4-332602B95500}"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r>
              <a:rPr lang="en-US"/>
              <a:t>February 20, 2006</a:t>
            </a:r>
          </a:p>
        </p:txBody>
      </p:sp>
      <p:sp>
        <p:nvSpPr>
          <p:cNvPr id="5" name="Rectangle 5"/>
          <p:cNvSpPr>
            <a:spLocks noGrp="1" noChangeArrowheads="1"/>
          </p:cNvSpPr>
          <p:nvPr>
            <p:ph type="ftr" sz="quarter" idx="11"/>
          </p:nvPr>
        </p:nvSpPr>
        <p:spPr/>
        <p:txBody>
          <a:bodyPr/>
          <a:lstStyle>
            <a:lvl1pPr>
              <a:defRPr/>
            </a:lvl1pPr>
          </a:lstStyle>
          <a:p>
            <a:pPr>
              <a:defRPr/>
            </a:pPr>
            <a:r>
              <a:rPr lang="en-US"/>
              <a:t>AI: Chapter 7: Logical Agents</a:t>
            </a:r>
          </a:p>
        </p:txBody>
      </p:sp>
      <p:sp>
        <p:nvSpPr>
          <p:cNvPr id="6" name="Rectangle 6"/>
          <p:cNvSpPr>
            <a:spLocks noGrp="1" noChangeArrowheads="1"/>
          </p:cNvSpPr>
          <p:nvPr>
            <p:ph type="sldNum" sz="quarter" idx="12"/>
          </p:nvPr>
        </p:nvSpPr>
        <p:spPr/>
        <p:txBody>
          <a:bodyPr/>
          <a:lstStyle>
            <a:lvl1pPr>
              <a:defRPr/>
            </a:lvl1pPr>
          </a:lstStyle>
          <a:p>
            <a:fld id="{F67193F8-9500-4CCB-851F-169C4D16D520}"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BB5CF3-0B16-4668-94C7-3F903A0D7BF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C771F2-CEED-4975-8DD4-332602B9550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9BB5CF3-0B16-4668-94C7-3F903A0D7BF9}" type="datetimeFigureOut">
              <a:rPr lang="en-US" smtClean="0"/>
              <a:pPr/>
              <a:t>12/10/2024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C771F2-CEED-4975-8DD4-332602B9550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Computer_science" TargetMode="External"/><Relationship Id="rId3" Type="http://schemas.openxmlformats.org/officeDocument/2006/relationships/hyperlink" Target="http://en.wikipedia.org/wiki/Psychology" TargetMode="External"/><Relationship Id="rId7" Type="http://schemas.openxmlformats.org/officeDocument/2006/relationships/hyperlink" Target="http://en.wikipedia.org/wiki/Artificial_intelligence" TargetMode="External"/><Relationship Id="rId2" Type="http://schemas.openxmlformats.org/officeDocument/2006/relationships/hyperlink" Target="http://en.wikipedia.org/wiki/Cognitive_science" TargetMode="External"/><Relationship Id="rId1" Type="http://schemas.openxmlformats.org/officeDocument/2006/relationships/slideLayout" Target="../slideLayouts/slideLayout2.xml"/><Relationship Id="rId6" Type="http://schemas.openxmlformats.org/officeDocument/2006/relationships/hyperlink" Target="http://en.wikipedia.org/wiki/Cognitive_psychology" TargetMode="External"/><Relationship Id="rId5" Type="http://schemas.openxmlformats.org/officeDocument/2006/relationships/hyperlink" Target="http://en.wikipedia.org/wiki/Linguistics" TargetMode="External"/><Relationship Id="rId4" Type="http://schemas.openxmlformats.org/officeDocument/2006/relationships/hyperlink" Target="http://en.wikipedia.org/wiki/Anthropology"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pcworld.com/article/219900/ibm_watson_wins_jeopardy_humans_rally_back.html" TargetMode="External"/><Relationship Id="rId2" Type="http://schemas.openxmlformats.org/officeDocument/2006/relationships/hyperlink" Target="http://www.pcworld.com/article/220053/ibm_watson_team_takes_your_questions.html" TargetMode="External"/><Relationship Id="rId1" Type="http://schemas.openxmlformats.org/officeDocument/2006/relationships/slideLayout" Target="../slideLayouts/slideLayout2.xml"/><Relationship Id="rId5" Type="http://schemas.openxmlformats.org/officeDocument/2006/relationships/hyperlink" Target="http://www.pcworld.com/article/208837/nightmare_robots_20_real_and_creepy_androids.html" TargetMode="External"/><Relationship Id="rId4" Type="http://schemas.openxmlformats.org/officeDocument/2006/relationships/hyperlink" Target="http://www.pcworld.com/article/219915/jennings_explains_jeopardy_loss_to_watson.html" TargetMode="Externa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Stock_trading" TargetMode="External"/><Relationship Id="rId2" Type="http://schemas.openxmlformats.org/officeDocument/2006/relationships/hyperlink" Target="http://en.wikipedia.org/wiki/Medical_diagnosis" TargetMode="External"/><Relationship Id="rId1" Type="http://schemas.openxmlformats.org/officeDocument/2006/relationships/slideLayout" Target="../slideLayouts/slideLayout2.xml"/><Relationship Id="rId5" Type="http://schemas.openxmlformats.org/officeDocument/2006/relationships/hyperlink" Target="http://en.wikipedia.org/wiki/Law" TargetMode="External"/><Relationship Id="rId4" Type="http://schemas.openxmlformats.org/officeDocument/2006/relationships/hyperlink" Target="http://en.wikipedia.org/wiki/Robot_control" TargetMode="External"/></Relationships>
</file>

<file path=ppt/slides/_rels/slide2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Stock_trader" TargetMode="External"/><Relationship Id="rId2" Type="http://schemas.openxmlformats.org/officeDocument/2006/relationships/hyperlink" Target="http://en.wikipedia.org/wiki/Applications_of_artificial_intelligence" TargetMode="External"/><Relationship Id="rId1" Type="http://schemas.openxmlformats.org/officeDocument/2006/relationships/slideLayout" Target="../slideLayouts/slideLayout2.xml"/><Relationship Id="rId6" Type="http://schemas.openxmlformats.org/officeDocument/2006/relationships/hyperlink" Target="http://www.creativevirtual.com/" TargetMode="External"/><Relationship Id="rId5" Type="http://schemas.openxmlformats.org/officeDocument/2006/relationships/hyperlink" Target="http://en.wikipedia.org/wiki/Artificial_neural_network" TargetMode="External"/><Relationship Id="rId4" Type="http://schemas.openxmlformats.org/officeDocument/2006/relationships/hyperlink" Target="http://en.wikipedia.org/wiki/Financial_institution"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2.png"/></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3.png"/></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3.png"/></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3.png"/></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13.png"/></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Computer-aided_radiologic_interpretation" TargetMode="External"/><Relationship Id="rId3" Type="http://schemas.openxmlformats.org/officeDocument/2006/relationships/hyperlink" Target="http://en.wikipedia.org/wiki/Artificial_neural_networks" TargetMode="External"/><Relationship Id="rId7" Type="http://schemas.openxmlformats.org/officeDocument/2006/relationships/hyperlink" Target="http://en.wikipedia.org/wiki/Electronic_medical_record" TargetMode="External"/><Relationship Id="rId2" Type="http://schemas.openxmlformats.org/officeDocument/2006/relationships/hyperlink" Target="http://en.wikipedia.org/wiki/Applications_of_artificial_intelligence" TargetMode="External"/><Relationship Id="rId1" Type="http://schemas.openxmlformats.org/officeDocument/2006/relationships/slideLayout" Target="../slideLayouts/slideLayout2.xml"/><Relationship Id="rId6" Type="http://schemas.openxmlformats.org/officeDocument/2006/relationships/hyperlink" Target="http://en.wikipedia.org/wiki/Concept_Processing" TargetMode="External"/><Relationship Id="rId5" Type="http://schemas.openxmlformats.org/officeDocument/2006/relationships/hyperlink" Target="http://en.wikipedia.org/wiki/Medical_diagnosis" TargetMode="External"/><Relationship Id="rId4" Type="http://schemas.openxmlformats.org/officeDocument/2006/relationships/hyperlink" Target="http://en.wikipedia.org/wiki/Clinical_decision_support_system" TargetMode="Externa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13.png"/></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13.png"/></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13.png"/></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13.png"/></Relationships>
</file>

<file path=ppt/slides/_rels/slide2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Japan" TargetMode="External"/><Relationship Id="rId2" Type="http://schemas.openxmlformats.org/officeDocument/2006/relationships/hyperlink" Target="http://en.wikipedia.org/wiki/Applications_of_artificial_intelligence"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15.png"/><Relationship Id="rId5" Type="http://schemas.openxmlformats.org/officeDocument/2006/relationships/oleObject" Target="../embeddings/oleObject12.bin"/><Relationship Id="rId4" Type="http://schemas.openxmlformats.org/officeDocument/2006/relationships/image" Target="../media/image113.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en.wikipedia.org/wiki/Speech_recognition" TargetMode="External"/><Relationship Id="rId13" Type="http://schemas.openxmlformats.org/officeDocument/2006/relationships/hyperlink" Target="http://en.wikipedia.org/wiki/Customer_satisfaction" TargetMode="External"/><Relationship Id="rId3" Type="http://schemas.openxmlformats.org/officeDocument/2006/relationships/hyperlink" Target="http://en.wikipedia.org/wiki/Automated_online_assistant" TargetMode="External"/><Relationship Id="rId7" Type="http://schemas.openxmlformats.org/officeDocument/2006/relationships/hyperlink" Target="http://en.wikipedia.org/wiki/Call_centre" TargetMode="External"/><Relationship Id="rId12" Type="http://schemas.openxmlformats.org/officeDocument/2006/relationships/hyperlink" Target="http://en.wikipedia.org/wiki/Support_automation" TargetMode="External"/><Relationship Id="rId2" Type="http://schemas.openxmlformats.org/officeDocument/2006/relationships/hyperlink" Target="http://en.wikipedia.org/wiki/Applications_of_artificial_intelligence" TargetMode="External"/><Relationship Id="rId1" Type="http://schemas.openxmlformats.org/officeDocument/2006/relationships/slideLayout" Target="../slideLayouts/slideLayout2.xml"/><Relationship Id="rId6" Type="http://schemas.openxmlformats.org/officeDocument/2006/relationships/hyperlink" Target="http://en.wikipedia.org/wiki/Answering_machine" TargetMode="External"/><Relationship Id="rId11" Type="http://schemas.openxmlformats.org/officeDocument/2006/relationships/hyperlink" Target="http://en.wikipedia.org/wiki/Best_practices" TargetMode="External"/><Relationship Id="rId5" Type="http://schemas.openxmlformats.org/officeDocument/2006/relationships/hyperlink" Target="http://en.wikipedia.org/wiki/Natural_language_processing" TargetMode="External"/><Relationship Id="rId10" Type="http://schemas.openxmlformats.org/officeDocument/2006/relationships/hyperlink" Target="http://en.wikipedia.org/wiki/Text_mining" TargetMode="External"/><Relationship Id="rId4" Type="http://schemas.openxmlformats.org/officeDocument/2006/relationships/hyperlink" Target="http://en.wikipedia.org/wiki/Avatar_(computing)" TargetMode="External"/><Relationship Id="rId9" Type="http://schemas.openxmlformats.org/officeDocument/2006/relationships/hyperlink" Target="http://en.wikipedia.org/wiki/Customer_support" TargetMode="External"/></Relationships>
</file>

<file path=ppt/slides/_rels/slide2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Fuzzy_logic" TargetMode="External"/><Relationship Id="rId2" Type="http://schemas.openxmlformats.org/officeDocument/2006/relationships/hyperlink" Target="http://en.wikipedia.org/wiki/Applications_of_artificial_intelligence" TargetMode="External"/><Relationship Id="rId1" Type="http://schemas.openxmlformats.org/officeDocument/2006/relationships/slideLayout" Target="../slideLayouts/slideLayout2.xml"/><Relationship Id="rId6" Type="http://schemas.openxmlformats.org/officeDocument/2006/relationships/hyperlink" Target="http://en.wikipedia.org/wiki/BT_Group" TargetMode="External"/><Relationship Id="rId5" Type="http://schemas.openxmlformats.org/officeDocument/2006/relationships/hyperlink" Target="http://en.wikipedia.org/wiki/Search_algorithm" TargetMode="External"/><Relationship Id="rId4" Type="http://schemas.openxmlformats.org/officeDocument/2006/relationships/hyperlink" Target="http://en.wikipedia.org/wiki/%C5%A0koda_Fabia" TargetMode="External"/></Relationships>
</file>

<file path=ppt/slides/_rels/slide250.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en.wikipedia.org/wiki/Domestic_robot" TargetMode="External"/><Relationship Id="rId3" Type="http://schemas.openxmlformats.org/officeDocument/2006/relationships/hyperlink" Target="http://en.wikipedia.org/wiki/Digital_Revolution" TargetMode="External"/><Relationship Id="rId7" Type="http://schemas.openxmlformats.org/officeDocument/2006/relationships/hyperlink" Target="http://en.wikipedia.org/wiki/Furby" TargetMode="External"/><Relationship Id="rId12" Type="http://schemas.openxmlformats.org/officeDocument/2006/relationships/hyperlink" Target="http://en.wikipedia.org/wiki/Music_and_Artificial_Intelligence" TargetMode="External"/><Relationship Id="rId2" Type="http://schemas.openxmlformats.org/officeDocument/2006/relationships/hyperlink" Target="http://en.wikipedia.org/wiki/Applications_of_artificial_intelligence" TargetMode="External"/><Relationship Id="rId1" Type="http://schemas.openxmlformats.org/officeDocument/2006/relationships/slideLayout" Target="../slideLayouts/slideLayout2.xml"/><Relationship Id="rId6" Type="http://schemas.openxmlformats.org/officeDocument/2006/relationships/hyperlink" Target="http://en.wikipedia.org/wiki/Internet" TargetMode="External"/><Relationship Id="rId11" Type="http://schemas.openxmlformats.org/officeDocument/2006/relationships/hyperlink" Target="http://en.wikipedia.org/wiki/Game_artificial_intelligence" TargetMode="External"/><Relationship Id="rId5" Type="http://schemas.openxmlformats.org/officeDocument/2006/relationships/hyperlink" Target="http://en.wikipedia.org/wiki/Giga_Pet" TargetMode="External"/><Relationship Id="rId10" Type="http://schemas.openxmlformats.org/officeDocument/2006/relationships/hyperlink" Target="http://en.wikipedia.org/wiki/Autonomy" TargetMode="External"/><Relationship Id="rId4" Type="http://schemas.openxmlformats.org/officeDocument/2006/relationships/hyperlink" Target="http://en.wikipedia.org/wiki/Tamagotchi" TargetMode="External"/><Relationship Id="rId9" Type="http://schemas.openxmlformats.org/officeDocument/2006/relationships/hyperlink" Target="http://en.wikipedia.org/wiki/Aibo" TargetMode="External"/></Relationships>
</file>

<file path=ppt/slides/_rels/slide26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en.wikipedia.org/wiki/Expert_systems" TargetMode="External"/><Relationship Id="rId2" Type="http://schemas.openxmlformats.org/officeDocument/2006/relationships/hyperlink" Target="http://en.wikipedia.org/wiki/Applications_of_artificial_intelligence" TargetMode="External"/><Relationship Id="rId1" Type="http://schemas.openxmlformats.org/officeDocument/2006/relationships/slideLayout" Target="../slideLayouts/slideLayout2.xml"/><Relationship Id="rId4" Type="http://schemas.openxmlformats.org/officeDocument/2006/relationships/hyperlink" Target="http://en.wikipedia.org/wiki/Artificial_intelligence" TargetMode="Externa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TF-30" TargetMode="External"/><Relationship Id="rId2" Type="http://schemas.openxmlformats.org/officeDocument/2006/relationships/hyperlink" Target="http://en.wikipedia.org/wiki/Applications_of_artificial_intelligence" TargetMode="External"/><Relationship Id="rId1" Type="http://schemas.openxmlformats.org/officeDocument/2006/relationships/slideLayout" Target="../slideLayouts/slideLayout2.xml"/><Relationship Id="rId5" Type="http://schemas.openxmlformats.org/officeDocument/2006/relationships/hyperlink" Target="http://www.kbs.twi.tudelft.nl/Research/Projects/AIDA/" TargetMode="External"/><Relationship Id="rId4" Type="http://schemas.openxmlformats.org/officeDocument/2006/relationships/hyperlink" Target="http://en.wikipedia.org/wiki/Speech_recognition"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en.wikipedia.org/wiki/Applications_of_artificial_intelligence" TargetMode="Externa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2.xml"/><Relationship Id="rId4" Type="http://schemas.openxmlformats.org/officeDocument/2006/relationships/image" Target="../media/image188.emf"/></Relationships>
</file>

<file path=ppt/slides/_rels/slide371.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199.emf"/><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1490.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image" Target="../media/image237.emf"/><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237.emf"/><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40.emf"/><Relationship Id="rId1" Type="http://schemas.openxmlformats.org/officeDocument/2006/relationships/slideLayout" Target="../slideLayouts/slideLayout4.xml"/></Relationships>
</file>

<file path=ppt/slides/_rels/slide45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8.xml"/></Relationships>
</file>

<file path=ppt/slides/_rels/slide481.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271.emf"/><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273.emf"/><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274.emf"/><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9.xml"/></Relationships>
</file>

<file path=ppt/slides/_rels/slide52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9.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4.xml"/></Relationships>
</file>

<file path=ppt/slides/_rels/slide538.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6.xml"/></Relationships>
</file>

<file path=ppt/slides/_rels/slide558.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6.xml"/></Relationships>
</file>

<file path=ppt/slides/_rels/slide564.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xml"/></Relationships>
</file>

<file path=ppt/slides/_rels/slide56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6.xml"/></Relationships>
</file>

<file path=ppt/slides/_rels/slide572.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6.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normAutofit/>
          </a:bodyPr>
          <a:lstStyle/>
          <a:p>
            <a:r>
              <a:rPr lang="en-US" sz="3200" dirty="0"/>
              <a:t>Chapter-1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Six Capabilities of a Computer to pass Total Turing Test</a:t>
            </a:r>
          </a:p>
        </p:txBody>
      </p:sp>
      <p:sp>
        <p:nvSpPr>
          <p:cNvPr id="3" name="Content Placeholder 2"/>
          <p:cNvSpPr>
            <a:spLocks noGrp="1"/>
          </p:cNvSpPr>
          <p:nvPr>
            <p:ph idx="1"/>
          </p:nvPr>
        </p:nvSpPr>
        <p:spPr>
          <a:xfrm>
            <a:off x="1484310" y="2743199"/>
            <a:ext cx="10018713" cy="3124201"/>
          </a:xfrm>
        </p:spPr>
        <p:txBody>
          <a:bodyPr/>
          <a:lstStyle/>
          <a:p>
            <a:pPr marL="514350" indent="-514350">
              <a:buAutoNum type="arabicPeriod"/>
            </a:pPr>
            <a:r>
              <a:rPr lang="en-US" dirty="0"/>
              <a:t>Natural Language Processing</a:t>
            </a:r>
          </a:p>
          <a:p>
            <a:pPr marL="514350" indent="-514350">
              <a:buAutoNum type="arabicPeriod"/>
            </a:pPr>
            <a:r>
              <a:rPr lang="en-US" dirty="0"/>
              <a:t>Knowledge Representation</a:t>
            </a:r>
          </a:p>
          <a:p>
            <a:pPr marL="514350" indent="-514350">
              <a:buAutoNum type="arabicPeriod"/>
            </a:pPr>
            <a:r>
              <a:rPr lang="en-US" dirty="0"/>
              <a:t>Automated Reasoning</a:t>
            </a:r>
          </a:p>
          <a:p>
            <a:pPr marL="514350" indent="-514350">
              <a:buAutoNum type="arabicPeriod"/>
            </a:pPr>
            <a:r>
              <a:rPr lang="en-US" dirty="0"/>
              <a:t>Machine Learning</a:t>
            </a:r>
          </a:p>
          <a:p>
            <a:pPr marL="514350" indent="-514350">
              <a:buAutoNum type="arabicPeriod"/>
            </a:pPr>
            <a:r>
              <a:rPr lang="en-US" dirty="0"/>
              <a:t>Computer Vision</a:t>
            </a:r>
          </a:p>
          <a:p>
            <a:pPr marL="514350" indent="-514350">
              <a:buAutoNum type="arabicPeriod"/>
            </a:pPr>
            <a:r>
              <a:rPr lang="en-US" dirty="0"/>
              <a:t>Robotics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eaLnBrk="1" hangingPunct="1"/>
            <a:r>
              <a:rPr lang="en-US" altLang="en-US"/>
              <a:t>Romania with step costs in km</a:t>
            </a:r>
          </a:p>
        </p:txBody>
      </p:sp>
      <p:pic>
        <p:nvPicPr>
          <p:cNvPr id="11267" name="Picture 4" descr="romani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0"/>
            <a:ext cx="82296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a:t>Selecting a state space</a:t>
            </a:r>
          </a:p>
        </p:txBody>
      </p:sp>
      <p:sp>
        <p:nvSpPr>
          <p:cNvPr id="12292" name="Rectangle 3"/>
          <p:cNvSpPr>
            <a:spLocks noGrp="1" noChangeArrowheads="1"/>
          </p:cNvSpPr>
          <p:nvPr>
            <p:ph idx="1"/>
          </p:nvPr>
        </p:nvSpPr>
        <p:spPr/>
        <p:txBody>
          <a:bodyPr>
            <a:normAutofit fontScale="85000" lnSpcReduction="20000"/>
          </a:bodyPr>
          <a:lstStyle/>
          <a:p>
            <a:pPr eaLnBrk="1" hangingPunct="1">
              <a:lnSpc>
                <a:spcPct val="90000"/>
              </a:lnSpc>
            </a:pPr>
            <a:r>
              <a:rPr lang="en-US" altLang="en-US" sz="2400" dirty="0"/>
              <a:t>Real world is absurdly complex </a:t>
            </a:r>
          </a:p>
          <a:p>
            <a:pPr lvl="1" eaLnBrk="1" hangingPunct="1">
              <a:lnSpc>
                <a:spcPct val="90000"/>
              </a:lnSpc>
              <a:buFont typeface="Wingdings" panose="05000000000000000000" pitchFamily="2" charset="2"/>
              <a:buNone/>
            </a:pPr>
            <a:r>
              <a:rPr lang="en-US" altLang="en-US" sz="2000" dirty="0">
                <a:sym typeface="Wingdings" panose="05000000000000000000" pitchFamily="2" charset="2"/>
              </a:rPr>
              <a:t></a:t>
            </a:r>
            <a:r>
              <a:rPr lang="en-US" altLang="en-US" sz="2000" dirty="0"/>
              <a:t> state space must be </a:t>
            </a:r>
            <a:r>
              <a:rPr lang="en-US" altLang="en-US" sz="2000" dirty="0">
                <a:solidFill>
                  <a:srgbClr val="FF0000"/>
                </a:solidFill>
              </a:rPr>
              <a:t>abstracted</a:t>
            </a:r>
            <a:r>
              <a:rPr lang="en-US" altLang="en-US" sz="2000" dirty="0"/>
              <a:t> for problem solving</a:t>
            </a:r>
          </a:p>
          <a:p>
            <a:pPr eaLnBrk="1" hangingPunct="1">
              <a:lnSpc>
                <a:spcPct val="90000"/>
              </a:lnSpc>
            </a:pPr>
            <a:r>
              <a:rPr lang="en-US" altLang="en-US" sz="2400" dirty="0"/>
              <a:t>(Abstract) state = set of real states</a:t>
            </a:r>
          </a:p>
          <a:p>
            <a:pPr eaLnBrk="1" hangingPunct="1">
              <a:lnSpc>
                <a:spcPct val="90000"/>
              </a:lnSpc>
            </a:pPr>
            <a:r>
              <a:rPr lang="en-US" altLang="en-US" sz="2400" dirty="0"/>
              <a:t>(Abstract) action = complex combination of real actions</a:t>
            </a:r>
          </a:p>
          <a:p>
            <a:pPr lvl="1" eaLnBrk="1" hangingPunct="1">
              <a:lnSpc>
                <a:spcPct val="90000"/>
              </a:lnSpc>
            </a:pPr>
            <a:r>
              <a:rPr lang="en-US" altLang="en-US" sz="2000" dirty="0"/>
              <a:t>e.g., "Arad </a:t>
            </a:r>
            <a:r>
              <a:rPr lang="en-US" altLang="en-US" sz="2000" dirty="0">
                <a:sym typeface="Wingdings" panose="05000000000000000000" pitchFamily="2" charset="2"/>
              </a:rPr>
              <a:t></a:t>
            </a:r>
            <a:r>
              <a:rPr lang="en-US" altLang="en-US" sz="2000" dirty="0"/>
              <a:t> </a:t>
            </a:r>
            <a:r>
              <a:rPr lang="en-US" altLang="en-US" sz="2000" dirty="0" err="1"/>
              <a:t>Zerind</a:t>
            </a:r>
            <a:r>
              <a:rPr lang="en-US" altLang="en-US" sz="2000" dirty="0"/>
              <a:t>" represents a complex set of possible routes, detours, rest stops, etc. </a:t>
            </a:r>
          </a:p>
          <a:p>
            <a:pPr eaLnBrk="1" hangingPunct="1">
              <a:lnSpc>
                <a:spcPct val="90000"/>
              </a:lnSpc>
            </a:pPr>
            <a:r>
              <a:rPr lang="en-US" altLang="en-US" sz="2400" dirty="0"/>
              <a:t>For guaranteed </a:t>
            </a:r>
            <a:r>
              <a:rPr lang="en-US" altLang="en-US" sz="2400" dirty="0" err="1"/>
              <a:t>realizability</a:t>
            </a:r>
            <a:r>
              <a:rPr lang="en-US" altLang="en-US" sz="2400" dirty="0"/>
              <a:t>, </a:t>
            </a:r>
            <a:r>
              <a:rPr lang="en-US" altLang="en-US" sz="2400" dirty="0">
                <a:solidFill>
                  <a:schemeClr val="accent2"/>
                </a:solidFill>
              </a:rPr>
              <a:t>any</a:t>
            </a:r>
            <a:r>
              <a:rPr lang="en-US" altLang="en-US" sz="2400" dirty="0"/>
              <a:t> real state "in Arad“ must get to </a:t>
            </a:r>
            <a:r>
              <a:rPr lang="en-US" altLang="en-US" sz="2400" dirty="0">
                <a:solidFill>
                  <a:srgbClr val="FF0000"/>
                </a:solidFill>
              </a:rPr>
              <a:t>some</a:t>
            </a:r>
            <a:r>
              <a:rPr lang="en-US" altLang="en-US" sz="2400" dirty="0"/>
              <a:t> real state "in </a:t>
            </a:r>
            <a:r>
              <a:rPr lang="en-US" altLang="en-US" sz="2400" dirty="0" err="1"/>
              <a:t>Zerind</a:t>
            </a:r>
            <a:r>
              <a:rPr lang="en-US" altLang="en-US" sz="2400" dirty="0"/>
              <a:t>"</a:t>
            </a:r>
          </a:p>
          <a:p>
            <a:pPr eaLnBrk="1" hangingPunct="1">
              <a:lnSpc>
                <a:spcPct val="90000"/>
              </a:lnSpc>
            </a:pPr>
            <a:r>
              <a:rPr lang="en-US" altLang="en-US" sz="2400" dirty="0"/>
              <a:t>(Abstract) solution = </a:t>
            </a:r>
          </a:p>
          <a:p>
            <a:pPr lvl="1" eaLnBrk="1" hangingPunct="1">
              <a:lnSpc>
                <a:spcPct val="90000"/>
              </a:lnSpc>
            </a:pPr>
            <a:r>
              <a:rPr lang="en-US" altLang="en-US" sz="2000" dirty="0"/>
              <a:t>set of real paths that are solutions in the real world</a:t>
            </a:r>
          </a:p>
          <a:p>
            <a:pPr eaLnBrk="1" hangingPunct="1">
              <a:lnSpc>
                <a:spcPct val="90000"/>
              </a:lnSpc>
            </a:pPr>
            <a:r>
              <a:rPr lang="en-US" altLang="en-US" sz="2400" dirty="0"/>
              <a:t>Each abstract action should be "easier" than the original problem</a:t>
            </a:r>
          </a:p>
        </p:txBody>
      </p:sp>
      <p:sp>
        <p:nvSpPr>
          <p:cNvPr id="1229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4B8E6092-8226-4DEE-BC4A-F629428AA31F}" type="slidenum">
              <a:rPr lang="en-US" altLang="en-US" sz="1400"/>
              <a:pPr>
                <a:spcBef>
                  <a:spcPct val="0"/>
                </a:spcBef>
                <a:buClrTx/>
                <a:buSzTx/>
                <a:buFontTx/>
                <a:buNone/>
              </a:pPr>
              <a:t>101</a:t>
            </a:fld>
            <a:endParaRPr lang="en-US" altLang="en-US" sz="1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FACE-DED5-46BE-B4D4-715E10C17AE2}"/>
              </a:ext>
            </a:extLst>
          </p:cNvPr>
          <p:cNvSpPr>
            <a:spLocks noGrp="1"/>
          </p:cNvSpPr>
          <p:nvPr>
            <p:ph type="title"/>
          </p:nvPr>
        </p:nvSpPr>
        <p:spPr/>
        <p:txBody>
          <a:bodyPr/>
          <a:lstStyle/>
          <a:p>
            <a:r>
              <a:rPr lang="en-US" dirty="0"/>
              <a:t>Problem formulation for Toy problems</a:t>
            </a:r>
          </a:p>
        </p:txBody>
      </p:sp>
      <p:sp>
        <p:nvSpPr>
          <p:cNvPr id="3" name="Content Placeholder 2">
            <a:extLst>
              <a:ext uri="{FF2B5EF4-FFF2-40B4-BE49-F238E27FC236}">
                <a16:creationId xmlns:a16="http://schemas.microsoft.com/office/drawing/2014/main" id="{EF99865B-F44E-4716-8AD6-E9C529B26638}"/>
              </a:ext>
            </a:extLst>
          </p:cNvPr>
          <p:cNvSpPr>
            <a:spLocks noGrp="1"/>
          </p:cNvSpPr>
          <p:nvPr>
            <p:ph idx="1"/>
          </p:nvPr>
        </p:nvSpPr>
        <p:spPr/>
        <p:txBody>
          <a:bodyPr/>
          <a:lstStyle/>
          <a:p>
            <a:r>
              <a:rPr lang="en-US" dirty="0"/>
              <a:t>Simple vacuum world problem</a:t>
            </a:r>
          </a:p>
          <a:p>
            <a:r>
              <a:rPr lang="en-US" dirty="0"/>
              <a:t>8 – puzzle problem (or Sliding block problem)</a:t>
            </a:r>
          </a:p>
          <a:p>
            <a:r>
              <a:rPr lang="en-US" dirty="0"/>
              <a:t>8 – queen problem</a:t>
            </a:r>
          </a:p>
          <a:p>
            <a:r>
              <a:rPr lang="en-US" dirty="0"/>
              <a:t>Knuth number generation problem</a:t>
            </a:r>
          </a:p>
        </p:txBody>
      </p:sp>
    </p:spTree>
    <p:extLst>
      <p:ext uri="{BB962C8B-B14F-4D97-AF65-F5344CB8AC3E}">
        <p14:creationId xmlns:p14="http://schemas.microsoft.com/office/powerpoint/2010/main" val="12759842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484311" y="685801"/>
            <a:ext cx="10018713" cy="1295400"/>
          </a:xfrm>
        </p:spPr>
        <p:txBody>
          <a:bodyPr>
            <a:normAutofit fontScale="90000"/>
          </a:bodyPr>
          <a:lstStyle/>
          <a:p>
            <a:pPr eaLnBrk="1" hangingPunct="1"/>
            <a:r>
              <a:rPr lang="en-US" altLang="en-US" sz="4000" dirty="0"/>
              <a:t>Simple vacuum world problem</a:t>
            </a:r>
            <a:br>
              <a:rPr lang="en-US" altLang="en-US" sz="4000" dirty="0"/>
            </a:br>
            <a:r>
              <a:rPr lang="en-US" altLang="en-US" sz="4000" dirty="0"/>
              <a:t>(State space graph)</a:t>
            </a:r>
          </a:p>
        </p:txBody>
      </p:sp>
      <p:sp>
        <p:nvSpPr>
          <p:cNvPr id="13316" name="Rectangle 3"/>
          <p:cNvSpPr>
            <a:spLocks noGrp="1" noChangeArrowheads="1"/>
          </p:cNvSpPr>
          <p:nvPr>
            <p:ph idx="1"/>
          </p:nvPr>
        </p:nvSpPr>
        <p:spPr/>
        <p:txBody>
          <a:bodyPr>
            <a:normAutofit fontScale="70000" lnSpcReduction="20000"/>
          </a:bodyPr>
          <a:lstStyle/>
          <a:p>
            <a:pPr eaLnBrk="1" hangingPunct="1">
              <a:lnSpc>
                <a:spcPct val="80000"/>
              </a:lnSpc>
            </a:pPr>
            <a:endParaRPr lang="en-US" altLang="en-US" sz="3600"/>
          </a:p>
          <a:p>
            <a:pPr eaLnBrk="1" hangingPunct="1">
              <a:lnSpc>
                <a:spcPct val="80000"/>
              </a:lnSpc>
            </a:pPr>
            <a:endParaRPr lang="en-US" altLang="en-US" sz="3600"/>
          </a:p>
          <a:p>
            <a:pPr lvl="1" eaLnBrk="1" hangingPunct="1">
              <a:lnSpc>
                <a:spcPct val="80000"/>
              </a:lnSpc>
            </a:pPr>
            <a:endParaRPr lang="en-US" altLang="en-US" sz="3200"/>
          </a:p>
          <a:p>
            <a:pPr lvl="1" eaLnBrk="1" hangingPunct="1">
              <a:lnSpc>
                <a:spcPct val="80000"/>
              </a:lnSpc>
            </a:pPr>
            <a:endParaRPr lang="en-US" altLang="en-US" sz="3200"/>
          </a:p>
          <a:p>
            <a:pPr eaLnBrk="1" hangingPunct="1">
              <a:lnSpc>
                <a:spcPct val="80000"/>
              </a:lnSpc>
            </a:pPr>
            <a:endParaRPr lang="en-US" altLang="en-US" sz="3600"/>
          </a:p>
          <a:p>
            <a:pPr eaLnBrk="1" hangingPunct="1">
              <a:lnSpc>
                <a:spcPct val="80000"/>
              </a:lnSpc>
            </a:pPr>
            <a:r>
              <a:rPr lang="en-US" altLang="en-US" sz="2800" u="sng">
                <a:solidFill>
                  <a:srgbClr val="CC0099"/>
                </a:solidFill>
              </a:rPr>
              <a:t>states?</a:t>
            </a:r>
          </a:p>
          <a:p>
            <a:pPr eaLnBrk="1" hangingPunct="1">
              <a:lnSpc>
                <a:spcPct val="80000"/>
              </a:lnSpc>
            </a:pPr>
            <a:r>
              <a:rPr lang="en-US" altLang="en-US" sz="2800" u="sng">
                <a:solidFill>
                  <a:srgbClr val="CC0099"/>
                </a:solidFill>
              </a:rPr>
              <a:t>actions?</a:t>
            </a:r>
          </a:p>
          <a:p>
            <a:pPr eaLnBrk="1" hangingPunct="1">
              <a:lnSpc>
                <a:spcPct val="80000"/>
              </a:lnSpc>
            </a:pPr>
            <a:r>
              <a:rPr lang="en-US" altLang="en-US" sz="2800" u="sng">
                <a:solidFill>
                  <a:srgbClr val="CC0099"/>
                </a:solidFill>
              </a:rPr>
              <a:t>goal test?</a:t>
            </a:r>
          </a:p>
          <a:p>
            <a:pPr eaLnBrk="1" hangingPunct="1">
              <a:lnSpc>
                <a:spcPct val="80000"/>
              </a:lnSpc>
            </a:pPr>
            <a:r>
              <a:rPr lang="en-US" altLang="en-US" sz="2800" u="sng">
                <a:solidFill>
                  <a:srgbClr val="CC0099"/>
                </a:solidFill>
              </a:rPr>
              <a:t>path cost?</a:t>
            </a:r>
          </a:p>
        </p:txBody>
      </p:sp>
      <p:sp>
        <p:nvSpPr>
          <p:cNvPr id="1331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6D7FDE89-4ACA-4D5F-B260-F29E3C40A278}" type="slidenum">
              <a:rPr lang="en-US" altLang="en-US" sz="1400"/>
              <a:pPr>
                <a:spcBef>
                  <a:spcPct val="0"/>
                </a:spcBef>
                <a:buClrTx/>
                <a:buSzTx/>
                <a:buFontTx/>
                <a:buNone/>
              </a:pPr>
              <a:t>103</a:t>
            </a:fld>
            <a:endParaRPr lang="en-US" altLang="en-US" sz="1400"/>
          </a:p>
        </p:txBody>
      </p:sp>
      <p:pic>
        <p:nvPicPr>
          <p:cNvPr id="13317" name="Picture 4" descr="vacuum2-pat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62200"/>
            <a:ext cx="57054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1600200" y="304800"/>
            <a:ext cx="10018713" cy="990601"/>
          </a:xfrm>
        </p:spPr>
        <p:txBody>
          <a:bodyPr>
            <a:normAutofit fontScale="90000"/>
          </a:bodyPr>
          <a:lstStyle/>
          <a:p>
            <a:r>
              <a:rPr lang="en-US" altLang="en-US" dirty="0"/>
              <a:t>Simple vacuum world problem</a:t>
            </a:r>
            <a:br>
              <a:rPr lang="en-US" altLang="en-US" dirty="0"/>
            </a:br>
            <a:r>
              <a:rPr lang="en-US" altLang="en-US" dirty="0"/>
              <a:t>(State space graph)…</a:t>
            </a:r>
            <a:endParaRPr lang="en-US" altLang="en-US" sz="4000" dirty="0"/>
          </a:p>
        </p:txBody>
      </p:sp>
      <p:sp>
        <p:nvSpPr>
          <p:cNvPr id="14340" name="Rectangle 3"/>
          <p:cNvSpPr>
            <a:spLocks noGrp="1" noChangeArrowheads="1"/>
          </p:cNvSpPr>
          <p:nvPr>
            <p:ph idx="1"/>
          </p:nvPr>
        </p:nvSpPr>
        <p:spPr>
          <a:xfrm>
            <a:off x="1981200" y="1676401"/>
            <a:ext cx="8229600" cy="4525963"/>
          </a:xfrm>
        </p:spPr>
        <p:txBody>
          <a:bodyPr>
            <a:normAutofit fontScale="92500" lnSpcReduction="10000"/>
          </a:bodyPr>
          <a:lstStyle/>
          <a:p>
            <a:pPr eaLnBrk="1" hangingPunct="1">
              <a:lnSpc>
                <a:spcPct val="90000"/>
              </a:lnSpc>
            </a:pPr>
            <a:endParaRPr lang="en-US" altLang="en-US" dirty="0"/>
          </a:p>
          <a:p>
            <a:pPr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eaLnBrk="1" hangingPunct="1">
              <a:lnSpc>
                <a:spcPct val="90000"/>
              </a:lnSpc>
            </a:pPr>
            <a:endParaRPr lang="en-US" altLang="en-US" dirty="0"/>
          </a:p>
          <a:p>
            <a:pPr eaLnBrk="1" hangingPunct="1">
              <a:lnSpc>
                <a:spcPct val="90000"/>
              </a:lnSpc>
            </a:pPr>
            <a:endParaRPr lang="en-US" altLang="en-US" dirty="0"/>
          </a:p>
          <a:p>
            <a:pPr eaLnBrk="1" hangingPunct="1">
              <a:lnSpc>
                <a:spcPct val="90000"/>
              </a:lnSpc>
            </a:pPr>
            <a:endParaRPr lang="en-US" altLang="en-US" dirty="0"/>
          </a:p>
          <a:p>
            <a:pPr eaLnBrk="1" hangingPunct="1">
              <a:lnSpc>
                <a:spcPct val="90000"/>
              </a:lnSpc>
            </a:pPr>
            <a:r>
              <a:rPr lang="en-US" altLang="en-US" sz="2400" u="sng" dirty="0">
                <a:solidFill>
                  <a:srgbClr val="CC0099"/>
                </a:solidFill>
              </a:rPr>
              <a:t>states?</a:t>
            </a:r>
            <a:r>
              <a:rPr lang="en-US" altLang="en-US" sz="2400" dirty="0">
                <a:solidFill>
                  <a:srgbClr val="CC0099"/>
                </a:solidFill>
              </a:rPr>
              <a:t> </a:t>
            </a:r>
            <a:r>
              <a:rPr lang="en-US" altLang="en-US" sz="2400" dirty="0"/>
              <a:t> dirt and location</a:t>
            </a:r>
            <a:r>
              <a:rPr lang="en-US" altLang="en-US" dirty="0"/>
              <a:t> </a:t>
            </a:r>
            <a:endParaRPr lang="en-US" altLang="en-US" sz="2400" u="sng" dirty="0">
              <a:solidFill>
                <a:srgbClr val="CC0099"/>
              </a:solidFill>
            </a:endParaRPr>
          </a:p>
          <a:p>
            <a:pPr eaLnBrk="1" hangingPunct="1">
              <a:lnSpc>
                <a:spcPct val="90000"/>
              </a:lnSpc>
            </a:pPr>
            <a:r>
              <a:rPr lang="en-US" altLang="en-US" sz="2400" u="sng" dirty="0">
                <a:solidFill>
                  <a:srgbClr val="CC0099"/>
                </a:solidFill>
              </a:rPr>
              <a:t>actions?</a:t>
            </a:r>
            <a:r>
              <a:rPr lang="en-US" altLang="en-US" sz="2400" dirty="0">
                <a:solidFill>
                  <a:srgbClr val="CC0099"/>
                </a:solidFill>
              </a:rPr>
              <a:t> </a:t>
            </a:r>
            <a:r>
              <a:rPr lang="en-US" altLang="en-US" sz="2400" i="1" dirty="0"/>
              <a:t>Left</a:t>
            </a:r>
            <a:r>
              <a:rPr lang="en-US" altLang="en-US" sz="2400" dirty="0"/>
              <a:t>, </a:t>
            </a:r>
            <a:r>
              <a:rPr lang="en-US" altLang="en-US" sz="2400" i="1" dirty="0"/>
              <a:t>Right</a:t>
            </a:r>
            <a:r>
              <a:rPr lang="en-US" altLang="en-US" sz="2400" dirty="0"/>
              <a:t>, </a:t>
            </a:r>
            <a:r>
              <a:rPr lang="en-US" altLang="en-US" sz="2400" i="1" dirty="0"/>
              <a:t>Suck</a:t>
            </a:r>
            <a:endParaRPr lang="en-US" altLang="en-US" sz="1800" u="sng" dirty="0">
              <a:solidFill>
                <a:srgbClr val="CC0099"/>
              </a:solidFill>
            </a:endParaRPr>
          </a:p>
          <a:p>
            <a:pPr eaLnBrk="1" hangingPunct="1">
              <a:lnSpc>
                <a:spcPct val="90000"/>
              </a:lnSpc>
            </a:pPr>
            <a:r>
              <a:rPr lang="en-US" altLang="en-US" sz="2400" u="sng" dirty="0">
                <a:solidFill>
                  <a:srgbClr val="CC0099"/>
                </a:solidFill>
              </a:rPr>
              <a:t>goal test?</a:t>
            </a:r>
            <a:r>
              <a:rPr lang="en-US" altLang="en-US" sz="2400" dirty="0">
                <a:solidFill>
                  <a:srgbClr val="CC0099"/>
                </a:solidFill>
              </a:rPr>
              <a:t> </a:t>
            </a:r>
            <a:r>
              <a:rPr lang="en-US" altLang="en-US" sz="2400" dirty="0"/>
              <a:t>no dirt at all locations</a:t>
            </a:r>
            <a:endParaRPr lang="en-US" altLang="en-US" sz="1800" u="sng" dirty="0">
              <a:solidFill>
                <a:srgbClr val="CC0099"/>
              </a:solidFill>
            </a:endParaRPr>
          </a:p>
          <a:p>
            <a:pPr eaLnBrk="1" hangingPunct="1">
              <a:lnSpc>
                <a:spcPct val="90000"/>
              </a:lnSpc>
            </a:pPr>
            <a:r>
              <a:rPr lang="en-US" altLang="en-US" sz="2400" u="sng" dirty="0">
                <a:solidFill>
                  <a:srgbClr val="CC0099"/>
                </a:solidFill>
              </a:rPr>
              <a:t>path cost?</a:t>
            </a:r>
            <a:r>
              <a:rPr lang="en-US" altLang="en-US" sz="2400" dirty="0">
                <a:solidFill>
                  <a:srgbClr val="CC0099"/>
                </a:solidFill>
              </a:rPr>
              <a:t> </a:t>
            </a:r>
            <a:r>
              <a:rPr lang="en-US" altLang="en-US" sz="2400" dirty="0"/>
              <a:t>1 per action</a:t>
            </a:r>
          </a:p>
        </p:txBody>
      </p:sp>
      <p:sp>
        <p:nvSpPr>
          <p:cNvPr id="1433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F45C4A8-1C5A-4914-A83D-CF89180A91EB}" type="slidenum">
              <a:rPr lang="en-US" altLang="en-US" sz="1400"/>
              <a:pPr>
                <a:spcBef>
                  <a:spcPct val="0"/>
                </a:spcBef>
                <a:buClrTx/>
                <a:buSzTx/>
                <a:buFontTx/>
                <a:buNone/>
              </a:pPr>
              <a:t>104</a:t>
            </a:fld>
            <a:endParaRPr lang="en-US" altLang="en-US" sz="1400"/>
          </a:p>
        </p:txBody>
      </p:sp>
      <p:pic>
        <p:nvPicPr>
          <p:cNvPr id="14341" name="Picture 4" descr="vacuum2-pat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1" y="1600200"/>
            <a:ext cx="57054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484311" y="685801"/>
            <a:ext cx="10018713" cy="762000"/>
          </a:xfrm>
        </p:spPr>
        <p:txBody>
          <a:bodyPr/>
          <a:lstStyle/>
          <a:p>
            <a:pPr eaLnBrk="1" hangingPunct="1"/>
            <a:r>
              <a:rPr lang="en-US" altLang="en-US" dirty="0"/>
              <a:t> The 8-puzzle problem</a:t>
            </a:r>
          </a:p>
        </p:txBody>
      </p:sp>
      <p:sp>
        <p:nvSpPr>
          <p:cNvPr id="15364" name="Rectangle 3"/>
          <p:cNvSpPr>
            <a:spLocks noGrp="1" noChangeArrowheads="1"/>
          </p:cNvSpPr>
          <p:nvPr>
            <p:ph idx="1"/>
          </p:nvPr>
        </p:nvSpPr>
        <p:spPr>
          <a:xfrm>
            <a:off x="1484310" y="2895600"/>
            <a:ext cx="10018713" cy="2895600"/>
          </a:xfrm>
          <a:noFill/>
        </p:spPr>
        <p:txBody>
          <a:bodyPr>
            <a:normAutofit fontScale="55000" lnSpcReduction="20000"/>
          </a:bodyPr>
          <a:lstStyle/>
          <a:p>
            <a:pPr eaLnBrk="1" hangingPunct="1"/>
            <a:endParaRPr lang="en-US" altLang="en-US" sz="2800"/>
          </a:p>
          <a:p>
            <a:pPr eaLnBrk="1" hangingPunct="1"/>
            <a:endParaRPr lang="en-US" altLang="en-US" sz="2800"/>
          </a:p>
          <a:p>
            <a:pPr lvl="1" eaLnBrk="1" hangingPunct="1"/>
            <a:endParaRPr lang="en-US" altLang="en-US" sz="2400"/>
          </a:p>
          <a:p>
            <a:pPr lvl="1" eaLnBrk="1" hangingPunct="1"/>
            <a:endParaRPr lang="en-US" altLang="en-US" sz="2400"/>
          </a:p>
          <a:p>
            <a:pPr eaLnBrk="1" hangingPunct="1"/>
            <a:endParaRPr lang="en-US" altLang="en-US" sz="2800">
              <a:solidFill>
                <a:srgbClr val="CC0099"/>
              </a:solidFill>
            </a:endParaRPr>
          </a:p>
          <a:p>
            <a:pPr eaLnBrk="1" hangingPunct="1"/>
            <a:r>
              <a:rPr lang="en-US" altLang="en-US" sz="2800" u="sng">
                <a:solidFill>
                  <a:srgbClr val="CC0099"/>
                </a:solidFill>
              </a:rPr>
              <a:t>states?</a:t>
            </a:r>
          </a:p>
          <a:p>
            <a:pPr eaLnBrk="1" hangingPunct="1"/>
            <a:r>
              <a:rPr lang="en-US" altLang="en-US" sz="2800" u="sng">
                <a:solidFill>
                  <a:srgbClr val="CC0099"/>
                </a:solidFill>
              </a:rPr>
              <a:t>actions?</a:t>
            </a:r>
          </a:p>
          <a:p>
            <a:pPr eaLnBrk="1" hangingPunct="1"/>
            <a:r>
              <a:rPr lang="en-US" altLang="en-US" sz="2800" u="sng">
                <a:solidFill>
                  <a:srgbClr val="CC0099"/>
                </a:solidFill>
              </a:rPr>
              <a:t>goal test?</a:t>
            </a:r>
          </a:p>
          <a:p>
            <a:pPr eaLnBrk="1" hangingPunct="1"/>
            <a:r>
              <a:rPr lang="en-US" altLang="en-US" sz="2800" u="sng">
                <a:solidFill>
                  <a:srgbClr val="CC0099"/>
                </a:solidFill>
              </a:rPr>
              <a:t>path cost?</a:t>
            </a:r>
          </a:p>
        </p:txBody>
      </p:sp>
      <p:sp>
        <p:nvSpPr>
          <p:cNvPr id="1536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82538BE-D082-4837-A8BD-65808D660C53}" type="slidenum">
              <a:rPr lang="en-US" altLang="en-US" sz="1400"/>
              <a:pPr>
                <a:spcBef>
                  <a:spcPct val="0"/>
                </a:spcBef>
                <a:buClrTx/>
                <a:buSzTx/>
                <a:buFontTx/>
                <a:buNone/>
              </a:pPr>
              <a:t>105</a:t>
            </a:fld>
            <a:endParaRPr lang="en-US" altLang="en-US" sz="1400"/>
          </a:p>
        </p:txBody>
      </p:sp>
      <p:pic>
        <p:nvPicPr>
          <p:cNvPr id="15365" name="Picture 4" descr="8puzz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162" y="1905000"/>
            <a:ext cx="42576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479597" y="-3142"/>
            <a:ext cx="10018713" cy="1752599"/>
          </a:xfrm>
        </p:spPr>
        <p:txBody>
          <a:bodyPr/>
          <a:lstStyle/>
          <a:p>
            <a:r>
              <a:rPr lang="en-US" altLang="en-US" dirty="0"/>
              <a:t>The 8-puzzle problem…</a:t>
            </a:r>
          </a:p>
        </p:txBody>
      </p:sp>
      <p:sp>
        <p:nvSpPr>
          <p:cNvPr id="16388" name="Rectangle 5"/>
          <p:cNvSpPr>
            <a:spLocks noGrp="1" noChangeArrowheads="1"/>
          </p:cNvSpPr>
          <p:nvPr>
            <p:ph idx="1"/>
          </p:nvPr>
        </p:nvSpPr>
        <p:spPr>
          <a:xfrm>
            <a:off x="1828800" y="1600200"/>
            <a:ext cx="8650288" cy="4648200"/>
          </a:xfrm>
          <a:noFill/>
        </p:spPr>
        <p:txBody>
          <a:bodyPr>
            <a:normAutofit fontScale="62500" lnSpcReduction="20000"/>
          </a:bodyPr>
          <a:lstStyle/>
          <a:p>
            <a:pPr eaLnBrk="1" hangingPunct="1">
              <a:lnSpc>
                <a:spcPct val="80000"/>
              </a:lnSpc>
            </a:pPr>
            <a:endParaRPr lang="en-US" altLang="en-US" sz="2800" dirty="0"/>
          </a:p>
          <a:p>
            <a:pPr eaLnBrk="1" hangingPunct="1">
              <a:lnSpc>
                <a:spcPct val="80000"/>
              </a:lnSpc>
            </a:pPr>
            <a:endParaRPr lang="en-US" altLang="en-US" sz="2800" dirty="0"/>
          </a:p>
          <a:p>
            <a:pPr lvl="1" eaLnBrk="1" hangingPunct="1">
              <a:lnSpc>
                <a:spcPct val="80000"/>
              </a:lnSpc>
            </a:pPr>
            <a:endParaRPr lang="en-US" altLang="en-US" sz="2400" dirty="0"/>
          </a:p>
          <a:p>
            <a:pPr lvl="1" eaLnBrk="1" hangingPunct="1">
              <a:lnSpc>
                <a:spcPct val="80000"/>
              </a:lnSpc>
            </a:pPr>
            <a:endParaRPr lang="en-US" altLang="en-US" sz="2400" dirty="0"/>
          </a:p>
          <a:p>
            <a:pPr eaLnBrk="1" hangingPunct="1">
              <a:lnSpc>
                <a:spcPct val="80000"/>
              </a:lnSpc>
            </a:pPr>
            <a:endParaRPr lang="en-US" altLang="en-US" sz="2800" dirty="0">
              <a:solidFill>
                <a:srgbClr val="CC0099"/>
              </a:solidFill>
            </a:endParaRPr>
          </a:p>
          <a:p>
            <a:pPr eaLnBrk="1" hangingPunct="1">
              <a:lnSpc>
                <a:spcPct val="80000"/>
              </a:lnSpc>
            </a:pPr>
            <a:endParaRPr lang="en-US" altLang="en-US" sz="2800" u="sng" dirty="0">
              <a:solidFill>
                <a:srgbClr val="CC0099"/>
              </a:solidFill>
            </a:endParaRPr>
          </a:p>
          <a:p>
            <a:pPr eaLnBrk="1" hangingPunct="1">
              <a:lnSpc>
                <a:spcPct val="80000"/>
              </a:lnSpc>
            </a:pPr>
            <a:endParaRPr lang="en-US" altLang="en-US" sz="2800" u="sng" dirty="0">
              <a:solidFill>
                <a:srgbClr val="CC0099"/>
              </a:solidFill>
            </a:endParaRPr>
          </a:p>
          <a:p>
            <a:pPr eaLnBrk="1" hangingPunct="1">
              <a:lnSpc>
                <a:spcPct val="80000"/>
              </a:lnSpc>
            </a:pPr>
            <a:endParaRPr lang="en-US" altLang="en-US" sz="2800" u="sng" dirty="0">
              <a:solidFill>
                <a:srgbClr val="CC0099"/>
              </a:solidFill>
            </a:endParaRPr>
          </a:p>
          <a:p>
            <a:pPr eaLnBrk="1" hangingPunct="1">
              <a:lnSpc>
                <a:spcPct val="80000"/>
              </a:lnSpc>
            </a:pPr>
            <a:r>
              <a:rPr lang="en-US" altLang="en-US" sz="2800" u="sng" dirty="0">
                <a:solidFill>
                  <a:srgbClr val="CC0099"/>
                </a:solidFill>
              </a:rPr>
              <a:t>states?</a:t>
            </a:r>
            <a:r>
              <a:rPr lang="en-US" altLang="en-US" sz="2800" dirty="0">
                <a:solidFill>
                  <a:srgbClr val="CC0099"/>
                </a:solidFill>
              </a:rPr>
              <a:t> </a:t>
            </a:r>
            <a:r>
              <a:rPr lang="en-US" altLang="en-US" sz="2800" dirty="0"/>
              <a:t>locations of tiles </a:t>
            </a:r>
            <a:endParaRPr lang="en-US" altLang="en-US" sz="2800" u="sng" dirty="0">
              <a:solidFill>
                <a:srgbClr val="CC0099"/>
              </a:solidFill>
            </a:endParaRPr>
          </a:p>
          <a:p>
            <a:pPr eaLnBrk="1" hangingPunct="1">
              <a:lnSpc>
                <a:spcPct val="80000"/>
              </a:lnSpc>
            </a:pPr>
            <a:r>
              <a:rPr lang="en-US" altLang="en-US" sz="2800" u="sng" dirty="0">
                <a:solidFill>
                  <a:srgbClr val="CC0099"/>
                </a:solidFill>
              </a:rPr>
              <a:t>actions?</a:t>
            </a:r>
            <a:r>
              <a:rPr lang="en-US" altLang="en-US" sz="2800" dirty="0">
                <a:solidFill>
                  <a:srgbClr val="CC0099"/>
                </a:solidFill>
              </a:rPr>
              <a:t> </a:t>
            </a:r>
            <a:r>
              <a:rPr lang="en-US" altLang="en-US" sz="2800" dirty="0"/>
              <a:t>move blank left, right, up, down </a:t>
            </a:r>
            <a:endParaRPr lang="en-US" altLang="en-US" sz="2800" u="sng" dirty="0">
              <a:solidFill>
                <a:srgbClr val="CC0099"/>
              </a:solidFill>
            </a:endParaRPr>
          </a:p>
          <a:p>
            <a:pPr eaLnBrk="1" hangingPunct="1">
              <a:lnSpc>
                <a:spcPct val="80000"/>
              </a:lnSpc>
            </a:pPr>
            <a:r>
              <a:rPr lang="en-US" altLang="en-US" sz="2800" u="sng" dirty="0">
                <a:solidFill>
                  <a:srgbClr val="CC0099"/>
                </a:solidFill>
              </a:rPr>
              <a:t>goal test?</a:t>
            </a:r>
            <a:r>
              <a:rPr lang="en-US" altLang="en-US" sz="2800" dirty="0">
                <a:solidFill>
                  <a:srgbClr val="CC0099"/>
                </a:solidFill>
              </a:rPr>
              <a:t> </a:t>
            </a:r>
            <a:r>
              <a:rPr lang="en-US" altLang="en-US" sz="2800" dirty="0"/>
              <a:t>= goal state (given)</a:t>
            </a:r>
            <a:endParaRPr lang="en-US" altLang="en-US" sz="2800" u="sng" dirty="0">
              <a:solidFill>
                <a:srgbClr val="CC0099"/>
              </a:solidFill>
            </a:endParaRPr>
          </a:p>
          <a:p>
            <a:pPr eaLnBrk="1" hangingPunct="1">
              <a:lnSpc>
                <a:spcPct val="80000"/>
              </a:lnSpc>
            </a:pPr>
            <a:r>
              <a:rPr lang="en-US" altLang="en-US" sz="2800" u="sng" dirty="0">
                <a:solidFill>
                  <a:srgbClr val="CC0099"/>
                </a:solidFill>
              </a:rPr>
              <a:t>path cost? </a:t>
            </a:r>
            <a:r>
              <a:rPr lang="en-US" altLang="en-US" sz="2800" dirty="0"/>
              <a:t>1 per move</a:t>
            </a:r>
          </a:p>
          <a:p>
            <a:pPr eaLnBrk="1" hangingPunct="1">
              <a:lnSpc>
                <a:spcPct val="80000"/>
              </a:lnSpc>
            </a:pPr>
            <a:endParaRPr lang="en-US" altLang="en-US" sz="2800" dirty="0"/>
          </a:p>
          <a:p>
            <a:pPr eaLnBrk="1" hangingPunct="1">
              <a:lnSpc>
                <a:spcPct val="80000"/>
              </a:lnSpc>
              <a:buFont typeface="Wingdings" panose="05000000000000000000" pitchFamily="2" charset="2"/>
              <a:buNone/>
            </a:pPr>
            <a:r>
              <a:rPr lang="en-US" altLang="en-US" sz="2400" dirty="0"/>
              <a:t>[Note: optimal solution of </a:t>
            </a:r>
            <a:r>
              <a:rPr lang="en-US" altLang="en-US" sz="2400" i="1" dirty="0"/>
              <a:t>n</a:t>
            </a:r>
            <a:r>
              <a:rPr lang="en-US" altLang="en-US" sz="2400" dirty="0"/>
              <a:t>-Puzzle family is NP-hard]
</a:t>
            </a:r>
          </a:p>
          <a:p>
            <a:pPr eaLnBrk="1" hangingPunct="1">
              <a:lnSpc>
                <a:spcPct val="80000"/>
              </a:lnSpc>
            </a:pPr>
            <a:endParaRPr lang="en-US" altLang="en-US" sz="2800" u="sng" dirty="0">
              <a:solidFill>
                <a:srgbClr val="CC0099"/>
              </a:solidFill>
            </a:endParaRPr>
          </a:p>
        </p:txBody>
      </p:sp>
      <p:sp>
        <p:nvSpPr>
          <p:cNvPr id="1638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8F9E31B-08E0-4983-8AE1-E1A8C65ED6BD}" type="slidenum">
              <a:rPr lang="en-US" altLang="en-US" sz="1400"/>
              <a:pPr>
                <a:spcBef>
                  <a:spcPct val="0"/>
                </a:spcBef>
                <a:buClrTx/>
                <a:buSzTx/>
                <a:buFontTx/>
                <a:buNone/>
              </a:pPr>
              <a:t>106</a:t>
            </a:fld>
            <a:endParaRPr lang="en-US" altLang="en-US" sz="1400"/>
          </a:p>
        </p:txBody>
      </p:sp>
      <p:pic>
        <p:nvPicPr>
          <p:cNvPr id="16389" name="Picture 6" descr="8puzz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1" y="1604817"/>
            <a:ext cx="42576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F3C1-9841-48FE-9381-464B649F90E6}"/>
              </a:ext>
            </a:extLst>
          </p:cNvPr>
          <p:cNvSpPr>
            <a:spLocks noGrp="1"/>
          </p:cNvSpPr>
          <p:nvPr>
            <p:ph type="title"/>
          </p:nvPr>
        </p:nvSpPr>
        <p:spPr>
          <a:xfrm>
            <a:off x="1484311" y="685801"/>
            <a:ext cx="10018713" cy="1050428"/>
          </a:xfrm>
        </p:spPr>
        <p:txBody>
          <a:bodyPr/>
          <a:lstStyle/>
          <a:p>
            <a:r>
              <a:rPr lang="en-US" dirty="0"/>
              <a:t>8-Queen problem</a:t>
            </a:r>
          </a:p>
        </p:txBody>
      </p:sp>
      <p:pic>
        <p:nvPicPr>
          <p:cNvPr id="5" name="Content Placeholder 4">
            <a:extLst>
              <a:ext uri="{FF2B5EF4-FFF2-40B4-BE49-F238E27FC236}">
                <a16:creationId xmlns:a16="http://schemas.microsoft.com/office/drawing/2014/main" id="{FABE2B41-2925-4F75-B230-4066F30226E2}"/>
              </a:ext>
            </a:extLst>
          </p:cNvPr>
          <p:cNvPicPr>
            <a:picLocks noGrp="1" noChangeAspect="1"/>
          </p:cNvPicPr>
          <p:nvPr>
            <p:ph sz="half" idx="1"/>
          </p:nvPr>
        </p:nvPicPr>
        <p:blipFill>
          <a:blip r:embed="rId2"/>
          <a:stretch>
            <a:fillRect/>
          </a:stretch>
        </p:blipFill>
        <p:spPr>
          <a:xfrm>
            <a:off x="1600200" y="2590800"/>
            <a:ext cx="3886199" cy="3200400"/>
          </a:xfrm>
          <a:prstGeom prst="rect">
            <a:avLst/>
          </a:prstGeom>
        </p:spPr>
      </p:pic>
      <p:pic>
        <p:nvPicPr>
          <p:cNvPr id="6" name="Content Placeholder 5">
            <a:extLst>
              <a:ext uri="{FF2B5EF4-FFF2-40B4-BE49-F238E27FC236}">
                <a16:creationId xmlns:a16="http://schemas.microsoft.com/office/drawing/2014/main" id="{6A27E4D1-C681-46BA-AFBD-0D41C252A4B8}"/>
              </a:ext>
            </a:extLst>
          </p:cNvPr>
          <p:cNvPicPr>
            <a:picLocks noGrp="1" noChangeAspect="1"/>
          </p:cNvPicPr>
          <p:nvPr>
            <p:ph sz="half" idx="2"/>
          </p:nvPr>
        </p:nvPicPr>
        <p:blipFill>
          <a:blip r:embed="rId3"/>
          <a:stretch>
            <a:fillRect/>
          </a:stretch>
        </p:blipFill>
        <p:spPr>
          <a:xfrm>
            <a:off x="5867400" y="4191000"/>
            <a:ext cx="5791200" cy="1812428"/>
          </a:xfrm>
          <a:prstGeom prst="rect">
            <a:avLst/>
          </a:prstGeom>
        </p:spPr>
      </p:pic>
      <p:sp>
        <p:nvSpPr>
          <p:cNvPr id="3" name="Rectangle 2">
            <a:extLst>
              <a:ext uri="{FF2B5EF4-FFF2-40B4-BE49-F238E27FC236}">
                <a16:creationId xmlns:a16="http://schemas.microsoft.com/office/drawing/2014/main" id="{7D54F1B1-B18C-4D44-89B9-9471EA2F3469}"/>
              </a:ext>
            </a:extLst>
          </p:cNvPr>
          <p:cNvSpPr/>
          <p:nvPr/>
        </p:nvSpPr>
        <p:spPr>
          <a:xfrm>
            <a:off x="5638800" y="1736229"/>
            <a:ext cx="5943600" cy="2308324"/>
          </a:xfrm>
          <a:prstGeom prst="rect">
            <a:avLst/>
          </a:prstGeom>
        </p:spPr>
        <p:txBody>
          <a:bodyPr wrap="square">
            <a:spAutoFit/>
          </a:bodyPr>
          <a:lstStyle/>
          <a:p>
            <a:pPr algn="just"/>
            <a:r>
              <a:rPr lang="en-US" dirty="0">
                <a:latin typeface="Times-Roman"/>
              </a:rPr>
              <a:t>There are two main kinds of formulation. An </a:t>
            </a:r>
            <a:r>
              <a:rPr lang="en-US" b="1" dirty="0">
                <a:latin typeface="Times-Bold"/>
              </a:rPr>
              <a:t>incremental</a:t>
            </a:r>
            <a:r>
              <a:rPr lang="en-US" sz="800" dirty="0">
                <a:latin typeface="Helvetica-Narrow"/>
              </a:rPr>
              <a:t> </a:t>
            </a:r>
            <a:r>
              <a:rPr lang="en-US" b="1" dirty="0">
                <a:latin typeface="Times-Bold"/>
              </a:rPr>
              <a:t>formulation </a:t>
            </a:r>
            <a:r>
              <a:rPr lang="en-US" dirty="0">
                <a:latin typeface="Times-Roman"/>
              </a:rPr>
              <a:t>involves operators that </a:t>
            </a:r>
            <a:r>
              <a:rPr lang="en-US" i="1" dirty="0">
                <a:latin typeface="Times-Italic"/>
              </a:rPr>
              <a:t>augment </a:t>
            </a:r>
            <a:r>
              <a:rPr lang="en-US" dirty="0">
                <a:latin typeface="Times-Roman"/>
              </a:rPr>
              <a:t>the state description, starting with an empty state; for the 8-queens problem, this means that each action adds a queen to the state. A </a:t>
            </a:r>
            <a:r>
              <a:rPr lang="en-US" b="1" dirty="0">
                <a:latin typeface="Times-Bold"/>
              </a:rPr>
              <a:t>complete-state formulation </a:t>
            </a:r>
            <a:r>
              <a:rPr lang="en-US" dirty="0">
                <a:latin typeface="Times-Roman"/>
              </a:rPr>
              <a:t>starts with all 8 queens on the board and moves them around. In either case, the path cost is of no interest because only the final state counts. The first incremental formulation one might try is the following:</a:t>
            </a:r>
            <a:endParaRPr lang="en-US" dirty="0"/>
          </a:p>
        </p:txBody>
      </p:sp>
    </p:spTree>
    <p:extLst>
      <p:ext uri="{BB962C8B-B14F-4D97-AF65-F5344CB8AC3E}">
        <p14:creationId xmlns:p14="http://schemas.microsoft.com/office/powerpoint/2010/main" val="18072320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28B08-C170-4716-AD74-861C801ABF0A}"/>
              </a:ext>
            </a:extLst>
          </p:cNvPr>
          <p:cNvSpPr>
            <a:spLocks noGrp="1"/>
          </p:cNvSpPr>
          <p:nvPr>
            <p:ph type="title"/>
          </p:nvPr>
        </p:nvSpPr>
        <p:spPr>
          <a:xfrm>
            <a:off x="1484311" y="685801"/>
            <a:ext cx="10018713" cy="1371600"/>
          </a:xfrm>
        </p:spPr>
        <p:txBody>
          <a:bodyPr/>
          <a:lstStyle/>
          <a:p>
            <a:r>
              <a:rPr lang="en-US" dirty="0"/>
              <a:t>8-Queen problem…</a:t>
            </a:r>
          </a:p>
        </p:txBody>
      </p:sp>
      <p:pic>
        <p:nvPicPr>
          <p:cNvPr id="4" name="Content Placeholder 3">
            <a:extLst>
              <a:ext uri="{FF2B5EF4-FFF2-40B4-BE49-F238E27FC236}">
                <a16:creationId xmlns:a16="http://schemas.microsoft.com/office/drawing/2014/main" id="{D4245A85-907B-4634-9EB3-D000F51A4E46}"/>
              </a:ext>
            </a:extLst>
          </p:cNvPr>
          <p:cNvPicPr>
            <a:picLocks noGrp="1" noChangeAspect="1"/>
          </p:cNvPicPr>
          <p:nvPr>
            <p:ph idx="1"/>
          </p:nvPr>
        </p:nvPicPr>
        <p:blipFill>
          <a:blip r:embed="rId2"/>
          <a:stretch>
            <a:fillRect/>
          </a:stretch>
        </p:blipFill>
        <p:spPr>
          <a:xfrm>
            <a:off x="1503950" y="2438400"/>
            <a:ext cx="9926050" cy="3505200"/>
          </a:xfrm>
          <a:prstGeom prst="rect">
            <a:avLst/>
          </a:prstGeom>
        </p:spPr>
      </p:pic>
    </p:spTree>
    <p:extLst>
      <p:ext uri="{BB962C8B-B14F-4D97-AF65-F5344CB8AC3E}">
        <p14:creationId xmlns:p14="http://schemas.microsoft.com/office/powerpoint/2010/main" val="29250269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0401-04B4-4DA2-A111-A7528912E436}"/>
              </a:ext>
            </a:extLst>
          </p:cNvPr>
          <p:cNvSpPr>
            <a:spLocks noGrp="1"/>
          </p:cNvSpPr>
          <p:nvPr>
            <p:ph type="title"/>
          </p:nvPr>
        </p:nvSpPr>
        <p:spPr>
          <a:xfrm>
            <a:off x="1484311" y="685801"/>
            <a:ext cx="10018713" cy="1447800"/>
          </a:xfrm>
        </p:spPr>
        <p:txBody>
          <a:bodyPr/>
          <a:lstStyle/>
          <a:p>
            <a:r>
              <a:rPr lang="en-US" dirty="0"/>
              <a:t>Knuth’ s Number Generation </a:t>
            </a:r>
          </a:p>
        </p:txBody>
      </p:sp>
      <p:pic>
        <p:nvPicPr>
          <p:cNvPr id="4" name="Content Placeholder 3">
            <a:extLst>
              <a:ext uri="{FF2B5EF4-FFF2-40B4-BE49-F238E27FC236}">
                <a16:creationId xmlns:a16="http://schemas.microsoft.com/office/drawing/2014/main" id="{44F06BAF-D76E-49EA-8181-C63ED9BF46C7}"/>
              </a:ext>
            </a:extLst>
          </p:cNvPr>
          <p:cNvPicPr>
            <a:picLocks noGrp="1" noChangeAspect="1"/>
          </p:cNvPicPr>
          <p:nvPr>
            <p:ph idx="1"/>
          </p:nvPr>
        </p:nvPicPr>
        <p:blipFill>
          <a:blip r:embed="rId2"/>
          <a:stretch>
            <a:fillRect/>
          </a:stretch>
        </p:blipFill>
        <p:spPr>
          <a:xfrm>
            <a:off x="1619841" y="2514600"/>
            <a:ext cx="9657760" cy="3657600"/>
          </a:xfrm>
          <a:prstGeom prst="rect">
            <a:avLst/>
          </a:prstGeom>
        </p:spPr>
      </p:pic>
      <p:pic>
        <p:nvPicPr>
          <p:cNvPr id="5" name="Picture 4">
            <a:extLst>
              <a:ext uri="{FF2B5EF4-FFF2-40B4-BE49-F238E27FC236}">
                <a16:creationId xmlns:a16="http://schemas.microsoft.com/office/drawing/2014/main" id="{772847D0-F40D-4A95-B8A6-31DB4817BE3E}"/>
              </a:ext>
            </a:extLst>
          </p:cNvPr>
          <p:cNvPicPr>
            <a:picLocks noChangeAspect="1"/>
          </p:cNvPicPr>
          <p:nvPr/>
        </p:nvPicPr>
        <p:blipFill>
          <a:blip r:embed="rId3"/>
          <a:stretch>
            <a:fillRect/>
          </a:stretch>
        </p:blipFill>
        <p:spPr>
          <a:xfrm>
            <a:off x="5867400" y="3276600"/>
            <a:ext cx="5181600" cy="1676399"/>
          </a:xfrm>
          <a:prstGeom prst="rect">
            <a:avLst/>
          </a:prstGeom>
        </p:spPr>
      </p:pic>
    </p:spTree>
    <p:extLst>
      <p:ext uri="{BB962C8B-B14F-4D97-AF65-F5344CB8AC3E}">
        <p14:creationId xmlns:p14="http://schemas.microsoft.com/office/powerpoint/2010/main" val="38205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57400" y="533400"/>
            <a:ext cx="8911687" cy="1367250"/>
          </a:xfrm>
          <a:noFill/>
        </p:spPr>
        <p:txBody>
          <a:bodyPr>
            <a:normAutofit/>
          </a:bodyPr>
          <a:lstStyle/>
          <a:p>
            <a:pPr eaLnBrk="1" hangingPunct="1"/>
            <a:r>
              <a:rPr lang="en-US" dirty="0"/>
              <a:t>Thinking humanly: Cognitive modeling</a:t>
            </a:r>
          </a:p>
        </p:txBody>
      </p:sp>
      <p:sp>
        <p:nvSpPr>
          <p:cNvPr id="9219" name="Rectangle 3"/>
          <p:cNvSpPr>
            <a:spLocks noGrp="1" noChangeArrowheads="1"/>
          </p:cNvSpPr>
          <p:nvPr>
            <p:ph idx="1"/>
          </p:nvPr>
        </p:nvSpPr>
        <p:spPr>
          <a:xfrm>
            <a:off x="2057400" y="2133600"/>
            <a:ext cx="8229600" cy="4572000"/>
          </a:xfrm>
          <a:noFill/>
        </p:spPr>
        <p:txBody>
          <a:bodyPr>
            <a:normAutofit lnSpcReduction="10000"/>
          </a:bodyPr>
          <a:lstStyle/>
          <a:p>
            <a:pPr eaLnBrk="1" hangingPunct="1">
              <a:lnSpc>
                <a:spcPct val="80000"/>
              </a:lnSpc>
            </a:pPr>
            <a:r>
              <a:rPr lang="en-US" sz="2800" dirty="0"/>
              <a:t>1960’s "cognitive revolution": information-processing psychology </a:t>
            </a:r>
          </a:p>
          <a:p>
            <a:pPr eaLnBrk="1" hangingPunct="1">
              <a:lnSpc>
                <a:spcPct val="80000"/>
              </a:lnSpc>
            </a:pPr>
            <a:r>
              <a:rPr lang="en-US" sz="2800" dirty="0"/>
              <a:t>Requires scientific theories of internal activities of the brain</a:t>
            </a:r>
          </a:p>
          <a:p>
            <a:pPr eaLnBrk="1" hangingPunct="1">
              <a:lnSpc>
                <a:spcPct val="80000"/>
              </a:lnSpc>
            </a:pPr>
            <a:r>
              <a:rPr lang="en-US" sz="2800" dirty="0"/>
              <a:t> How to validate? </a:t>
            </a:r>
          </a:p>
          <a:p>
            <a:pPr eaLnBrk="1" hangingPunct="1">
              <a:lnSpc>
                <a:spcPct val="80000"/>
              </a:lnSpc>
            </a:pPr>
            <a:r>
              <a:rPr lang="en-US" sz="2800" dirty="0"/>
              <a:t>Requires </a:t>
            </a:r>
          </a:p>
          <a:p>
            <a:pPr lvl="1" eaLnBrk="1" hangingPunct="1">
              <a:lnSpc>
                <a:spcPct val="80000"/>
              </a:lnSpc>
              <a:buFontTx/>
              <a:buNone/>
            </a:pPr>
            <a:r>
              <a:rPr lang="en-US" sz="2400" dirty="0"/>
              <a:t>    1) Predicting and testing behavior of human subjects </a:t>
            </a:r>
          </a:p>
          <a:p>
            <a:pPr lvl="1" eaLnBrk="1" hangingPunct="1">
              <a:lnSpc>
                <a:spcPct val="80000"/>
              </a:lnSpc>
              <a:buFontTx/>
              <a:buNone/>
            </a:pPr>
            <a:r>
              <a:rPr lang="en-US" sz="2400" dirty="0"/>
              <a:t>    (or) </a:t>
            </a:r>
          </a:p>
          <a:p>
            <a:pPr lvl="1" eaLnBrk="1" hangingPunct="1">
              <a:lnSpc>
                <a:spcPct val="80000"/>
              </a:lnSpc>
              <a:buFontTx/>
              <a:buNone/>
            </a:pPr>
            <a:r>
              <a:rPr lang="en-US" sz="2400" dirty="0"/>
              <a:t>    2) Direct identification from neurological data </a:t>
            </a:r>
          </a:p>
          <a:p>
            <a:pPr eaLnBrk="1" hangingPunct="1">
              <a:lnSpc>
                <a:spcPct val="80000"/>
              </a:lnSpc>
            </a:pPr>
            <a:r>
              <a:rPr lang="en-US" sz="2800" dirty="0"/>
              <a:t>Both approaches (roughly, Cognitive Science and Cognitive Neuroscience) are now distinct from AI</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BD97-CCC3-4169-B475-7D6879C2DBA8}"/>
              </a:ext>
            </a:extLst>
          </p:cNvPr>
          <p:cNvSpPr>
            <a:spLocks noGrp="1"/>
          </p:cNvSpPr>
          <p:nvPr>
            <p:ph type="title"/>
          </p:nvPr>
        </p:nvSpPr>
        <p:spPr>
          <a:xfrm>
            <a:off x="1484311" y="685801"/>
            <a:ext cx="10018713" cy="1447800"/>
          </a:xfrm>
        </p:spPr>
        <p:txBody>
          <a:bodyPr/>
          <a:lstStyle/>
          <a:p>
            <a:r>
              <a:rPr lang="en-US" dirty="0"/>
              <a:t>Problem formulation for Real world problems</a:t>
            </a:r>
          </a:p>
        </p:txBody>
      </p:sp>
      <p:sp>
        <p:nvSpPr>
          <p:cNvPr id="3" name="Content Placeholder 2">
            <a:extLst>
              <a:ext uri="{FF2B5EF4-FFF2-40B4-BE49-F238E27FC236}">
                <a16:creationId xmlns:a16="http://schemas.microsoft.com/office/drawing/2014/main" id="{38144C0E-F92F-4122-9EAF-DD1771E6CA1C}"/>
              </a:ext>
            </a:extLst>
          </p:cNvPr>
          <p:cNvSpPr>
            <a:spLocks noGrp="1"/>
          </p:cNvSpPr>
          <p:nvPr>
            <p:ph idx="1"/>
          </p:nvPr>
        </p:nvSpPr>
        <p:spPr/>
        <p:txBody>
          <a:bodyPr>
            <a:normAutofit fontScale="92500" lnSpcReduction="10000"/>
          </a:bodyPr>
          <a:lstStyle/>
          <a:p>
            <a:r>
              <a:rPr lang="en-US" dirty="0"/>
              <a:t>The </a:t>
            </a:r>
            <a:r>
              <a:rPr lang="en-US" b="1" dirty="0"/>
              <a:t>route-finding problem </a:t>
            </a:r>
            <a:r>
              <a:rPr lang="en-US" dirty="0"/>
              <a:t>is defined in terms of specified locations and transitions along links between them. </a:t>
            </a:r>
          </a:p>
          <a:p>
            <a:r>
              <a:rPr lang="en-US" dirty="0"/>
              <a:t>Route-finding algorithms are used in a variety of applications.</a:t>
            </a:r>
          </a:p>
          <a:p>
            <a:r>
              <a:rPr lang="en-US" dirty="0"/>
              <a:t>Some, such as Web sites and in-car systems that provide driving directions, are relatively straightforward extensions of the Romania example. </a:t>
            </a:r>
          </a:p>
          <a:p>
            <a:r>
              <a:rPr lang="en-US" dirty="0"/>
              <a:t>Others, such as routing video streams in computer networks, military operations planning, and airline travel-planning</a:t>
            </a:r>
          </a:p>
          <a:p>
            <a:r>
              <a:rPr lang="en-US" dirty="0"/>
              <a:t>systems, involve much more complex specifications.</a:t>
            </a:r>
          </a:p>
        </p:txBody>
      </p:sp>
    </p:spTree>
    <p:extLst>
      <p:ext uri="{BB962C8B-B14F-4D97-AF65-F5344CB8AC3E}">
        <p14:creationId xmlns:p14="http://schemas.microsoft.com/office/powerpoint/2010/main" val="13640744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7DED-4106-4AAA-90CE-36AF4871E112}"/>
              </a:ext>
            </a:extLst>
          </p:cNvPr>
          <p:cNvSpPr>
            <a:spLocks noGrp="1"/>
          </p:cNvSpPr>
          <p:nvPr>
            <p:ph type="title"/>
          </p:nvPr>
        </p:nvSpPr>
        <p:spPr>
          <a:xfrm>
            <a:off x="1484311" y="685801"/>
            <a:ext cx="10018713" cy="990600"/>
          </a:xfrm>
        </p:spPr>
        <p:txBody>
          <a:bodyPr/>
          <a:lstStyle/>
          <a:p>
            <a:r>
              <a:rPr lang="en-US" dirty="0"/>
              <a:t>Airline Travel Problem</a:t>
            </a:r>
          </a:p>
        </p:txBody>
      </p:sp>
      <p:sp>
        <p:nvSpPr>
          <p:cNvPr id="3" name="Content Placeholder 2">
            <a:extLst>
              <a:ext uri="{FF2B5EF4-FFF2-40B4-BE49-F238E27FC236}">
                <a16:creationId xmlns:a16="http://schemas.microsoft.com/office/drawing/2014/main" id="{EB4A7566-8FA6-499B-9B16-6AAD390379F3}"/>
              </a:ext>
            </a:extLst>
          </p:cNvPr>
          <p:cNvSpPr>
            <a:spLocks noGrp="1"/>
          </p:cNvSpPr>
          <p:nvPr>
            <p:ph sz="half" idx="1"/>
          </p:nvPr>
        </p:nvSpPr>
        <p:spPr>
          <a:xfrm>
            <a:off x="1462315" y="2057400"/>
            <a:ext cx="4895055" cy="3962399"/>
          </a:xfrm>
        </p:spPr>
        <p:txBody>
          <a:bodyPr>
            <a:normAutofit fontScale="92500" lnSpcReduction="10000"/>
          </a:bodyPr>
          <a:lstStyle/>
          <a:p>
            <a:pPr marL="0" indent="0" algn="just">
              <a:buNone/>
            </a:pPr>
            <a:r>
              <a:rPr lang="en-US" dirty="0"/>
              <a:t>Consider the airline travel problem that must be solved by a travel-planning Web site:</a:t>
            </a:r>
          </a:p>
          <a:p>
            <a:pPr marL="0" indent="0" algn="just">
              <a:buNone/>
            </a:pPr>
            <a:r>
              <a:rPr lang="en-US" dirty="0"/>
              <a:t>• </a:t>
            </a:r>
            <a:r>
              <a:rPr lang="en-US" b="1" dirty="0"/>
              <a:t>States</a:t>
            </a:r>
            <a:r>
              <a:rPr lang="en-US" dirty="0"/>
              <a:t>: Each state obviously includes a location (e.g., an airport) and the current time. Furthermore, because the cost of an action (a flight segment) may depend on previous segments, their fare bases, and their status as domestic or international, the state must record extra information about these “historical” aspects.</a:t>
            </a:r>
          </a:p>
          <a:p>
            <a:pPr marL="0" indent="0" algn="just">
              <a:buNone/>
            </a:pPr>
            <a:r>
              <a:rPr lang="en-US" dirty="0"/>
              <a:t>• </a:t>
            </a:r>
            <a:r>
              <a:rPr lang="en-US" b="1" dirty="0"/>
              <a:t>Initial state</a:t>
            </a:r>
            <a:r>
              <a:rPr lang="en-US" dirty="0"/>
              <a:t>: This is specified by the user’s query.</a:t>
            </a:r>
          </a:p>
          <a:p>
            <a:pPr marL="0" indent="0" algn="just">
              <a:buNone/>
            </a:pPr>
            <a:r>
              <a:rPr lang="en-US" dirty="0"/>
              <a:t>• </a:t>
            </a:r>
            <a:r>
              <a:rPr lang="en-US" b="1" dirty="0"/>
              <a:t>Actions</a:t>
            </a:r>
            <a:r>
              <a:rPr lang="en-US" dirty="0"/>
              <a:t>: Take any flight from the current location, in any seat class, leaving after the current time, leaving enough time for within-airport transfer if needed.</a:t>
            </a:r>
          </a:p>
        </p:txBody>
      </p:sp>
      <p:sp>
        <p:nvSpPr>
          <p:cNvPr id="4" name="Content Placeholder 3">
            <a:extLst>
              <a:ext uri="{FF2B5EF4-FFF2-40B4-BE49-F238E27FC236}">
                <a16:creationId xmlns:a16="http://schemas.microsoft.com/office/drawing/2014/main" id="{3DC56511-EF78-4380-BBF7-EE2587BC2F0D}"/>
              </a:ext>
            </a:extLst>
          </p:cNvPr>
          <p:cNvSpPr>
            <a:spLocks noGrp="1"/>
          </p:cNvSpPr>
          <p:nvPr>
            <p:ph sz="half" idx="2"/>
          </p:nvPr>
        </p:nvSpPr>
        <p:spPr>
          <a:xfrm>
            <a:off x="6607967" y="1981200"/>
            <a:ext cx="4895056" cy="3810000"/>
          </a:xfrm>
        </p:spPr>
        <p:txBody>
          <a:bodyPr>
            <a:normAutofit fontScale="92500" lnSpcReduction="10000"/>
          </a:bodyPr>
          <a:lstStyle/>
          <a:p>
            <a:pPr marL="0" indent="0">
              <a:buNone/>
            </a:pPr>
            <a:r>
              <a:rPr lang="en-US" dirty="0"/>
              <a:t>• </a:t>
            </a:r>
            <a:r>
              <a:rPr lang="en-US" b="1" dirty="0"/>
              <a:t>Transition model</a:t>
            </a:r>
            <a:r>
              <a:rPr lang="en-US" dirty="0"/>
              <a:t>: The state resulting from taking a flight will have the flight’s destination as the current location and the flight’s arrival time as the current time.</a:t>
            </a:r>
          </a:p>
          <a:p>
            <a:pPr marL="0" indent="0">
              <a:buNone/>
            </a:pPr>
            <a:r>
              <a:rPr lang="en-US" dirty="0"/>
              <a:t>• </a:t>
            </a:r>
            <a:r>
              <a:rPr lang="en-US" b="1" dirty="0"/>
              <a:t>Goal test</a:t>
            </a:r>
            <a:r>
              <a:rPr lang="en-US" dirty="0"/>
              <a:t>: Are we at the final destination specified by the user?</a:t>
            </a:r>
          </a:p>
          <a:p>
            <a:pPr marL="0" indent="0">
              <a:buNone/>
            </a:pPr>
            <a:r>
              <a:rPr lang="en-US" dirty="0"/>
              <a:t>• </a:t>
            </a:r>
            <a:r>
              <a:rPr lang="en-US" b="1" dirty="0"/>
              <a:t>Path cost</a:t>
            </a:r>
            <a:r>
              <a:rPr lang="en-US" dirty="0"/>
              <a:t>: This depends on monetary cost, waiting time, flight time, customs and immigration procedures, seat quality, time of day, type of airplane, frequent-flyer mileage awards, and so on.</a:t>
            </a:r>
          </a:p>
        </p:txBody>
      </p:sp>
    </p:spTree>
    <p:extLst>
      <p:ext uri="{BB962C8B-B14F-4D97-AF65-F5344CB8AC3E}">
        <p14:creationId xmlns:p14="http://schemas.microsoft.com/office/powerpoint/2010/main" val="9737413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999A-CE05-412E-AA55-27960BA2F0E2}"/>
              </a:ext>
            </a:extLst>
          </p:cNvPr>
          <p:cNvSpPr>
            <a:spLocks noGrp="1"/>
          </p:cNvSpPr>
          <p:nvPr>
            <p:ph type="title"/>
          </p:nvPr>
        </p:nvSpPr>
        <p:spPr/>
        <p:txBody>
          <a:bodyPr/>
          <a:lstStyle/>
          <a:p>
            <a:r>
              <a:rPr lang="en-US" dirty="0"/>
              <a:t>Some but not exhaustive list of Real world problems</a:t>
            </a:r>
          </a:p>
        </p:txBody>
      </p:sp>
      <p:sp>
        <p:nvSpPr>
          <p:cNvPr id="3" name="Content Placeholder 2">
            <a:extLst>
              <a:ext uri="{FF2B5EF4-FFF2-40B4-BE49-F238E27FC236}">
                <a16:creationId xmlns:a16="http://schemas.microsoft.com/office/drawing/2014/main" id="{D0AD0F5A-A2F0-4363-8ABB-305C4D98FA03}"/>
              </a:ext>
            </a:extLst>
          </p:cNvPr>
          <p:cNvSpPr>
            <a:spLocks noGrp="1"/>
          </p:cNvSpPr>
          <p:nvPr>
            <p:ph idx="1"/>
          </p:nvPr>
        </p:nvSpPr>
        <p:spPr/>
        <p:txBody>
          <a:bodyPr/>
          <a:lstStyle/>
          <a:p>
            <a:r>
              <a:rPr lang="en-US" b="1" dirty="0"/>
              <a:t>Touring problems </a:t>
            </a:r>
          </a:p>
          <a:p>
            <a:r>
              <a:rPr lang="en-US" b="1" dirty="0"/>
              <a:t>Traveling salesperson problem </a:t>
            </a:r>
            <a:r>
              <a:rPr lang="en-US" dirty="0"/>
              <a:t>(TSP)</a:t>
            </a:r>
          </a:p>
          <a:p>
            <a:r>
              <a:rPr lang="en-US" b="1" dirty="0"/>
              <a:t>VLSI layout problem</a:t>
            </a:r>
          </a:p>
          <a:p>
            <a:r>
              <a:rPr lang="en-US" b="1" dirty="0"/>
              <a:t>Robot navigation</a:t>
            </a:r>
          </a:p>
          <a:p>
            <a:r>
              <a:rPr lang="en-US" b="1" dirty="0"/>
              <a:t>Automatic assembly sequencing</a:t>
            </a:r>
          </a:p>
          <a:p>
            <a:r>
              <a:rPr lang="en-US" b="1" dirty="0"/>
              <a:t>Protein design</a:t>
            </a:r>
            <a:endParaRPr lang="en-US" dirty="0"/>
          </a:p>
        </p:txBody>
      </p:sp>
    </p:spTree>
    <p:extLst>
      <p:ext uri="{BB962C8B-B14F-4D97-AF65-F5344CB8AC3E}">
        <p14:creationId xmlns:p14="http://schemas.microsoft.com/office/powerpoint/2010/main" val="28541036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61538"/>
            <a:ext cx="8229600" cy="852487"/>
          </a:xfrm>
          <a:noFill/>
        </p:spPr>
        <p:txBody>
          <a:bodyPr>
            <a:normAutofit/>
          </a:bodyPr>
          <a:lstStyle/>
          <a:p>
            <a:pPr>
              <a:defRPr/>
            </a:pPr>
            <a:r>
              <a:rPr lang="en-US" sz="3600" dirty="0"/>
              <a:t>Basic AI problem solving techniques</a:t>
            </a:r>
          </a:p>
        </p:txBody>
      </p:sp>
      <p:sp>
        <p:nvSpPr>
          <p:cNvPr id="3" name="Content Placeholder 2"/>
          <p:cNvSpPr>
            <a:spLocks noGrp="1"/>
          </p:cNvSpPr>
          <p:nvPr>
            <p:ph idx="1"/>
          </p:nvPr>
        </p:nvSpPr>
        <p:spPr>
          <a:xfrm>
            <a:off x="1828800" y="1487487"/>
            <a:ext cx="8650288" cy="4684713"/>
          </a:xfrm>
          <a:noFill/>
        </p:spPr>
        <p:txBody>
          <a:bodyPr/>
          <a:lstStyle/>
          <a:p>
            <a:pPr>
              <a:defRPr/>
            </a:pPr>
            <a:endParaRPr lang="en-US" dirty="0"/>
          </a:p>
          <a:p>
            <a:pPr>
              <a:buFont typeface="Wingdings" panose="05000000000000000000" pitchFamily="2" charset="2"/>
              <a:buNone/>
              <a:defRPr/>
            </a:pPr>
            <a:endParaRPr lang="en-US" dirty="0"/>
          </a:p>
          <a:p>
            <a:pPr>
              <a:defRPr/>
            </a:pPr>
            <a:r>
              <a:rPr lang="en-US" dirty="0"/>
              <a:t>Problem solving by searching</a:t>
            </a:r>
          </a:p>
          <a:p>
            <a:pPr>
              <a:defRPr/>
            </a:pPr>
            <a:r>
              <a:rPr lang="en-US" dirty="0"/>
              <a:t> Problem solving by Reasoning / Inference</a:t>
            </a:r>
          </a:p>
          <a:p>
            <a:pPr>
              <a:defRPr/>
            </a:pPr>
            <a:r>
              <a:rPr lang="en-US" dirty="0"/>
              <a:t>Problem solving by Matching</a:t>
            </a:r>
          </a:p>
          <a:p>
            <a:pPr>
              <a:defRPr/>
            </a:pPr>
            <a:endParaRPr lang="en-US" dirty="0"/>
          </a:p>
          <a:p>
            <a:pPr>
              <a:defRPr/>
            </a:pPr>
            <a:endParaRPr lang="en-US" dirty="0"/>
          </a:p>
          <a:p>
            <a:pPr>
              <a:defRPr/>
            </a:pPr>
            <a:endParaRPr lang="en-US" dirty="0"/>
          </a:p>
        </p:txBody>
      </p:sp>
      <p:sp>
        <p:nvSpPr>
          <p:cNvPr id="1741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2A899D13-4B7D-4F7F-A5A8-91925096D84B}" type="slidenum">
              <a:rPr lang="en-US" altLang="en-US" sz="1400"/>
              <a:pPr>
                <a:spcBef>
                  <a:spcPct val="0"/>
                </a:spcBef>
                <a:buClrTx/>
                <a:buSzTx/>
                <a:buFontTx/>
                <a:buNone/>
              </a:pPr>
              <a:t>113</a:t>
            </a:fld>
            <a:endParaRPr lang="en-US" altLang="en-US" sz="1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484311" y="685801"/>
            <a:ext cx="10018713" cy="1447800"/>
          </a:xfrm>
        </p:spPr>
        <p:txBody>
          <a:bodyPr/>
          <a:lstStyle/>
          <a:p>
            <a:pPr eaLnBrk="1" hangingPunct="1"/>
            <a:r>
              <a:rPr lang="en-US" altLang="en-US" dirty="0"/>
              <a:t>Informal Tree search algorithm</a:t>
            </a:r>
          </a:p>
        </p:txBody>
      </p:sp>
      <p:sp>
        <p:nvSpPr>
          <p:cNvPr id="18436" name="Rectangle 3"/>
          <p:cNvSpPr>
            <a:spLocks noGrp="1" noChangeArrowheads="1"/>
          </p:cNvSpPr>
          <p:nvPr>
            <p:ph idx="1"/>
          </p:nvPr>
        </p:nvSpPr>
        <p:spPr>
          <a:xfrm>
            <a:off x="2133600" y="1371600"/>
            <a:ext cx="8915400" cy="3777622"/>
          </a:xfrm>
        </p:spPr>
        <p:txBody>
          <a:bodyPr/>
          <a:lstStyle/>
          <a:p>
            <a:pPr eaLnBrk="1" hangingPunct="1"/>
            <a:r>
              <a:rPr lang="en-US" altLang="en-US" dirty="0"/>
              <a:t>Basic idea:</a:t>
            </a:r>
          </a:p>
          <a:p>
            <a:pPr lvl="1" eaLnBrk="1" hangingPunct="1"/>
            <a:r>
              <a:rPr lang="en-US" altLang="en-US" sz="2400" dirty="0"/>
              <a:t>offline, simulated exploration of state space by generating successors of already-explored states (</a:t>
            </a:r>
            <a:r>
              <a:rPr lang="en-US" altLang="en-US" sz="2400" dirty="0" err="1"/>
              <a:t>a.k.a.~</a:t>
            </a:r>
            <a:r>
              <a:rPr lang="en-US" altLang="en-US" sz="2400" dirty="0" err="1">
                <a:solidFill>
                  <a:srgbClr val="FF0000"/>
                </a:solidFill>
              </a:rPr>
              <a:t>expanding</a:t>
            </a:r>
            <a:r>
              <a:rPr lang="en-US" altLang="en-US" sz="2400" dirty="0"/>
              <a:t> states)</a:t>
            </a:r>
          </a:p>
        </p:txBody>
      </p:sp>
      <p:sp>
        <p:nvSpPr>
          <p:cNvPr id="1843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3916A5D-2ED0-4C76-A610-1A602F6AAE7F}" type="slidenum">
              <a:rPr lang="en-US" altLang="en-US" sz="1400"/>
              <a:pPr>
                <a:spcBef>
                  <a:spcPct val="0"/>
                </a:spcBef>
                <a:buClrTx/>
                <a:buSzTx/>
                <a:buFontTx/>
                <a:buNone/>
              </a:pPr>
              <a:t>114</a:t>
            </a:fld>
            <a:endParaRPr lang="en-US" altLang="en-US" sz="1400"/>
          </a:p>
        </p:txBody>
      </p:sp>
      <p:pic>
        <p:nvPicPr>
          <p:cNvPr id="18437" name="Picture 4"/>
          <p:cNvPicPr>
            <a:picLocks noChangeAspect="1" noChangeArrowheads="1"/>
          </p:cNvPicPr>
          <p:nvPr/>
        </p:nvPicPr>
        <p:blipFill>
          <a:blip r:embed="rId2">
            <a:extLst>
              <a:ext uri="{28A0092B-C50C-407E-A947-70E740481C1C}">
                <a14:useLocalDpi xmlns:a14="http://schemas.microsoft.com/office/drawing/2010/main" val="0"/>
              </a:ext>
            </a:extLst>
          </a:blip>
          <a:srcRect l="14844" t="37500" r="3125" b="28125"/>
          <a:stretch>
            <a:fillRect/>
          </a:stretch>
        </p:blipFill>
        <p:spPr bwMode="auto">
          <a:xfrm>
            <a:off x="2133600" y="4038600"/>
            <a:ext cx="8001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en-US"/>
              <a:t>Tree search example</a:t>
            </a:r>
          </a:p>
        </p:txBody>
      </p:sp>
      <p:sp>
        <p:nvSpPr>
          <p:cNvPr id="1945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E2E04D09-6330-4C91-8779-16B6B98C1A82}" type="slidenum">
              <a:rPr lang="en-US" altLang="en-US" sz="1400"/>
              <a:pPr>
                <a:spcBef>
                  <a:spcPct val="0"/>
                </a:spcBef>
                <a:buClrTx/>
                <a:buSzTx/>
                <a:buFontTx/>
                <a:buNone/>
              </a:pPr>
              <a:t>115</a:t>
            </a:fld>
            <a:endParaRPr lang="en-US" altLang="en-US" sz="1400"/>
          </a:p>
        </p:txBody>
      </p:sp>
      <p:pic>
        <p:nvPicPr>
          <p:cNvPr id="19460" name="Picture 4" descr="search-map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325" y="1905000"/>
            <a:ext cx="7059075" cy="199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pPr eaLnBrk="1" hangingPunct="1"/>
            <a:r>
              <a:rPr lang="en-US" altLang="en-US"/>
              <a:t>Tree search example</a:t>
            </a:r>
          </a:p>
        </p:txBody>
      </p:sp>
      <p:pic>
        <p:nvPicPr>
          <p:cNvPr id="20483" name="Picture 4" descr="search-map2c"/>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895600" y="2743200"/>
            <a:ext cx="6276975" cy="1781175"/>
          </a:xfrm>
          <a:noFill/>
        </p:spPr>
      </p:pic>
      <p:sp>
        <p:nvSpPr>
          <p:cNvPr id="2048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EF48ACD-45C2-4606-8BA8-91D6BAEE76E1}" type="slidenum">
              <a:rPr lang="en-US" altLang="en-US" sz="1400"/>
              <a:pPr>
                <a:spcBef>
                  <a:spcPct val="0"/>
                </a:spcBef>
                <a:buClrTx/>
                <a:buSzTx/>
                <a:buFontTx/>
                <a:buNone/>
              </a:pPr>
              <a:t>116</a:t>
            </a:fld>
            <a:endParaRPr lang="en-US" altLang="en-US" sz="1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eaLnBrk="1" hangingPunct="1"/>
            <a:r>
              <a:rPr lang="en-US" altLang="en-US"/>
              <a:t>Tree search example</a:t>
            </a:r>
          </a:p>
        </p:txBody>
      </p:sp>
      <p:pic>
        <p:nvPicPr>
          <p:cNvPr id="21507" name="Picture 4" descr="search-map3c"/>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355181" y="3338512"/>
            <a:ext cx="6276975" cy="1781175"/>
          </a:xfrm>
          <a:noFill/>
        </p:spPr>
      </p:pic>
      <p:sp>
        <p:nvSpPr>
          <p:cNvPr id="2150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3F6C5C5A-3C62-448F-81D2-6B65EC82398D}" type="slidenum">
              <a:rPr lang="en-US" altLang="en-US" sz="1400"/>
              <a:pPr>
                <a:spcBef>
                  <a:spcPct val="0"/>
                </a:spcBef>
                <a:buClrTx/>
                <a:buSzTx/>
                <a:buFontTx/>
                <a:buNone/>
              </a:pPr>
              <a:t>117</a:t>
            </a:fld>
            <a:endParaRPr lang="en-US" altLang="en-US" sz="1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2FC2-7E60-46DF-8EC5-5025D6CF0228}"/>
              </a:ext>
            </a:extLst>
          </p:cNvPr>
          <p:cNvSpPr>
            <a:spLocks noGrp="1"/>
          </p:cNvSpPr>
          <p:nvPr>
            <p:ph type="title"/>
          </p:nvPr>
        </p:nvSpPr>
        <p:spPr>
          <a:xfrm>
            <a:off x="1484311" y="685801"/>
            <a:ext cx="10018713" cy="1371600"/>
          </a:xfrm>
        </p:spPr>
        <p:txBody>
          <a:bodyPr/>
          <a:lstStyle/>
          <a:p>
            <a:r>
              <a:rPr lang="en-US" altLang="en-US" dirty="0"/>
              <a:t>Informal Graph search algorithms</a:t>
            </a:r>
            <a:endParaRPr lang="en-US" dirty="0"/>
          </a:p>
        </p:txBody>
      </p:sp>
      <p:pic>
        <p:nvPicPr>
          <p:cNvPr id="4" name="Content Placeholder 3">
            <a:extLst>
              <a:ext uri="{FF2B5EF4-FFF2-40B4-BE49-F238E27FC236}">
                <a16:creationId xmlns:a16="http://schemas.microsoft.com/office/drawing/2014/main" id="{510A364B-87A2-4E44-90CF-8EB75ECFC5FB}"/>
              </a:ext>
            </a:extLst>
          </p:cNvPr>
          <p:cNvPicPr>
            <a:picLocks noGrp="1" noChangeAspect="1"/>
          </p:cNvPicPr>
          <p:nvPr>
            <p:ph idx="1"/>
          </p:nvPr>
        </p:nvPicPr>
        <p:blipFill>
          <a:blip r:embed="rId2"/>
          <a:stretch>
            <a:fillRect/>
          </a:stretch>
        </p:blipFill>
        <p:spPr>
          <a:xfrm>
            <a:off x="1484311" y="2434200"/>
            <a:ext cx="7888289" cy="3661800"/>
          </a:xfrm>
          <a:prstGeom prst="rect">
            <a:avLst/>
          </a:prstGeom>
        </p:spPr>
      </p:pic>
    </p:spTree>
    <p:extLst>
      <p:ext uri="{BB962C8B-B14F-4D97-AF65-F5344CB8AC3E}">
        <p14:creationId xmlns:p14="http://schemas.microsoft.com/office/powerpoint/2010/main" val="27327307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B077-E632-4B01-8AD4-27FF6CF7AF13}"/>
              </a:ext>
            </a:extLst>
          </p:cNvPr>
          <p:cNvSpPr>
            <a:spLocks noGrp="1"/>
          </p:cNvSpPr>
          <p:nvPr>
            <p:ph type="title"/>
          </p:nvPr>
        </p:nvSpPr>
        <p:spPr>
          <a:xfrm>
            <a:off x="1447800" y="381000"/>
            <a:ext cx="10018713" cy="1143000"/>
          </a:xfrm>
        </p:spPr>
        <p:txBody>
          <a:bodyPr/>
          <a:lstStyle/>
          <a:p>
            <a:r>
              <a:rPr lang="en-US" dirty="0"/>
              <a:t>Some examples of Graph search</a:t>
            </a:r>
          </a:p>
        </p:txBody>
      </p:sp>
      <p:pic>
        <p:nvPicPr>
          <p:cNvPr id="4" name="Content Placeholder 3">
            <a:extLst>
              <a:ext uri="{FF2B5EF4-FFF2-40B4-BE49-F238E27FC236}">
                <a16:creationId xmlns:a16="http://schemas.microsoft.com/office/drawing/2014/main" id="{E30E8831-3566-42D7-B5A4-F5A7F431D147}"/>
              </a:ext>
            </a:extLst>
          </p:cNvPr>
          <p:cNvPicPr>
            <a:picLocks noGrp="1" noChangeAspect="1"/>
          </p:cNvPicPr>
          <p:nvPr>
            <p:ph idx="1"/>
          </p:nvPr>
        </p:nvPicPr>
        <p:blipFill>
          <a:blip r:embed="rId2"/>
          <a:stretch>
            <a:fillRect/>
          </a:stretch>
        </p:blipFill>
        <p:spPr>
          <a:xfrm>
            <a:off x="3048000" y="1676400"/>
            <a:ext cx="7162800" cy="4685907"/>
          </a:xfrm>
          <a:prstGeom prst="rect">
            <a:avLst/>
          </a:prstGeom>
        </p:spPr>
      </p:pic>
    </p:spTree>
    <p:extLst>
      <p:ext uri="{BB962C8B-B14F-4D97-AF65-F5344CB8AC3E}">
        <p14:creationId xmlns:p14="http://schemas.microsoft.com/office/powerpoint/2010/main" val="1278925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981200" y="228601"/>
            <a:ext cx="8229600" cy="487363"/>
          </a:xfrm>
          <a:noFill/>
        </p:spPr>
        <p:txBody>
          <a:bodyPr>
            <a:normAutofit fontScale="90000"/>
          </a:bodyPr>
          <a:lstStyle/>
          <a:p>
            <a:r>
              <a:rPr lang="en-US" b="1" dirty="0"/>
              <a:t>Cognitive Revolution</a:t>
            </a:r>
            <a:endParaRPr lang="en-US" dirty="0"/>
          </a:p>
        </p:txBody>
      </p:sp>
      <p:sp>
        <p:nvSpPr>
          <p:cNvPr id="10243" name="Content Placeholder 2"/>
          <p:cNvSpPr>
            <a:spLocks noGrp="1"/>
          </p:cNvSpPr>
          <p:nvPr>
            <p:ph idx="1"/>
          </p:nvPr>
        </p:nvSpPr>
        <p:spPr>
          <a:xfrm>
            <a:off x="1981200" y="838200"/>
            <a:ext cx="8229600" cy="5867400"/>
          </a:xfrm>
          <a:noFill/>
        </p:spPr>
        <p:txBody>
          <a:bodyPr>
            <a:normAutofit/>
          </a:bodyPr>
          <a:lstStyle/>
          <a:p>
            <a:r>
              <a:rPr lang="en-US" sz="2800" dirty="0"/>
              <a:t>The </a:t>
            </a:r>
            <a:r>
              <a:rPr lang="en-US" sz="2800" b="1" dirty="0"/>
              <a:t>cognitive revolution</a:t>
            </a:r>
            <a:r>
              <a:rPr lang="en-US" sz="2800" dirty="0"/>
              <a:t> is the name for an intellectual movement in the 1950s that began what are known collectively as the </a:t>
            </a:r>
            <a:r>
              <a:rPr lang="en-US" sz="2800" dirty="0">
                <a:hlinkClick r:id="rId2" tooltip="Cognitive science"/>
              </a:rPr>
              <a:t>cognitive sciences</a:t>
            </a:r>
            <a:r>
              <a:rPr lang="en-US" sz="2800" dirty="0"/>
              <a:t>. It began in the modern context of greater interdisciplinary communication and research. The relevant areas of interchange were the combination of </a:t>
            </a:r>
            <a:r>
              <a:rPr lang="en-US" sz="2800" dirty="0">
                <a:hlinkClick r:id="rId3" tooltip="Psychology"/>
              </a:rPr>
              <a:t>psychology</a:t>
            </a:r>
            <a:r>
              <a:rPr lang="en-US" sz="2800" dirty="0"/>
              <a:t>, </a:t>
            </a:r>
            <a:r>
              <a:rPr lang="en-US" sz="2800" dirty="0">
                <a:hlinkClick r:id="rId4" tooltip="Anthropology"/>
              </a:rPr>
              <a:t>anthropology</a:t>
            </a:r>
            <a:r>
              <a:rPr lang="en-US" sz="2800" dirty="0"/>
              <a:t>, and </a:t>
            </a:r>
            <a:r>
              <a:rPr lang="en-US" sz="2800" dirty="0">
                <a:hlinkClick r:id="rId5" tooltip="Linguistics"/>
              </a:rPr>
              <a:t>linguistics</a:t>
            </a:r>
            <a:r>
              <a:rPr lang="en-US" sz="2800" dirty="0"/>
              <a:t> .</a:t>
            </a:r>
          </a:p>
          <a:p>
            <a:r>
              <a:rPr lang="en-US" sz="2800" dirty="0"/>
              <a:t> A key idea in </a:t>
            </a:r>
            <a:r>
              <a:rPr lang="en-US" sz="2800" dirty="0">
                <a:hlinkClick r:id="rId6" tooltip="Cognitive psychology"/>
              </a:rPr>
              <a:t>cognitive psychology</a:t>
            </a:r>
            <a:r>
              <a:rPr lang="en-US" sz="2800" dirty="0"/>
              <a:t> was that by studying and developing successful functions in </a:t>
            </a:r>
            <a:r>
              <a:rPr lang="en-US" sz="2800" dirty="0">
                <a:hlinkClick r:id="rId7" tooltip="Artificial intelligence"/>
              </a:rPr>
              <a:t>artificial intelligence</a:t>
            </a:r>
            <a:r>
              <a:rPr lang="en-US" sz="2800" dirty="0"/>
              <a:t> and </a:t>
            </a:r>
            <a:r>
              <a:rPr lang="en-US" sz="2800" dirty="0">
                <a:hlinkClick r:id="rId8" tooltip="Computer science"/>
              </a:rPr>
              <a:t>computer science</a:t>
            </a:r>
            <a:r>
              <a:rPr lang="en-US" sz="2800" dirty="0"/>
              <a:t>, it becomes possible to make testable inferences about human mental processes.</a:t>
            </a:r>
          </a:p>
          <a:p>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752600" y="398844"/>
            <a:ext cx="8458200" cy="1125156"/>
          </a:xfrm>
        </p:spPr>
        <p:txBody>
          <a:bodyPr/>
          <a:lstStyle/>
          <a:p>
            <a:pPr algn="ctr" eaLnBrk="1" hangingPunct="1"/>
            <a:r>
              <a:rPr lang="en-US" altLang="en-US" sz="3600" dirty="0"/>
              <a:t>State vs. node</a:t>
            </a:r>
          </a:p>
        </p:txBody>
      </p:sp>
      <p:sp>
        <p:nvSpPr>
          <p:cNvPr id="23556" name="Rectangle 3"/>
          <p:cNvSpPr>
            <a:spLocks noGrp="1" noChangeArrowheads="1"/>
          </p:cNvSpPr>
          <p:nvPr>
            <p:ph idx="1"/>
          </p:nvPr>
        </p:nvSpPr>
        <p:spPr>
          <a:xfrm>
            <a:off x="2133600" y="1333108"/>
            <a:ext cx="8915400" cy="3048000"/>
          </a:xfrm>
        </p:spPr>
        <p:txBody>
          <a:bodyPr>
            <a:normAutofit/>
          </a:bodyPr>
          <a:lstStyle/>
          <a:p>
            <a:pPr eaLnBrk="1" hangingPunct="1">
              <a:lnSpc>
                <a:spcPct val="80000"/>
              </a:lnSpc>
            </a:pPr>
            <a:r>
              <a:rPr lang="en-US" altLang="en-US" sz="2400" dirty="0"/>
              <a:t>A </a:t>
            </a:r>
            <a:r>
              <a:rPr lang="en-US" altLang="en-US" sz="2400" dirty="0">
                <a:solidFill>
                  <a:srgbClr val="FF0000"/>
                </a:solidFill>
              </a:rPr>
              <a:t>state</a:t>
            </a:r>
            <a:r>
              <a:rPr lang="en-US" altLang="en-US" sz="2400" dirty="0"/>
              <a:t> is a (representation of) a physical configuration</a:t>
            </a:r>
          </a:p>
          <a:p>
            <a:pPr eaLnBrk="1" hangingPunct="1">
              <a:lnSpc>
                <a:spcPct val="80000"/>
              </a:lnSpc>
            </a:pPr>
            <a:r>
              <a:rPr lang="en-US" altLang="en-US" sz="2400" dirty="0"/>
              <a:t>A </a:t>
            </a:r>
            <a:r>
              <a:rPr lang="en-US" altLang="en-US" sz="2400" dirty="0">
                <a:solidFill>
                  <a:srgbClr val="FF0000"/>
                </a:solidFill>
              </a:rPr>
              <a:t>node</a:t>
            </a:r>
            <a:r>
              <a:rPr lang="en-US" altLang="en-US" sz="2400" dirty="0"/>
              <a:t> is a data structure constituting part of a search tree includes </a:t>
            </a:r>
            <a:r>
              <a:rPr lang="en-US" altLang="en-US" sz="2400" dirty="0">
                <a:solidFill>
                  <a:srgbClr val="FF0000"/>
                </a:solidFill>
              </a:rPr>
              <a:t>state</a:t>
            </a:r>
            <a:r>
              <a:rPr lang="en-US" altLang="en-US" sz="2400" dirty="0"/>
              <a:t>, </a:t>
            </a:r>
            <a:r>
              <a:rPr lang="en-US" altLang="en-US" sz="2400" dirty="0">
                <a:solidFill>
                  <a:srgbClr val="FF0000"/>
                </a:solidFill>
              </a:rPr>
              <a:t>parent node</a:t>
            </a:r>
            <a:r>
              <a:rPr lang="en-US" altLang="en-US" sz="2400" dirty="0"/>
              <a:t>, </a:t>
            </a:r>
            <a:r>
              <a:rPr lang="en-US" altLang="en-US" sz="2400" dirty="0">
                <a:solidFill>
                  <a:srgbClr val="FF0000"/>
                </a:solidFill>
              </a:rPr>
              <a:t>action</a:t>
            </a:r>
            <a:r>
              <a:rPr lang="en-US" altLang="en-US" sz="2400" dirty="0"/>
              <a:t>, </a:t>
            </a:r>
            <a:r>
              <a:rPr lang="en-US" altLang="en-US" sz="2400" dirty="0">
                <a:solidFill>
                  <a:srgbClr val="FF0000"/>
                </a:solidFill>
              </a:rPr>
              <a:t>path cost</a:t>
            </a:r>
            <a:r>
              <a:rPr lang="en-US" altLang="en-US" sz="2400" dirty="0"/>
              <a:t> </a:t>
            </a:r>
            <a:r>
              <a:rPr lang="en-US" altLang="en-US" sz="2400" i="1" dirty="0"/>
              <a:t>g(x)</a:t>
            </a:r>
            <a:r>
              <a:rPr lang="en-US" altLang="en-US" sz="2400" dirty="0"/>
              <a:t>, </a:t>
            </a:r>
            <a:r>
              <a:rPr lang="en-US" altLang="en-US" sz="2400" dirty="0">
                <a:solidFill>
                  <a:srgbClr val="FF0000"/>
                </a:solidFill>
              </a:rPr>
              <a:t>depth</a:t>
            </a:r>
          </a:p>
          <a:p>
            <a:pPr marL="0" indent="0" eaLnBrk="1" hangingPunct="1">
              <a:lnSpc>
                <a:spcPct val="80000"/>
              </a:lnSpc>
              <a:buNone/>
            </a:pPr>
            <a:endParaRPr lang="en-US" altLang="en-US" sz="2400" dirty="0"/>
          </a:p>
          <a:p>
            <a:pPr eaLnBrk="1" hangingPunct="1">
              <a:lnSpc>
                <a:spcPct val="80000"/>
              </a:lnSpc>
            </a:pPr>
            <a:r>
              <a:rPr lang="en-US" altLang="en-US" sz="2400" dirty="0"/>
              <a:t>The </a:t>
            </a:r>
            <a:r>
              <a:rPr lang="en-US" altLang="en-US" sz="2400" dirty="0">
                <a:latin typeface="Courier New" panose="02070309020205020404" pitchFamily="49" charset="0"/>
              </a:rPr>
              <a:t>Expand</a:t>
            </a:r>
            <a:r>
              <a:rPr lang="en-US" altLang="en-US" sz="2400" dirty="0"/>
              <a:t> function creates new nodes, filling in the various fields and using the </a:t>
            </a:r>
            <a:r>
              <a:rPr lang="en-US" altLang="en-US" sz="2400" dirty="0" err="1">
                <a:latin typeface="Courier New" panose="02070309020205020404" pitchFamily="49" charset="0"/>
              </a:rPr>
              <a:t>SuccessorFn</a:t>
            </a:r>
            <a:r>
              <a:rPr lang="en-US" altLang="en-US" sz="2400" dirty="0"/>
              <a:t> of the problem to create the corresponding states.</a:t>
            </a:r>
          </a:p>
        </p:txBody>
      </p:sp>
      <p:sp>
        <p:nvSpPr>
          <p:cNvPr id="2355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05EB60AA-B146-4BAC-BFC7-4153070AB257}" type="slidenum">
              <a:rPr lang="en-US" altLang="en-US" sz="1400"/>
              <a:pPr>
                <a:spcBef>
                  <a:spcPct val="0"/>
                </a:spcBef>
                <a:buClrTx/>
                <a:buSzTx/>
                <a:buFontTx/>
                <a:buNone/>
              </a:pPr>
              <a:t>120</a:t>
            </a:fld>
            <a:endParaRPr lang="en-US" altLang="en-US" sz="1400"/>
          </a:p>
        </p:txBody>
      </p:sp>
      <p:pic>
        <p:nvPicPr>
          <p:cNvPr id="23557" name="Picture 4" descr="state-vs-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4500562"/>
            <a:ext cx="49815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Details</a:t>
            </a:r>
          </a:p>
        </p:txBody>
      </p:sp>
      <p:pic>
        <p:nvPicPr>
          <p:cNvPr id="4" name="Picture 3"/>
          <p:cNvPicPr>
            <a:picLocks noChangeAspect="1"/>
          </p:cNvPicPr>
          <p:nvPr/>
        </p:nvPicPr>
        <p:blipFill>
          <a:blip r:embed="rId2"/>
          <a:stretch>
            <a:fillRect/>
          </a:stretch>
        </p:blipFill>
        <p:spPr>
          <a:xfrm>
            <a:off x="2209801" y="2209800"/>
            <a:ext cx="7848599" cy="2057400"/>
          </a:xfrm>
          <a:prstGeom prst="rect">
            <a:avLst/>
          </a:prstGeom>
        </p:spPr>
      </p:pic>
      <p:pic>
        <p:nvPicPr>
          <p:cNvPr id="5" name="Picture 4"/>
          <p:cNvPicPr>
            <a:picLocks noChangeAspect="1"/>
          </p:cNvPicPr>
          <p:nvPr/>
        </p:nvPicPr>
        <p:blipFill>
          <a:blip r:embed="rId3"/>
          <a:stretch>
            <a:fillRect/>
          </a:stretch>
        </p:blipFill>
        <p:spPr>
          <a:xfrm>
            <a:off x="2286000" y="4343400"/>
            <a:ext cx="7772400" cy="22098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484311" y="685801"/>
            <a:ext cx="10018713" cy="838200"/>
          </a:xfrm>
        </p:spPr>
        <p:txBody>
          <a:bodyPr/>
          <a:lstStyle/>
          <a:p>
            <a:pPr eaLnBrk="1" hangingPunct="1"/>
            <a:r>
              <a:rPr lang="en-US" altLang="en-US" sz="3600" dirty="0"/>
              <a:t>Implementation: general tree search</a:t>
            </a:r>
          </a:p>
        </p:txBody>
      </p:sp>
      <p:sp>
        <p:nvSpPr>
          <p:cNvPr id="2253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0060B1E-2A9E-44E7-B1C1-2A9C28AEBE23}" type="slidenum">
              <a:rPr lang="en-US" altLang="en-US" sz="1400"/>
              <a:pPr>
                <a:spcBef>
                  <a:spcPct val="0"/>
                </a:spcBef>
                <a:buClrTx/>
                <a:buSzTx/>
                <a:buFontTx/>
                <a:buNone/>
              </a:pPr>
              <a:t>122</a:t>
            </a:fld>
            <a:endParaRPr lang="en-US" altLang="en-US" sz="1400"/>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l="14844" t="18750" r="3125" b="9375"/>
          <a:stretch>
            <a:fillRect/>
          </a:stretch>
        </p:blipFill>
        <p:spPr bwMode="auto">
          <a:xfrm>
            <a:off x="2514600" y="1600200"/>
            <a:ext cx="7315200"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8EE6-2977-4D51-8481-204C0A4A6CC2}"/>
              </a:ext>
            </a:extLst>
          </p:cNvPr>
          <p:cNvSpPr>
            <a:spLocks noGrp="1"/>
          </p:cNvSpPr>
          <p:nvPr>
            <p:ph type="title"/>
          </p:nvPr>
        </p:nvSpPr>
        <p:spPr>
          <a:xfrm>
            <a:off x="1484311" y="685801"/>
            <a:ext cx="10018713" cy="1295400"/>
          </a:xfrm>
        </p:spPr>
        <p:txBody>
          <a:bodyPr/>
          <a:lstStyle/>
          <a:p>
            <a:r>
              <a:rPr lang="en-US" dirty="0"/>
              <a:t>Implementation of nodes in search algorithm</a:t>
            </a:r>
          </a:p>
        </p:txBody>
      </p:sp>
      <p:sp>
        <p:nvSpPr>
          <p:cNvPr id="3" name="Content Placeholder 2">
            <a:extLst>
              <a:ext uri="{FF2B5EF4-FFF2-40B4-BE49-F238E27FC236}">
                <a16:creationId xmlns:a16="http://schemas.microsoft.com/office/drawing/2014/main" id="{1800F3E5-8404-48CC-A373-91DFA3DC6753}"/>
              </a:ext>
            </a:extLst>
          </p:cNvPr>
          <p:cNvSpPr>
            <a:spLocks noGrp="1"/>
          </p:cNvSpPr>
          <p:nvPr>
            <p:ph idx="1"/>
          </p:nvPr>
        </p:nvSpPr>
        <p:spPr/>
        <p:txBody>
          <a:bodyPr>
            <a:normAutofit fontScale="92500" lnSpcReduction="10000"/>
          </a:bodyPr>
          <a:lstStyle/>
          <a:p>
            <a:pPr algn="just"/>
            <a:r>
              <a:rPr lang="en-US" dirty="0"/>
              <a:t>A node is a bookkeeping data structure used to represent the search tree. A state corresponds to a configuration of the world. Thus, nodes are on particular paths, as defined by PARENT pointers, whereas states are not. Furthermore, two different nodes can contain the same world state if that state is generated via two different search paths.</a:t>
            </a:r>
          </a:p>
          <a:p>
            <a:pPr algn="just"/>
            <a:r>
              <a:rPr lang="en-US" dirty="0"/>
              <a:t>Now that we have nodes, we need somewhere to put them. The frontier needs to be stored in such a way that the search algorithm can easily choose the next node to expand according to its preferred strategy. The appropriate data structure for this is a </a:t>
            </a:r>
            <a:r>
              <a:rPr lang="en-US" b="1" dirty="0"/>
              <a:t>queue</a:t>
            </a:r>
            <a:r>
              <a:rPr lang="en-US" dirty="0"/>
              <a:t>.</a:t>
            </a:r>
          </a:p>
        </p:txBody>
      </p:sp>
    </p:spTree>
    <p:extLst>
      <p:ext uri="{BB962C8B-B14F-4D97-AF65-F5344CB8AC3E}">
        <p14:creationId xmlns:p14="http://schemas.microsoft.com/office/powerpoint/2010/main" val="22842387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1301-FFD4-4905-A518-6051A9A79900}"/>
              </a:ext>
            </a:extLst>
          </p:cNvPr>
          <p:cNvSpPr>
            <a:spLocks noGrp="1"/>
          </p:cNvSpPr>
          <p:nvPr>
            <p:ph type="title"/>
          </p:nvPr>
        </p:nvSpPr>
        <p:spPr>
          <a:xfrm>
            <a:off x="1484311" y="685801"/>
            <a:ext cx="10018713" cy="1066800"/>
          </a:xfrm>
        </p:spPr>
        <p:txBody>
          <a:bodyPr/>
          <a:lstStyle/>
          <a:p>
            <a:r>
              <a:rPr lang="en-US" dirty="0"/>
              <a:t>Implementation of nodes in search algorithm</a:t>
            </a:r>
          </a:p>
        </p:txBody>
      </p:sp>
      <p:sp>
        <p:nvSpPr>
          <p:cNvPr id="3" name="Content Placeholder 2">
            <a:extLst>
              <a:ext uri="{FF2B5EF4-FFF2-40B4-BE49-F238E27FC236}">
                <a16:creationId xmlns:a16="http://schemas.microsoft.com/office/drawing/2014/main" id="{9CBE7355-B6D7-476E-ACD1-4D80E07067DF}"/>
              </a:ext>
            </a:extLst>
          </p:cNvPr>
          <p:cNvSpPr>
            <a:spLocks noGrp="1"/>
          </p:cNvSpPr>
          <p:nvPr>
            <p:ph idx="1"/>
          </p:nvPr>
        </p:nvSpPr>
        <p:spPr>
          <a:xfrm>
            <a:off x="1484310" y="2057401"/>
            <a:ext cx="10018713" cy="3733800"/>
          </a:xfrm>
        </p:spPr>
        <p:txBody>
          <a:bodyPr>
            <a:normAutofit fontScale="85000" lnSpcReduction="20000"/>
          </a:bodyPr>
          <a:lstStyle/>
          <a:p>
            <a:r>
              <a:rPr lang="en-US" dirty="0"/>
              <a:t>The operations on a queue are as follows:</a:t>
            </a:r>
          </a:p>
          <a:p>
            <a:pPr marL="0" indent="0">
              <a:buNone/>
            </a:pPr>
            <a:r>
              <a:rPr lang="en-US" dirty="0"/>
              <a:t>• </a:t>
            </a:r>
            <a:r>
              <a:rPr lang="en-US" b="1" dirty="0"/>
              <a:t>EMPTY?(queue) </a:t>
            </a:r>
            <a:r>
              <a:rPr lang="en-US" dirty="0"/>
              <a:t>returns true only if there are no more elements in the queue.</a:t>
            </a:r>
          </a:p>
          <a:p>
            <a:pPr marL="0" indent="0">
              <a:buNone/>
            </a:pPr>
            <a:r>
              <a:rPr lang="en-US" dirty="0"/>
              <a:t>• </a:t>
            </a:r>
            <a:r>
              <a:rPr lang="en-US" b="1" dirty="0"/>
              <a:t>POP(queue) </a:t>
            </a:r>
            <a:r>
              <a:rPr lang="en-US" dirty="0"/>
              <a:t>removes the first element of the queue and returns it.</a:t>
            </a:r>
          </a:p>
          <a:p>
            <a:pPr marL="0" indent="0">
              <a:buNone/>
            </a:pPr>
            <a:r>
              <a:rPr lang="en-US" dirty="0"/>
              <a:t>• </a:t>
            </a:r>
            <a:r>
              <a:rPr lang="en-US" b="1" dirty="0"/>
              <a:t>INSERT(element, queue) </a:t>
            </a:r>
            <a:r>
              <a:rPr lang="en-US" dirty="0"/>
              <a:t>inserts an element and returns the resulting queue.</a:t>
            </a:r>
          </a:p>
          <a:p>
            <a:r>
              <a:rPr lang="en-US" dirty="0"/>
              <a:t>Queues are characterized by the </a:t>
            </a:r>
            <a:r>
              <a:rPr lang="en-US" i="1" dirty="0"/>
              <a:t>order </a:t>
            </a:r>
            <a:r>
              <a:rPr lang="en-US" dirty="0"/>
              <a:t>in which they store the inserted nodes. </a:t>
            </a:r>
          </a:p>
          <a:p>
            <a:r>
              <a:rPr lang="en-US" dirty="0"/>
              <a:t>Three common variants are:</a:t>
            </a:r>
          </a:p>
          <a:p>
            <a:r>
              <a:rPr lang="en-US" b="1" dirty="0"/>
              <a:t>FIFO queue</a:t>
            </a:r>
            <a:r>
              <a:rPr lang="en-US" dirty="0"/>
              <a:t>, which pops the </a:t>
            </a:r>
            <a:r>
              <a:rPr lang="en-US" i="1" dirty="0"/>
              <a:t>oldest </a:t>
            </a:r>
            <a:r>
              <a:rPr lang="en-US" dirty="0"/>
              <a:t>element of the queue;</a:t>
            </a:r>
          </a:p>
          <a:p>
            <a:r>
              <a:rPr lang="en-US" b="1" dirty="0"/>
              <a:t>LIFO queue </a:t>
            </a:r>
            <a:r>
              <a:rPr lang="en-US" dirty="0"/>
              <a:t>(also known as a </a:t>
            </a:r>
            <a:r>
              <a:rPr lang="en-US" b="1" dirty="0"/>
              <a:t>stack</a:t>
            </a:r>
            <a:r>
              <a:rPr lang="en-US" dirty="0"/>
              <a:t>), which pops the </a:t>
            </a:r>
            <a:r>
              <a:rPr lang="en-US" i="1" dirty="0"/>
              <a:t>newest </a:t>
            </a:r>
            <a:r>
              <a:rPr lang="en-US" dirty="0"/>
              <a:t>element of the queue;</a:t>
            </a:r>
          </a:p>
          <a:p>
            <a:r>
              <a:rPr lang="en-US" b="1" dirty="0"/>
              <a:t>Priority queue</a:t>
            </a:r>
            <a:r>
              <a:rPr lang="en-US" dirty="0"/>
              <a:t>, which pops the element of the queue with the highest priority according to some ordering function</a:t>
            </a:r>
          </a:p>
        </p:txBody>
      </p:sp>
    </p:spTree>
    <p:extLst>
      <p:ext uri="{BB962C8B-B14F-4D97-AF65-F5344CB8AC3E}">
        <p14:creationId xmlns:p14="http://schemas.microsoft.com/office/powerpoint/2010/main" val="7689358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en-US" dirty="0"/>
              <a:t>Evaluating Search strategies</a:t>
            </a:r>
          </a:p>
        </p:txBody>
      </p:sp>
      <p:sp>
        <p:nvSpPr>
          <p:cNvPr id="24580" name="Rectangle 3"/>
          <p:cNvSpPr>
            <a:spLocks noGrp="1" noChangeArrowheads="1"/>
          </p:cNvSpPr>
          <p:nvPr>
            <p:ph idx="1"/>
          </p:nvPr>
        </p:nvSpPr>
        <p:spPr>
          <a:xfrm>
            <a:off x="1484310" y="2133600"/>
            <a:ext cx="10018713" cy="3962399"/>
          </a:xfrm>
        </p:spPr>
        <p:txBody>
          <a:bodyPr>
            <a:normAutofit fontScale="92500"/>
          </a:bodyPr>
          <a:lstStyle/>
          <a:p>
            <a:pPr eaLnBrk="1" hangingPunct="1">
              <a:lnSpc>
                <a:spcPct val="90000"/>
              </a:lnSpc>
            </a:pPr>
            <a:r>
              <a:rPr lang="en-US" altLang="en-US" sz="2400" dirty="0"/>
              <a:t>Performance of search strategies are evaluated along the following dimensions:-</a:t>
            </a:r>
          </a:p>
          <a:p>
            <a:pPr lvl="1" eaLnBrk="1" hangingPunct="1">
              <a:lnSpc>
                <a:spcPct val="90000"/>
              </a:lnSpc>
            </a:pPr>
            <a:r>
              <a:rPr lang="en-US" altLang="en-US" dirty="0">
                <a:solidFill>
                  <a:srgbClr val="FF0000"/>
                </a:solidFill>
              </a:rPr>
              <a:t>C</a:t>
            </a:r>
            <a:r>
              <a:rPr lang="en-US" altLang="en-US" sz="2000" dirty="0">
                <a:solidFill>
                  <a:srgbClr val="FF0000"/>
                </a:solidFill>
              </a:rPr>
              <a:t>ompleteness: </a:t>
            </a:r>
            <a:r>
              <a:rPr lang="en-US" altLang="en-US" sz="2000" dirty="0"/>
              <a:t>does it always find a solution if one exists?</a:t>
            </a:r>
          </a:p>
          <a:p>
            <a:pPr lvl="1" eaLnBrk="1" hangingPunct="1">
              <a:lnSpc>
                <a:spcPct val="90000"/>
              </a:lnSpc>
            </a:pPr>
            <a:r>
              <a:rPr lang="en-US" altLang="en-US" dirty="0">
                <a:solidFill>
                  <a:srgbClr val="FF0000"/>
                </a:solidFill>
              </a:rPr>
              <a:t>T</a:t>
            </a:r>
            <a:r>
              <a:rPr lang="en-US" altLang="en-US" sz="2000" dirty="0">
                <a:solidFill>
                  <a:srgbClr val="FF0000"/>
                </a:solidFill>
              </a:rPr>
              <a:t>ime complexity</a:t>
            </a:r>
            <a:r>
              <a:rPr lang="en-US" altLang="en-US" sz="2000" dirty="0"/>
              <a:t>: number of nodes generated</a:t>
            </a:r>
          </a:p>
          <a:p>
            <a:pPr lvl="1" eaLnBrk="1" hangingPunct="1">
              <a:lnSpc>
                <a:spcPct val="90000"/>
              </a:lnSpc>
            </a:pPr>
            <a:r>
              <a:rPr lang="en-US" altLang="en-US" dirty="0">
                <a:solidFill>
                  <a:srgbClr val="FF0000"/>
                </a:solidFill>
              </a:rPr>
              <a:t>S</a:t>
            </a:r>
            <a:r>
              <a:rPr lang="en-US" altLang="en-US" sz="2000" dirty="0">
                <a:solidFill>
                  <a:srgbClr val="FF0000"/>
                </a:solidFill>
              </a:rPr>
              <a:t>pace complexity</a:t>
            </a:r>
            <a:r>
              <a:rPr lang="en-US" altLang="en-US" sz="2000" dirty="0"/>
              <a:t>: maximum number of nodes in memory</a:t>
            </a:r>
          </a:p>
          <a:p>
            <a:pPr lvl="1" eaLnBrk="1" hangingPunct="1">
              <a:lnSpc>
                <a:spcPct val="90000"/>
              </a:lnSpc>
            </a:pPr>
            <a:r>
              <a:rPr lang="en-US" altLang="en-US" dirty="0">
                <a:solidFill>
                  <a:srgbClr val="FF0000"/>
                </a:solidFill>
              </a:rPr>
              <a:t>O</a:t>
            </a:r>
            <a:r>
              <a:rPr lang="en-US" altLang="en-US" sz="2000" dirty="0">
                <a:solidFill>
                  <a:srgbClr val="FF0000"/>
                </a:solidFill>
              </a:rPr>
              <a:t>ptimality</a:t>
            </a:r>
            <a:r>
              <a:rPr lang="en-US" altLang="en-US" sz="2000" dirty="0"/>
              <a:t>: does it always find a least-cost solution?</a:t>
            </a:r>
          </a:p>
          <a:p>
            <a:pPr eaLnBrk="1" hangingPunct="1">
              <a:lnSpc>
                <a:spcPct val="90000"/>
              </a:lnSpc>
            </a:pPr>
            <a:r>
              <a:rPr lang="en-US" altLang="en-US" sz="2400" dirty="0"/>
              <a:t>Time and space complexities are measured in terms of </a:t>
            </a:r>
          </a:p>
          <a:p>
            <a:pPr lvl="1">
              <a:lnSpc>
                <a:spcPct val="90000"/>
              </a:lnSpc>
            </a:pPr>
            <a:r>
              <a:rPr lang="en-US" altLang="en-US" sz="2000" b="1" i="1" dirty="0"/>
              <a:t>b</a:t>
            </a:r>
            <a:r>
              <a:rPr lang="en-US" altLang="en-US" sz="2000" i="1" dirty="0"/>
              <a:t>:</a:t>
            </a:r>
            <a:r>
              <a:rPr lang="en-US" altLang="en-US" sz="2000" dirty="0"/>
              <a:t> </a:t>
            </a:r>
            <a:r>
              <a:rPr lang="en-US" dirty="0"/>
              <a:t>the </a:t>
            </a:r>
            <a:r>
              <a:rPr lang="en-US" b="1" dirty="0"/>
              <a:t>branching factor </a:t>
            </a:r>
            <a:r>
              <a:rPr lang="en-US" dirty="0"/>
              <a:t>or maximum number of successors of any node</a:t>
            </a:r>
            <a:endParaRPr lang="en-US" altLang="en-US" sz="2000" dirty="0"/>
          </a:p>
          <a:p>
            <a:pPr lvl="1">
              <a:lnSpc>
                <a:spcPct val="90000"/>
              </a:lnSpc>
            </a:pPr>
            <a:r>
              <a:rPr lang="en-US" altLang="en-US" sz="2000" b="1" i="1" dirty="0"/>
              <a:t>d</a:t>
            </a:r>
            <a:r>
              <a:rPr lang="en-US" altLang="en-US" sz="2000" i="1" dirty="0"/>
              <a:t>: </a:t>
            </a:r>
            <a:r>
              <a:rPr lang="en-US" dirty="0"/>
              <a:t>the </a:t>
            </a:r>
            <a:r>
              <a:rPr lang="en-US" b="1" dirty="0"/>
              <a:t>depth </a:t>
            </a:r>
            <a:r>
              <a:rPr lang="en-US" dirty="0"/>
              <a:t>of the shallowest goal node (i.e., the number of steps along the path from the root)</a:t>
            </a:r>
            <a:endParaRPr lang="en-US" altLang="en-US" sz="2000" dirty="0"/>
          </a:p>
          <a:p>
            <a:pPr lvl="1">
              <a:lnSpc>
                <a:spcPct val="90000"/>
              </a:lnSpc>
            </a:pPr>
            <a:r>
              <a:rPr lang="en-US" altLang="en-US" sz="2000" b="1" i="1" dirty="0"/>
              <a:t>m</a:t>
            </a:r>
            <a:r>
              <a:rPr lang="en-US" altLang="en-US" sz="2000" dirty="0"/>
              <a:t>: </a:t>
            </a:r>
            <a:r>
              <a:rPr lang="en-US" dirty="0"/>
              <a:t>the maximum length of any path in the state space (</a:t>
            </a:r>
            <a:r>
              <a:rPr lang="en-US" altLang="en-US" sz="2000" dirty="0"/>
              <a:t>may be </a:t>
            </a:r>
            <a:r>
              <a:rPr lang="en-US" altLang="en-US" sz="2000" dirty="0">
                <a:cs typeface="Arial" panose="020B0604020202020204" pitchFamily="34" charset="0"/>
              </a:rPr>
              <a:t>∞</a:t>
            </a:r>
            <a:r>
              <a:rPr lang="en-US" altLang="en-US" sz="2000" dirty="0"/>
              <a:t>)</a:t>
            </a:r>
          </a:p>
        </p:txBody>
      </p:sp>
      <p:sp>
        <p:nvSpPr>
          <p:cNvPr id="2457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F0AFDE27-C683-4B4E-8E30-A744411B974E}" type="slidenum">
              <a:rPr lang="en-US" altLang="en-US" sz="1400"/>
              <a:pPr>
                <a:spcBef>
                  <a:spcPct val="0"/>
                </a:spcBef>
                <a:buClrTx/>
                <a:buSzTx/>
                <a:buFontTx/>
                <a:buNone/>
              </a:pPr>
              <a:t>125</a:t>
            </a:fld>
            <a:endParaRPr lang="en-US" altLang="en-US" sz="14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6EF5-F300-42C0-84BB-8EBADD131161}"/>
              </a:ext>
            </a:extLst>
          </p:cNvPr>
          <p:cNvSpPr>
            <a:spLocks noGrp="1"/>
          </p:cNvSpPr>
          <p:nvPr>
            <p:ph type="title"/>
          </p:nvPr>
        </p:nvSpPr>
        <p:spPr>
          <a:xfrm>
            <a:off x="1484311" y="685801"/>
            <a:ext cx="10018713" cy="1295400"/>
          </a:xfrm>
        </p:spPr>
        <p:txBody>
          <a:bodyPr/>
          <a:lstStyle/>
          <a:p>
            <a:r>
              <a:rPr lang="en-US" altLang="en-US" dirty="0"/>
              <a:t>Evaluating Search strategies…</a:t>
            </a:r>
            <a:endParaRPr lang="en-US" dirty="0"/>
          </a:p>
        </p:txBody>
      </p:sp>
      <p:sp>
        <p:nvSpPr>
          <p:cNvPr id="3" name="Content Placeholder 2">
            <a:extLst>
              <a:ext uri="{FF2B5EF4-FFF2-40B4-BE49-F238E27FC236}">
                <a16:creationId xmlns:a16="http://schemas.microsoft.com/office/drawing/2014/main" id="{709AA4D3-A786-4B68-9CD1-60E07D351760}"/>
              </a:ext>
            </a:extLst>
          </p:cNvPr>
          <p:cNvSpPr>
            <a:spLocks noGrp="1"/>
          </p:cNvSpPr>
          <p:nvPr>
            <p:ph idx="1"/>
          </p:nvPr>
        </p:nvSpPr>
        <p:spPr>
          <a:xfrm>
            <a:off x="1484310" y="2133600"/>
            <a:ext cx="10018713" cy="3809999"/>
          </a:xfrm>
        </p:spPr>
        <p:txBody>
          <a:bodyPr>
            <a:normAutofit fontScale="92500"/>
          </a:bodyPr>
          <a:lstStyle/>
          <a:p>
            <a:r>
              <a:rPr lang="en-US" dirty="0"/>
              <a:t>Time is often measured in terms of the number of nodes generated during the search, and space in terms of the maximum number of nodes stored in memory.</a:t>
            </a:r>
          </a:p>
          <a:p>
            <a:r>
              <a:rPr lang="en-US" dirty="0"/>
              <a:t>For the most part, we describe time and space complexities for search on a </a:t>
            </a:r>
            <a:r>
              <a:rPr lang="en-US" u="sng" dirty="0"/>
              <a:t>tree</a:t>
            </a:r>
            <a:r>
              <a:rPr lang="en-US" dirty="0"/>
              <a:t>; for a </a:t>
            </a:r>
            <a:r>
              <a:rPr lang="en-US" u="sng" dirty="0"/>
              <a:t>graph</a:t>
            </a:r>
            <a:r>
              <a:rPr lang="en-US" dirty="0"/>
              <a:t>, the answer depends on how “redundant” the paths in the state space are.</a:t>
            </a:r>
          </a:p>
          <a:p>
            <a:r>
              <a:rPr lang="en-US" dirty="0"/>
              <a:t>To assess the effectiveness of a search algorithm, we can consider just the </a:t>
            </a:r>
            <a:r>
              <a:rPr lang="en-US" b="1" dirty="0"/>
              <a:t>search cost</a:t>
            </a:r>
            <a:r>
              <a:rPr lang="en-US" dirty="0"/>
              <a:t>— which typically depends on the time complexity but can also include a term for memory usage.</a:t>
            </a:r>
          </a:p>
          <a:p>
            <a:r>
              <a:rPr lang="en-US" dirty="0"/>
              <a:t>Or we can use the </a:t>
            </a:r>
            <a:r>
              <a:rPr lang="en-US" b="1" dirty="0"/>
              <a:t>total cost</a:t>
            </a:r>
            <a:r>
              <a:rPr lang="en-US" dirty="0"/>
              <a:t>, which combines the </a:t>
            </a:r>
            <a:r>
              <a:rPr lang="en-US" i="1" u="sng" dirty="0"/>
              <a:t>search cost</a:t>
            </a:r>
            <a:r>
              <a:rPr lang="en-US" i="1" dirty="0"/>
              <a:t> </a:t>
            </a:r>
            <a:r>
              <a:rPr lang="en-US" dirty="0"/>
              <a:t>and </a:t>
            </a:r>
            <a:r>
              <a:rPr lang="en-US" u="sng" dirty="0"/>
              <a:t>the </a:t>
            </a:r>
            <a:r>
              <a:rPr lang="en-US" i="1" u="sng" dirty="0"/>
              <a:t>path cost </a:t>
            </a:r>
            <a:r>
              <a:rPr lang="en-US" u="sng" dirty="0"/>
              <a:t>of the solution found (also sometimes called </a:t>
            </a:r>
            <a:r>
              <a:rPr lang="en-US" i="1" u="sng" dirty="0"/>
              <a:t>solution cost</a:t>
            </a:r>
            <a:r>
              <a:rPr lang="en-US" u="sng" dirty="0"/>
              <a:t>)</a:t>
            </a:r>
            <a:r>
              <a:rPr lang="en-US" dirty="0"/>
              <a:t>.</a:t>
            </a:r>
          </a:p>
        </p:txBody>
      </p:sp>
    </p:spTree>
    <p:extLst>
      <p:ext uri="{BB962C8B-B14F-4D97-AF65-F5344CB8AC3E}">
        <p14:creationId xmlns:p14="http://schemas.microsoft.com/office/powerpoint/2010/main" val="2093760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484311" y="685801"/>
            <a:ext cx="10018713" cy="1142999"/>
          </a:xfrm>
        </p:spPr>
        <p:txBody>
          <a:bodyPr>
            <a:normAutofit/>
          </a:bodyPr>
          <a:lstStyle/>
          <a:p>
            <a:pPr eaLnBrk="1" hangingPunct="1"/>
            <a:r>
              <a:rPr lang="en-US" altLang="en-US" sz="4800" dirty="0"/>
              <a:t>Search strategies</a:t>
            </a:r>
          </a:p>
        </p:txBody>
      </p:sp>
      <p:sp>
        <p:nvSpPr>
          <p:cNvPr id="25602" name="Content Placeholder 2"/>
          <p:cNvSpPr>
            <a:spLocks noGrp="1"/>
          </p:cNvSpPr>
          <p:nvPr>
            <p:ph idx="1"/>
          </p:nvPr>
        </p:nvSpPr>
        <p:spPr>
          <a:xfrm>
            <a:off x="1484310" y="2057400"/>
            <a:ext cx="10018713" cy="4114799"/>
          </a:xfrm>
        </p:spPr>
        <p:txBody>
          <a:bodyPr>
            <a:normAutofit fontScale="92500" lnSpcReduction="20000"/>
          </a:bodyPr>
          <a:lstStyle/>
          <a:p>
            <a:pPr marL="0" indent="0">
              <a:buNone/>
            </a:pPr>
            <a:r>
              <a:rPr lang="en-US" altLang="en-US" sz="2800" dirty="0"/>
              <a:t>They are of 2 types:-</a:t>
            </a:r>
          </a:p>
          <a:p>
            <a:pPr lvl="2"/>
            <a:r>
              <a:rPr lang="en-US" altLang="en-US" sz="2800" dirty="0"/>
              <a:t>Uninformed search / Blind search</a:t>
            </a:r>
          </a:p>
          <a:p>
            <a:pPr marL="1828800" lvl="4" indent="0">
              <a:buNone/>
            </a:pPr>
            <a:r>
              <a:rPr lang="en-US" altLang="en-US" sz="2800" dirty="0"/>
              <a:t>Blind search has no additional information about the states beyond that provided in the problem definition. All they can do is </a:t>
            </a:r>
            <a:r>
              <a:rPr lang="en-US" altLang="en-US" sz="2800" i="1" dirty="0"/>
              <a:t>generate successor and distinguish a goal state from a non-goal state</a:t>
            </a:r>
            <a:r>
              <a:rPr lang="en-US" altLang="en-US" sz="2800" dirty="0"/>
              <a:t>.</a:t>
            </a:r>
          </a:p>
          <a:p>
            <a:pPr lvl="2"/>
            <a:r>
              <a:rPr lang="en-US" altLang="en-US" sz="2800" dirty="0"/>
              <a:t>Informed search / Heuristic search</a:t>
            </a:r>
          </a:p>
          <a:p>
            <a:pPr marL="1828800" lvl="4" indent="0">
              <a:buNone/>
            </a:pPr>
            <a:r>
              <a:rPr lang="en-US" altLang="en-US" sz="2800" dirty="0"/>
              <a:t>Informed search identifies whether one non-goal state is “more promising” than another one.</a:t>
            </a:r>
            <a:r>
              <a:rPr lang="en-US" altLang="en-US" dirty="0"/>
              <a:t> </a:t>
            </a:r>
          </a:p>
          <a:p>
            <a:pPr marL="0" indent="0">
              <a:buNone/>
            </a:pPr>
            <a:r>
              <a:rPr lang="en-US" b="1" i="1" dirty="0"/>
              <a:t>All search strategies are distinguished by the order in which nodes are expanded.</a:t>
            </a:r>
            <a:endParaRPr lang="en-US" altLang="en-US" b="1" i="1" dirty="0"/>
          </a:p>
        </p:txBody>
      </p:sp>
      <p:sp>
        <p:nvSpPr>
          <p:cNvPr id="25603"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4A6E63D-6EAE-49C2-995E-DF1228E0CE7A}" type="slidenum">
              <a:rPr lang="en-US" altLang="en-US" sz="1400"/>
              <a:pPr>
                <a:spcBef>
                  <a:spcPct val="0"/>
                </a:spcBef>
                <a:buClrTx/>
                <a:buSzTx/>
                <a:buFontTx/>
                <a:buNone/>
              </a:pPr>
              <a:t>127</a:t>
            </a:fld>
            <a:endParaRPr lang="en-US" altLang="en-US" sz="14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484311" y="685801"/>
            <a:ext cx="10018713" cy="1295400"/>
          </a:xfrm>
        </p:spPr>
        <p:txBody>
          <a:bodyPr/>
          <a:lstStyle/>
          <a:p>
            <a:pPr eaLnBrk="1" hangingPunct="1"/>
            <a:r>
              <a:rPr lang="en-US" altLang="en-US" dirty="0"/>
              <a:t>Uninformed search strategies</a:t>
            </a:r>
          </a:p>
        </p:txBody>
      </p:sp>
      <p:sp>
        <p:nvSpPr>
          <p:cNvPr id="26628" name="Rectangle 3"/>
          <p:cNvSpPr>
            <a:spLocks noGrp="1" noChangeArrowheads="1"/>
          </p:cNvSpPr>
          <p:nvPr>
            <p:ph idx="1"/>
          </p:nvPr>
        </p:nvSpPr>
        <p:spPr>
          <a:xfrm>
            <a:off x="1484310" y="2286000"/>
            <a:ext cx="10018713" cy="3733799"/>
          </a:xfrm>
        </p:spPr>
        <p:txBody>
          <a:bodyPr>
            <a:normAutofit lnSpcReduction="10000"/>
          </a:bodyPr>
          <a:lstStyle/>
          <a:p>
            <a:pPr eaLnBrk="1" hangingPunct="1"/>
            <a:r>
              <a:rPr lang="en-US" altLang="en-US" dirty="0">
                <a:solidFill>
                  <a:srgbClr val="FF0000"/>
                </a:solidFill>
              </a:rPr>
              <a:t>Uninformed</a:t>
            </a:r>
            <a:r>
              <a:rPr lang="en-US" altLang="en-US" dirty="0"/>
              <a:t> search strategies use only the information available in the problem definition. Popular ones are:</a:t>
            </a:r>
          </a:p>
          <a:p>
            <a:pPr eaLnBrk="1" hangingPunct="1"/>
            <a:r>
              <a:rPr lang="en-US" altLang="en-US" b="1" dirty="0"/>
              <a:t>Breadth-first search (BFS)</a:t>
            </a:r>
          </a:p>
          <a:p>
            <a:pPr eaLnBrk="1" hangingPunct="1"/>
            <a:r>
              <a:rPr lang="en-US" altLang="en-US" b="1" dirty="0"/>
              <a:t>Uniform-cost search (UCS)</a:t>
            </a:r>
          </a:p>
          <a:p>
            <a:pPr eaLnBrk="1" hangingPunct="1"/>
            <a:r>
              <a:rPr lang="en-US" altLang="en-US" b="1" dirty="0"/>
              <a:t>Depth-first search (DFS)</a:t>
            </a:r>
          </a:p>
          <a:p>
            <a:pPr eaLnBrk="1" hangingPunct="1"/>
            <a:r>
              <a:rPr lang="en-US" altLang="en-US" b="1" dirty="0"/>
              <a:t>Depth-limited search (DLS)</a:t>
            </a:r>
          </a:p>
          <a:p>
            <a:pPr eaLnBrk="1" hangingPunct="1"/>
            <a:r>
              <a:rPr lang="en-US" altLang="en-US" b="1" dirty="0"/>
              <a:t>Iterative deepening search (IDS)</a:t>
            </a:r>
          </a:p>
          <a:p>
            <a:pPr eaLnBrk="1" hangingPunct="1"/>
            <a:r>
              <a:rPr lang="en-US" altLang="en-US" b="1" dirty="0"/>
              <a:t>Bidirectional search (BDS)</a:t>
            </a:r>
          </a:p>
        </p:txBody>
      </p:sp>
      <p:sp>
        <p:nvSpPr>
          <p:cNvPr id="2662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0318973D-6F13-46CA-8526-2357C9517D41}" type="slidenum">
              <a:rPr lang="en-US" altLang="en-US" sz="1400"/>
              <a:pPr>
                <a:spcBef>
                  <a:spcPct val="0"/>
                </a:spcBef>
                <a:buClrTx/>
                <a:buSzTx/>
                <a:buFontTx/>
                <a:buNone/>
              </a:pPr>
              <a:t>128</a:t>
            </a:fld>
            <a:endParaRPr lang="en-US" altLang="en-US" sz="14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en-US" altLang="en-US" dirty="0"/>
              <a:t>Breadth-first search</a:t>
            </a:r>
          </a:p>
        </p:txBody>
      </p:sp>
      <p:sp>
        <p:nvSpPr>
          <p:cNvPr id="27650" name="Content Placeholder 2"/>
          <p:cNvSpPr>
            <a:spLocks noGrp="1"/>
          </p:cNvSpPr>
          <p:nvPr>
            <p:ph idx="1"/>
          </p:nvPr>
        </p:nvSpPr>
        <p:spPr>
          <a:xfrm>
            <a:off x="1484310" y="2743199"/>
            <a:ext cx="10018713" cy="3124201"/>
          </a:xfrm>
        </p:spPr>
        <p:txBody>
          <a:bodyPr/>
          <a:lstStyle/>
          <a:p>
            <a:r>
              <a:rPr lang="en-US" altLang="en-US" dirty="0"/>
              <a:t>It is a strategy in which the root node is expanded first, then all the successors of the root node are expanded, then their successors. At a given depth in the search tree, all the nodes are expanded before any node at the next level is expanded.</a:t>
            </a:r>
          </a:p>
          <a:p>
            <a:r>
              <a:rPr lang="en-US" altLang="en-US" dirty="0"/>
              <a:t>A FIFO queue is used </a:t>
            </a:r>
            <a:r>
              <a:rPr lang="en-US" altLang="en-US" dirty="0" err="1"/>
              <a:t>i.e</a:t>
            </a:r>
            <a:r>
              <a:rPr lang="en-US" altLang="en-US" dirty="0"/>
              <a:t>, new successors join the tail of the queue.</a:t>
            </a:r>
          </a:p>
        </p:txBody>
      </p:sp>
      <p:sp>
        <p:nvSpPr>
          <p:cNvPr id="27651"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8C91670-14A8-4981-B81C-6BF892222898}" type="slidenum">
              <a:rPr lang="en-US" altLang="en-US" sz="1400"/>
              <a:pPr>
                <a:spcBef>
                  <a:spcPct val="0"/>
                </a:spcBef>
                <a:buClrTx/>
                <a:buSzTx/>
                <a:buFontTx/>
                <a:buNone/>
              </a:pPr>
              <a:t>129</a:t>
            </a:fld>
            <a:endParaRPr lang="en-US"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81200" y="381000"/>
            <a:ext cx="8911687" cy="1280890"/>
          </a:xfrm>
          <a:noFill/>
        </p:spPr>
        <p:txBody>
          <a:bodyPr>
            <a:normAutofit/>
          </a:bodyPr>
          <a:lstStyle/>
          <a:p>
            <a:pPr eaLnBrk="1" hangingPunct="1"/>
            <a:r>
              <a:rPr lang="en-US" dirty="0"/>
              <a:t>Thinking rationally: “Laws of thought"</a:t>
            </a:r>
          </a:p>
        </p:txBody>
      </p:sp>
      <p:sp>
        <p:nvSpPr>
          <p:cNvPr id="11267" name="Rectangle 3"/>
          <p:cNvSpPr>
            <a:spLocks noGrp="1" noChangeArrowheads="1"/>
          </p:cNvSpPr>
          <p:nvPr>
            <p:ph idx="1"/>
          </p:nvPr>
        </p:nvSpPr>
        <p:spPr>
          <a:xfrm>
            <a:off x="1981200" y="1752601"/>
            <a:ext cx="8229600" cy="4525963"/>
          </a:xfrm>
          <a:noFill/>
        </p:spPr>
        <p:txBody>
          <a:bodyPr>
            <a:normAutofit/>
          </a:bodyPr>
          <a:lstStyle/>
          <a:p>
            <a:pPr marL="609600" indent="-609600">
              <a:lnSpc>
                <a:spcPct val="90000"/>
              </a:lnSpc>
            </a:pPr>
            <a:r>
              <a:rPr lang="en-US" sz="2400" dirty="0"/>
              <a:t>Aristotle: what are correct arguments/thought processes?</a:t>
            </a:r>
          </a:p>
          <a:p>
            <a:pPr marL="609600" indent="-609600">
              <a:lnSpc>
                <a:spcPct val="90000"/>
              </a:lnSpc>
            </a:pPr>
            <a:r>
              <a:rPr lang="en-US" sz="2400" dirty="0"/>
              <a:t>Several Greek schools developed various forms of </a:t>
            </a:r>
            <a:r>
              <a:rPr lang="en-US" sz="2400" i="1" dirty="0"/>
              <a:t>logic</a:t>
            </a:r>
            <a:r>
              <a:rPr lang="en-US" sz="2400" dirty="0"/>
              <a:t>: </a:t>
            </a:r>
            <a:r>
              <a:rPr lang="en-US" sz="2400" i="1" dirty="0"/>
              <a:t>notation</a:t>
            </a:r>
            <a:r>
              <a:rPr lang="en-US" sz="2400" dirty="0"/>
              <a:t> and </a:t>
            </a:r>
            <a:r>
              <a:rPr lang="en-US" sz="2400" i="1" dirty="0"/>
              <a:t>rules of derivation</a:t>
            </a:r>
            <a:r>
              <a:rPr lang="en-US" sz="2400" dirty="0"/>
              <a:t> for thoughts; may or may not have proceeded to the idea of mechanization</a:t>
            </a:r>
          </a:p>
          <a:p>
            <a:pPr marL="609600" indent="-609600">
              <a:lnSpc>
                <a:spcPct val="90000"/>
              </a:lnSpc>
            </a:pPr>
            <a:r>
              <a:rPr lang="en-US" sz="2400" dirty="0"/>
              <a:t>Direct line through mathematics and philosophy to modern AI</a:t>
            </a:r>
          </a:p>
          <a:p>
            <a:pPr marL="609600" indent="-609600">
              <a:lnSpc>
                <a:spcPct val="90000"/>
              </a:lnSpc>
            </a:pPr>
            <a:r>
              <a:rPr lang="en-US" sz="2400" dirty="0"/>
              <a:t>Problems: </a:t>
            </a:r>
          </a:p>
          <a:p>
            <a:pPr marL="990600" lvl="1" indent="-533400">
              <a:lnSpc>
                <a:spcPct val="90000"/>
              </a:lnSpc>
              <a:buFontTx/>
              <a:buAutoNum type="arabicPeriod"/>
            </a:pPr>
            <a:r>
              <a:rPr lang="en-US" sz="2000" dirty="0"/>
              <a:t>Not all intelligent behavior is mediated by logical deliberation</a:t>
            </a:r>
          </a:p>
          <a:p>
            <a:pPr marL="990600" lvl="1" indent="-533400">
              <a:lnSpc>
                <a:spcPct val="90000"/>
              </a:lnSpc>
              <a:buFontTx/>
              <a:buAutoNum type="arabicPeriod"/>
            </a:pPr>
            <a:r>
              <a:rPr lang="en-US" sz="2000" dirty="0"/>
              <a:t>What is the purpose of thinking? What thoughts should I have?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Fast Search Algorithm</a:t>
            </a:r>
          </a:p>
        </p:txBody>
      </p:sp>
      <p:pic>
        <p:nvPicPr>
          <p:cNvPr id="4" name="Picture 3"/>
          <p:cNvPicPr>
            <a:picLocks noChangeAspect="1"/>
          </p:cNvPicPr>
          <p:nvPr/>
        </p:nvPicPr>
        <p:blipFill>
          <a:blip r:embed="rId2"/>
          <a:stretch>
            <a:fillRect/>
          </a:stretch>
        </p:blipFill>
        <p:spPr>
          <a:xfrm>
            <a:off x="2592925" y="2219960"/>
            <a:ext cx="8532275" cy="4487704"/>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2133600" y="685800"/>
            <a:ext cx="8911687" cy="1280890"/>
          </a:xfrm>
          <a:noFill/>
        </p:spPr>
        <p:txBody>
          <a:bodyPr/>
          <a:lstStyle/>
          <a:p>
            <a:pPr eaLnBrk="1" hangingPunct="1">
              <a:defRPr/>
            </a:pPr>
            <a:r>
              <a:rPr lang="en-US" sz="3600" dirty="0"/>
              <a:t>Breadth-first search algorithm</a:t>
            </a:r>
          </a:p>
        </p:txBody>
      </p:sp>
      <p:sp>
        <p:nvSpPr>
          <p:cNvPr id="3" name="Content Placeholder 2"/>
          <p:cNvSpPr>
            <a:spLocks noGrp="1"/>
          </p:cNvSpPr>
          <p:nvPr>
            <p:ph idx="1"/>
          </p:nvPr>
        </p:nvSpPr>
        <p:spPr>
          <a:xfrm>
            <a:off x="2143760" y="2133600"/>
            <a:ext cx="8915400" cy="3777622"/>
          </a:xfrm>
          <a:noFill/>
        </p:spPr>
        <p:txBody>
          <a:bodyPr>
            <a:normAutofit/>
          </a:bodyPr>
          <a:lstStyle/>
          <a:p>
            <a:pPr>
              <a:defRPr/>
            </a:pPr>
            <a:r>
              <a:rPr lang="en-US" sz="2000" dirty="0"/>
              <a:t>Create a variable NODE-LIST (FIFO queue) and set it to initial state.</a:t>
            </a:r>
          </a:p>
          <a:p>
            <a:pPr>
              <a:defRPr/>
            </a:pPr>
            <a:r>
              <a:rPr lang="en-US" sz="2000" dirty="0"/>
              <a:t>Until a goal state is found or the NODE-LIST is empty,</a:t>
            </a:r>
          </a:p>
          <a:p>
            <a:pPr lvl="1">
              <a:buFont typeface="Wingdings" panose="05000000000000000000" pitchFamily="2" charset="2"/>
              <a:buNone/>
              <a:defRPr/>
            </a:pPr>
            <a:r>
              <a:rPr lang="en-US" sz="2000" dirty="0"/>
              <a:t>Do</a:t>
            </a:r>
          </a:p>
          <a:p>
            <a:pPr marL="971550" lvl="1" indent="-514350">
              <a:buFont typeface="Wingdings" panose="05000000000000000000" pitchFamily="2" charset="2"/>
              <a:buAutoNum type="alphaUcPeriod"/>
              <a:defRPr/>
            </a:pPr>
            <a:r>
              <a:rPr lang="en-US" sz="2000" dirty="0"/>
              <a:t>If NODE-LIST is empty then quit.</a:t>
            </a:r>
          </a:p>
          <a:p>
            <a:pPr marL="971550" lvl="1" indent="-514350">
              <a:buNone/>
              <a:defRPr/>
            </a:pPr>
            <a:r>
              <a:rPr lang="en-US" sz="2000" dirty="0"/>
              <a:t>     else remove the first element from NODE-LIST and call it V(visited)</a:t>
            </a:r>
          </a:p>
          <a:p>
            <a:pPr marL="971550" lvl="1" indent="-514350">
              <a:buNone/>
              <a:defRPr/>
            </a:pPr>
            <a:endParaRPr lang="en-US" sz="2400" dirty="0"/>
          </a:p>
        </p:txBody>
      </p:sp>
      <p:sp>
        <p:nvSpPr>
          <p:cNvPr id="2867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FFAF587-7B44-4D16-AD65-E7AB1FA840DE}" type="slidenum">
              <a:rPr lang="en-US" altLang="en-US" sz="1400"/>
              <a:pPr>
                <a:spcBef>
                  <a:spcPct val="0"/>
                </a:spcBef>
                <a:buClrTx/>
                <a:buSzTx/>
                <a:buFontTx/>
                <a:buNone/>
              </a:pPr>
              <a:t>131</a:t>
            </a:fld>
            <a:endParaRPr lang="en-US" altLang="en-US" sz="1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2209800" y="609600"/>
            <a:ext cx="8911687" cy="1280890"/>
          </a:xfrm>
          <a:noFill/>
        </p:spPr>
        <p:txBody>
          <a:bodyPr/>
          <a:lstStyle/>
          <a:p>
            <a:pPr eaLnBrk="1" hangingPunct="1">
              <a:defRPr/>
            </a:pPr>
            <a:r>
              <a:rPr lang="en-US" sz="3600" dirty="0"/>
              <a:t>Breadth-first search algorithm</a:t>
            </a:r>
          </a:p>
        </p:txBody>
      </p:sp>
      <p:sp>
        <p:nvSpPr>
          <p:cNvPr id="27650" name="Content Placeholder 2"/>
          <p:cNvSpPr>
            <a:spLocks noGrp="1"/>
          </p:cNvSpPr>
          <p:nvPr>
            <p:ph idx="1"/>
          </p:nvPr>
        </p:nvSpPr>
        <p:spPr>
          <a:xfrm>
            <a:off x="2201007" y="2133600"/>
            <a:ext cx="8915400" cy="3777622"/>
          </a:xfrm>
          <a:noFill/>
        </p:spPr>
        <p:txBody>
          <a:bodyPr/>
          <a:lstStyle/>
          <a:p>
            <a:pPr>
              <a:buFont typeface="Wingdings" panose="05000000000000000000" pitchFamily="2" charset="2"/>
              <a:buNone/>
              <a:defRPr/>
            </a:pPr>
            <a:r>
              <a:rPr lang="en-US" sz="2400" dirty="0"/>
              <a:t> B. For each rule ( from the rule set ) whose L.H.S matches with the state described in V</a:t>
            </a:r>
          </a:p>
          <a:p>
            <a:pPr>
              <a:buFont typeface="Wingdings" panose="05000000000000000000" pitchFamily="2" charset="2"/>
              <a:buNone/>
              <a:defRPr/>
            </a:pPr>
            <a:r>
              <a:rPr lang="en-US" sz="2400" dirty="0"/>
              <a:t>    Do</a:t>
            </a:r>
          </a:p>
          <a:p>
            <a:pPr marL="914400" lvl="1" indent="-514350">
              <a:buFont typeface="Tahoma" panose="020B0604030504040204" pitchFamily="34" charset="0"/>
              <a:buAutoNum type="romanUcPeriod"/>
              <a:defRPr/>
            </a:pPr>
            <a:r>
              <a:rPr lang="en-US" sz="2000" dirty="0"/>
              <a:t> </a:t>
            </a:r>
            <a:r>
              <a:rPr lang="en-US" dirty="0"/>
              <a:t>Apply the rule to generate a new state.</a:t>
            </a:r>
          </a:p>
          <a:p>
            <a:pPr marL="914400" lvl="1" indent="-514350">
              <a:buFont typeface="Tahoma" panose="020B0604030504040204" pitchFamily="34" charset="0"/>
              <a:buAutoNum type="romanUcPeriod"/>
              <a:defRPr/>
            </a:pPr>
            <a:r>
              <a:rPr lang="en-US" dirty="0"/>
              <a:t>If the new state is a goal state then quit and return the state.</a:t>
            </a:r>
          </a:p>
          <a:p>
            <a:pPr marL="914400" lvl="1" indent="-514350">
              <a:buFont typeface="Tahoma" panose="020B0604030504040204" pitchFamily="34" charset="0"/>
              <a:buAutoNum type="romanUcPeriod"/>
              <a:defRPr/>
            </a:pPr>
            <a:r>
              <a:rPr lang="en-US" dirty="0"/>
              <a:t>Otherwise add the new state to the end of the NODE-LIST.</a:t>
            </a:r>
          </a:p>
          <a:p>
            <a:pPr>
              <a:buFont typeface="Wingdings" panose="05000000000000000000" pitchFamily="2" charset="2"/>
              <a:buNone/>
              <a:defRPr/>
            </a:pPr>
            <a:r>
              <a:rPr lang="en-US" sz="2800" dirty="0"/>
              <a:t>	</a:t>
            </a:r>
          </a:p>
        </p:txBody>
      </p:sp>
      <p:sp>
        <p:nvSpPr>
          <p:cNvPr id="29699"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9E198B73-D156-4495-BE42-7B61E212A066}" type="slidenum">
              <a:rPr lang="en-US" altLang="en-US" sz="1400"/>
              <a:pPr>
                <a:spcBef>
                  <a:spcPct val="0"/>
                </a:spcBef>
                <a:buClrTx/>
                <a:buSzTx/>
                <a:buFontTx/>
                <a:buNone/>
              </a:pPr>
              <a:t>132</a:t>
            </a:fld>
            <a:endParaRPr lang="en-US" altLang="en-US" sz="14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en-US"/>
              <a:t>Breadth-first search</a:t>
            </a:r>
          </a:p>
        </p:txBody>
      </p:sp>
      <p:sp>
        <p:nvSpPr>
          <p:cNvPr id="30724" name="Rectangle 3"/>
          <p:cNvSpPr>
            <a:spLocks noGrp="1" noChangeArrowheads="1"/>
          </p:cNvSpPr>
          <p:nvPr>
            <p:ph idx="1"/>
          </p:nvPr>
        </p:nvSpPr>
        <p:spPr/>
        <p:txBody>
          <a:bodyPr/>
          <a:lstStyle/>
          <a:p>
            <a:pPr eaLnBrk="1" hangingPunct="1"/>
            <a:r>
              <a:rPr lang="en-US" altLang="en-US"/>
              <a:t>Expand shallowest unexpanded node</a:t>
            </a:r>
          </a:p>
          <a:p>
            <a:pPr eaLnBrk="1" hangingPunct="1"/>
            <a:r>
              <a:rPr lang="en-US" altLang="en-US">
                <a:solidFill>
                  <a:schemeClr val="accent2"/>
                </a:solidFill>
              </a:rPr>
              <a:t>Implementation</a:t>
            </a:r>
            <a:r>
              <a:rPr lang="en-US" altLang="en-US"/>
              <a:t>:</a:t>
            </a:r>
          </a:p>
          <a:p>
            <a:pPr lvl="1" eaLnBrk="1" hangingPunct="1"/>
            <a:r>
              <a:rPr lang="en-US" altLang="en-US" i="1"/>
              <a:t>fringe</a:t>
            </a:r>
            <a:r>
              <a:rPr lang="en-US" altLang="en-US"/>
              <a:t> is a FIFO queue, i.e., new successors go at end</a:t>
            </a:r>
          </a:p>
        </p:txBody>
      </p:sp>
      <p:sp>
        <p:nvSpPr>
          <p:cNvPr id="3072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2293892-BD35-4C2E-8DB5-71DBB00409A3}" type="slidenum">
              <a:rPr lang="en-US" altLang="en-US" sz="1400"/>
              <a:pPr>
                <a:spcBef>
                  <a:spcPct val="0"/>
                </a:spcBef>
                <a:buClrTx/>
                <a:buSzTx/>
                <a:buFontTx/>
                <a:buNone/>
              </a:pPr>
              <a:t>133</a:t>
            </a:fld>
            <a:endParaRPr lang="en-US" altLang="en-US" sz="1400"/>
          </a:p>
        </p:txBody>
      </p:sp>
      <p:pic>
        <p:nvPicPr>
          <p:cNvPr id="30725" name="Picture 4" descr="bfs-progress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320" y="3166427"/>
            <a:ext cx="4267200"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eaLnBrk="1" hangingPunct="1"/>
            <a:r>
              <a:rPr lang="en-US" altLang="en-US" dirty="0"/>
              <a:t>Breadth-first search</a:t>
            </a:r>
          </a:p>
        </p:txBody>
      </p:sp>
      <p:sp>
        <p:nvSpPr>
          <p:cNvPr id="31749" name="Rectangle 3"/>
          <p:cNvSpPr>
            <a:spLocks noGrp="1" noChangeArrowheads="1"/>
          </p:cNvSpPr>
          <p:nvPr>
            <p:ph type="body" sz="half" idx="1"/>
          </p:nvPr>
        </p:nvSpPr>
        <p:spPr>
          <a:xfrm>
            <a:off x="1828801" y="3962400"/>
            <a:ext cx="8328025" cy="2209800"/>
          </a:xfrm>
        </p:spPr>
        <p:txBody>
          <a:bodyPr/>
          <a:lstStyle/>
          <a:p>
            <a:pPr eaLnBrk="1" hangingPunct="1"/>
            <a:r>
              <a:rPr lang="en-US" altLang="en-US" dirty="0"/>
              <a:t>Expand shallowest unexpanded node</a:t>
            </a:r>
          </a:p>
          <a:p>
            <a:pPr eaLnBrk="1" hangingPunct="1"/>
            <a:r>
              <a:rPr lang="en-US" altLang="en-US" dirty="0">
                <a:solidFill>
                  <a:schemeClr val="accent2"/>
                </a:solidFill>
              </a:rPr>
              <a:t>Implementation</a:t>
            </a:r>
            <a:r>
              <a:rPr lang="en-US" altLang="en-US" dirty="0"/>
              <a:t>:</a:t>
            </a:r>
          </a:p>
          <a:p>
            <a:pPr lvl="1" eaLnBrk="1" hangingPunct="1"/>
            <a:r>
              <a:rPr lang="en-US" altLang="en-US" i="1" dirty="0"/>
              <a:t>fringe</a:t>
            </a:r>
            <a:r>
              <a:rPr lang="en-US" altLang="en-US" dirty="0"/>
              <a:t> is a FIFO queue, i.e., new successors go at end</a:t>
            </a:r>
          </a:p>
        </p:txBody>
      </p:sp>
      <p:pic>
        <p:nvPicPr>
          <p:cNvPr id="31747" name="Picture 5" descr="bfs-progress2c"/>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352800" y="1193473"/>
            <a:ext cx="4343400" cy="2800350"/>
          </a:xfrm>
          <a:noFill/>
        </p:spPr>
      </p:pic>
      <p:sp>
        <p:nvSpPr>
          <p:cNvPr id="31746"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A6B2400-D875-4498-806B-4629CD296C79}" type="slidenum">
              <a:rPr lang="en-US" altLang="en-US" sz="1400"/>
              <a:pPr>
                <a:spcBef>
                  <a:spcPct val="0"/>
                </a:spcBef>
                <a:buClrTx/>
                <a:buSzTx/>
                <a:buFontTx/>
                <a:buNone/>
              </a:pPr>
              <a:t>134</a:t>
            </a:fld>
            <a:endParaRPr lang="en-US" altLang="en-US" sz="14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1484311" y="685800"/>
            <a:ext cx="10018713" cy="1106487"/>
          </a:xfrm>
        </p:spPr>
        <p:txBody>
          <a:bodyPr/>
          <a:lstStyle/>
          <a:p>
            <a:pPr eaLnBrk="1" hangingPunct="1"/>
            <a:r>
              <a:rPr lang="en-US" altLang="en-US" dirty="0"/>
              <a:t>Breadth-first search</a:t>
            </a:r>
          </a:p>
        </p:txBody>
      </p:sp>
      <p:sp>
        <p:nvSpPr>
          <p:cNvPr id="32773" name="Rectangle 3"/>
          <p:cNvSpPr>
            <a:spLocks noGrp="1" noChangeArrowheads="1"/>
          </p:cNvSpPr>
          <p:nvPr>
            <p:ph idx="1"/>
          </p:nvPr>
        </p:nvSpPr>
        <p:spPr>
          <a:xfrm>
            <a:off x="2052322" y="4876800"/>
            <a:ext cx="8650287" cy="1524000"/>
          </a:xfrm>
        </p:spPr>
        <p:txBody>
          <a:bodyPr/>
          <a:lstStyle/>
          <a:p>
            <a:pPr eaLnBrk="1" hangingPunct="1"/>
            <a:r>
              <a:rPr lang="en-US" altLang="en-US" dirty="0"/>
              <a:t>Expand shallowest unexpanded node</a:t>
            </a:r>
          </a:p>
          <a:p>
            <a:pPr eaLnBrk="1" hangingPunct="1"/>
            <a:r>
              <a:rPr lang="en-US" altLang="en-US" dirty="0">
                <a:solidFill>
                  <a:schemeClr val="accent2"/>
                </a:solidFill>
              </a:rPr>
              <a:t>Implementation</a:t>
            </a:r>
            <a:r>
              <a:rPr lang="en-US" altLang="en-US" dirty="0"/>
              <a:t>:</a:t>
            </a:r>
          </a:p>
          <a:p>
            <a:pPr lvl="1" eaLnBrk="1" hangingPunct="1"/>
            <a:r>
              <a:rPr lang="en-US" altLang="en-US" i="1" dirty="0"/>
              <a:t>fringe</a:t>
            </a:r>
            <a:r>
              <a:rPr lang="en-US" altLang="en-US" dirty="0"/>
              <a:t> is a FIFO queue, i.e., new successors go at end</a:t>
            </a:r>
          </a:p>
        </p:txBody>
      </p:sp>
      <p:sp>
        <p:nvSpPr>
          <p:cNvPr id="327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D6975923-CDC7-44A0-8D1B-FCC82BA5BD43}" type="slidenum">
              <a:rPr lang="en-US" altLang="en-US" sz="1400"/>
              <a:pPr>
                <a:spcBef>
                  <a:spcPct val="0"/>
                </a:spcBef>
                <a:buClrTx/>
                <a:buSzTx/>
                <a:buFontTx/>
                <a:buNone/>
              </a:pPr>
              <a:t>135</a:t>
            </a:fld>
            <a:endParaRPr lang="en-US" altLang="en-US" sz="1400"/>
          </a:p>
        </p:txBody>
      </p:sp>
      <p:pic>
        <p:nvPicPr>
          <p:cNvPr id="32771" name="Picture 5" descr="bfs-progress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792287"/>
            <a:ext cx="4343400"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en-US" sz="4000"/>
              <a:t>Properties of breadth-first search</a:t>
            </a:r>
          </a:p>
        </p:txBody>
      </p:sp>
      <p:sp>
        <p:nvSpPr>
          <p:cNvPr id="34820" name="Rectangle 3"/>
          <p:cNvSpPr>
            <a:spLocks noGrp="1" noChangeArrowheads="1"/>
          </p:cNvSpPr>
          <p:nvPr>
            <p:ph idx="1"/>
          </p:nvPr>
        </p:nvSpPr>
        <p:spPr/>
        <p:txBody>
          <a:bodyPr>
            <a:normAutofit fontScale="70000" lnSpcReduction="20000"/>
          </a:bodyPr>
          <a:lstStyle/>
          <a:p>
            <a:pPr eaLnBrk="1" hangingPunct="1">
              <a:lnSpc>
                <a:spcPct val="90000"/>
              </a:lnSpc>
            </a:pPr>
            <a:r>
              <a:rPr lang="en-US" altLang="en-US" sz="2800" u="sng" dirty="0">
                <a:solidFill>
                  <a:srgbClr val="CC0099"/>
                </a:solidFill>
              </a:rPr>
              <a:t>Complete?</a:t>
            </a:r>
            <a:r>
              <a:rPr lang="en-US" altLang="en-US" sz="2800" dirty="0">
                <a:solidFill>
                  <a:srgbClr val="CC0099"/>
                </a:solidFill>
              </a:rPr>
              <a:t> </a:t>
            </a:r>
            <a:r>
              <a:rPr lang="en-US" altLang="en-US" sz="2800" dirty="0"/>
              <a:t>Yes (if </a:t>
            </a:r>
            <a:r>
              <a:rPr lang="en-US" altLang="en-US" sz="2800" i="1" dirty="0"/>
              <a:t>b</a:t>
            </a:r>
            <a:r>
              <a:rPr lang="en-US" altLang="en-US" sz="2800" dirty="0"/>
              <a:t> is finite)</a:t>
            </a:r>
          </a:p>
          <a:p>
            <a:pPr eaLnBrk="1" hangingPunct="1">
              <a:lnSpc>
                <a:spcPct val="90000"/>
              </a:lnSpc>
            </a:pPr>
            <a:endParaRPr lang="en-US" altLang="en-US" sz="2800" dirty="0"/>
          </a:p>
          <a:p>
            <a:pPr eaLnBrk="1" hangingPunct="1">
              <a:lnSpc>
                <a:spcPct val="90000"/>
              </a:lnSpc>
            </a:pPr>
            <a:r>
              <a:rPr lang="en-US" altLang="en-US" sz="2800" u="sng" dirty="0">
                <a:solidFill>
                  <a:srgbClr val="CC0099"/>
                </a:solidFill>
              </a:rPr>
              <a:t>Time?</a:t>
            </a:r>
            <a:r>
              <a:rPr lang="en-US" altLang="en-US" sz="2800" dirty="0"/>
              <a:t> </a:t>
            </a:r>
            <a:r>
              <a:rPr lang="en-US" altLang="en-US" sz="2800" i="1" dirty="0"/>
              <a:t>1+b+b</a:t>
            </a:r>
            <a:r>
              <a:rPr lang="en-US" altLang="en-US" sz="2800" i="1" baseline="30000" dirty="0"/>
              <a:t>2</a:t>
            </a:r>
            <a:r>
              <a:rPr lang="en-US" altLang="en-US" sz="2800" i="1" dirty="0"/>
              <a:t>+b</a:t>
            </a:r>
            <a:r>
              <a:rPr lang="en-US" altLang="en-US" sz="2800" i="1" baseline="30000" dirty="0"/>
              <a:t>3</a:t>
            </a:r>
            <a:r>
              <a:rPr lang="en-US" altLang="en-US" sz="2800" dirty="0"/>
              <a:t>+… +</a:t>
            </a:r>
            <a:r>
              <a:rPr lang="en-US" altLang="en-US" sz="2800" i="1" dirty="0"/>
              <a:t>b</a:t>
            </a:r>
            <a:r>
              <a:rPr lang="en-US" altLang="en-US" sz="2800" i="1" baseline="30000" dirty="0"/>
              <a:t>d</a:t>
            </a:r>
            <a:r>
              <a:rPr lang="en-US" altLang="en-US" sz="2800" dirty="0"/>
              <a:t>  = O(b</a:t>
            </a:r>
            <a:r>
              <a:rPr lang="en-US" altLang="en-US" sz="2800" baseline="30000" dirty="0"/>
              <a:t>d</a:t>
            </a:r>
            <a:r>
              <a:rPr lang="en-US" altLang="en-US" sz="2800" dirty="0"/>
              <a:t>)
</a:t>
            </a:r>
          </a:p>
          <a:p>
            <a:pPr eaLnBrk="1" hangingPunct="1">
              <a:lnSpc>
                <a:spcPct val="90000"/>
              </a:lnSpc>
            </a:pPr>
            <a:r>
              <a:rPr lang="en-US" altLang="en-US" sz="2800" u="sng" dirty="0">
                <a:solidFill>
                  <a:srgbClr val="CC0099"/>
                </a:solidFill>
              </a:rPr>
              <a:t>Space?</a:t>
            </a:r>
            <a:r>
              <a:rPr lang="en-US" altLang="en-US" sz="2800" dirty="0"/>
              <a:t> </a:t>
            </a:r>
            <a:r>
              <a:rPr lang="en-US" altLang="en-US" sz="2800" i="1" dirty="0"/>
              <a:t>O(b</a:t>
            </a:r>
            <a:r>
              <a:rPr lang="en-US" altLang="en-US" sz="2800" i="1" baseline="30000" dirty="0"/>
              <a:t>d</a:t>
            </a:r>
            <a:r>
              <a:rPr lang="en-US" altLang="en-US" sz="2800" i="1" dirty="0"/>
              <a:t>)</a:t>
            </a:r>
            <a:r>
              <a:rPr lang="en-US" altLang="en-US" sz="2800" dirty="0"/>
              <a:t> (keeps every node in memory)
</a:t>
            </a:r>
          </a:p>
          <a:p>
            <a:pPr eaLnBrk="1" hangingPunct="1">
              <a:lnSpc>
                <a:spcPct val="90000"/>
              </a:lnSpc>
            </a:pPr>
            <a:r>
              <a:rPr lang="en-US" altLang="en-US" sz="2800" u="sng" dirty="0">
                <a:solidFill>
                  <a:srgbClr val="CC0099"/>
                </a:solidFill>
              </a:rPr>
              <a:t>Optimal?</a:t>
            </a:r>
            <a:r>
              <a:rPr lang="en-US" altLang="en-US" sz="2800" dirty="0"/>
              <a:t> Yes  ( if path cost is a non-decreasing function of depth </a:t>
            </a:r>
            <a:r>
              <a:rPr lang="en-US" altLang="en-US" sz="2800" dirty="0" err="1"/>
              <a:t>i.e</a:t>
            </a:r>
            <a:r>
              <a:rPr lang="en-US" altLang="en-US" sz="2800" dirty="0"/>
              <a:t>  path cost = 1 per step)</a:t>
            </a:r>
          </a:p>
          <a:p>
            <a:pPr eaLnBrk="1" hangingPunct="1">
              <a:lnSpc>
                <a:spcPct val="90000"/>
              </a:lnSpc>
            </a:pPr>
            <a:endParaRPr lang="en-US" altLang="en-US" sz="2800" dirty="0">
              <a:solidFill>
                <a:srgbClr val="FF0000"/>
              </a:solidFill>
            </a:endParaRPr>
          </a:p>
          <a:p>
            <a:pPr eaLnBrk="1" hangingPunct="1">
              <a:lnSpc>
                <a:spcPct val="90000"/>
              </a:lnSpc>
            </a:pPr>
            <a:r>
              <a:rPr lang="en-US" altLang="en-US" sz="2800" dirty="0">
                <a:solidFill>
                  <a:srgbClr val="FF0000"/>
                </a:solidFill>
              </a:rPr>
              <a:t>Space</a:t>
            </a:r>
            <a:r>
              <a:rPr lang="en-US" altLang="en-US" sz="2800" dirty="0"/>
              <a:t> is the bigger problem (more than time)</a:t>
            </a:r>
          </a:p>
        </p:txBody>
      </p:sp>
      <p:sp>
        <p:nvSpPr>
          <p:cNvPr id="3481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067F9B6-7846-4F21-BB92-1A87CBDE1D1C}" type="slidenum">
              <a:rPr lang="en-US" altLang="en-US" sz="1400"/>
              <a:pPr>
                <a:spcBef>
                  <a:spcPct val="0"/>
                </a:spcBef>
                <a:buClrTx/>
                <a:buSzTx/>
                <a:buFontTx/>
                <a:buNone/>
              </a:pPr>
              <a:t>136</a:t>
            </a:fld>
            <a:endParaRPr lang="en-US" altLang="en-US" sz="1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Fast Search</a:t>
            </a:r>
          </a:p>
        </p:txBody>
      </p:sp>
      <p:pic>
        <p:nvPicPr>
          <p:cNvPr id="4" name="Picture 3"/>
          <p:cNvPicPr>
            <a:picLocks noChangeAspect="1"/>
          </p:cNvPicPr>
          <p:nvPr/>
        </p:nvPicPr>
        <p:blipFill>
          <a:blip r:embed="rId2"/>
          <a:stretch>
            <a:fillRect/>
          </a:stretch>
        </p:blipFill>
        <p:spPr>
          <a:xfrm>
            <a:off x="2362200" y="2133600"/>
            <a:ext cx="8001000" cy="482339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7340" y="323215"/>
            <a:ext cx="8074660" cy="648081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9865" y="167640"/>
            <a:ext cx="8706485" cy="66878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81200" y="588551"/>
            <a:ext cx="8911687" cy="1280890"/>
          </a:xfrm>
          <a:noFill/>
        </p:spPr>
        <p:txBody>
          <a:bodyPr>
            <a:normAutofit/>
          </a:bodyPr>
          <a:lstStyle/>
          <a:p>
            <a:pPr eaLnBrk="1" hangingPunct="1"/>
            <a:r>
              <a:rPr lang="en-US" dirty="0"/>
              <a:t>Acting rationally: Rational agent</a:t>
            </a:r>
          </a:p>
        </p:txBody>
      </p:sp>
      <p:sp>
        <p:nvSpPr>
          <p:cNvPr id="12291" name="Rectangle 3"/>
          <p:cNvSpPr>
            <a:spLocks noGrp="1" noChangeArrowheads="1"/>
          </p:cNvSpPr>
          <p:nvPr>
            <p:ph idx="1"/>
          </p:nvPr>
        </p:nvSpPr>
        <p:spPr>
          <a:xfrm>
            <a:off x="1981200" y="1905001"/>
            <a:ext cx="8229600" cy="4525963"/>
          </a:xfrm>
          <a:noFill/>
        </p:spPr>
        <p:txBody>
          <a:bodyPr/>
          <a:lstStyle/>
          <a:p>
            <a:pPr eaLnBrk="1" hangingPunct="1"/>
            <a:r>
              <a:rPr lang="en-US" dirty="0"/>
              <a:t> </a:t>
            </a:r>
            <a:r>
              <a:rPr lang="en-US" dirty="0">
                <a:solidFill>
                  <a:srgbClr val="FF0000"/>
                </a:solidFill>
              </a:rPr>
              <a:t>Rational</a:t>
            </a:r>
            <a:r>
              <a:rPr lang="en-US" dirty="0"/>
              <a:t> behavior: doing the right thing</a:t>
            </a:r>
          </a:p>
          <a:p>
            <a:pPr eaLnBrk="1" hangingPunct="1"/>
            <a:r>
              <a:rPr lang="en-US" dirty="0"/>
              <a:t>The right thing: that which is expected to maximize goal achievement, given the available information</a:t>
            </a:r>
          </a:p>
          <a:p>
            <a:pPr eaLnBrk="1" hangingPunct="1"/>
            <a:r>
              <a:rPr lang="en-US" dirty="0"/>
              <a:t>Doesn't necessarily involve thinking – e.g., blinking reflex – but  thinking should be in the service of rational action</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2410" y="67945"/>
            <a:ext cx="8797290" cy="663448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9700" y="156845"/>
            <a:ext cx="8625205" cy="665289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8770" y="292100"/>
            <a:ext cx="8202930" cy="644334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6545" y="386715"/>
            <a:ext cx="8094980" cy="631444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5130" y="297815"/>
            <a:ext cx="8279765" cy="645922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36245" y="232410"/>
            <a:ext cx="8378190" cy="651637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9250" y="220345"/>
            <a:ext cx="8468360" cy="649541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3680" y="309880"/>
            <a:ext cx="8192135" cy="634873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0980" y="295910"/>
            <a:ext cx="8286750" cy="641096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3205" y="276225"/>
            <a:ext cx="8418830" cy="65671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Acting rationally: Rational agent (Contd.)</a:t>
            </a:r>
          </a:p>
        </p:txBody>
      </p:sp>
      <p:sp>
        <p:nvSpPr>
          <p:cNvPr id="3" name="Content Placeholder 2"/>
          <p:cNvSpPr>
            <a:spLocks noGrp="1"/>
          </p:cNvSpPr>
          <p:nvPr>
            <p:ph idx="1"/>
          </p:nvPr>
        </p:nvSpPr>
        <p:spPr/>
        <p:txBody>
          <a:bodyPr/>
          <a:lstStyle/>
          <a:p>
            <a:r>
              <a:rPr lang="en-US" dirty="0"/>
              <a:t>Aristotle (</a:t>
            </a:r>
            <a:r>
              <a:rPr lang="en-US" dirty="0" err="1"/>
              <a:t>Nicomachean</a:t>
            </a:r>
            <a:r>
              <a:rPr lang="en-US" dirty="0"/>
              <a:t> Ethics):</a:t>
            </a:r>
          </a:p>
          <a:p>
            <a:pPr>
              <a:buNone/>
            </a:pPr>
            <a:r>
              <a:rPr lang="en-US" dirty="0"/>
              <a:t>   “Every art and every inquiry, and similarly every action and pursuit, is thought to aim at some good”</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9725" y="285750"/>
            <a:ext cx="8376285" cy="644461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5765" y="288290"/>
            <a:ext cx="8342630" cy="657098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0185" y="122555"/>
            <a:ext cx="8492490" cy="6735445"/>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7165" y="182245"/>
            <a:ext cx="8495030" cy="656145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5750" y="143510"/>
            <a:ext cx="8592820" cy="668464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3985" y="174625"/>
            <a:ext cx="8454390" cy="662114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3985" y="175895"/>
            <a:ext cx="8507730" cy="659003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7645" y="238760"/>
            <a:ext cx="8468360" cy="661098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6550" y="151765"/>
            <a:ext cx="8632190" cy="661098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3035" y="135255"/>
            <a:ext cx="8749665" cy="66814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noFill/>
        </p:spPr>
        <p:txBody>
          <a:bodyPr/>
          <a:lstStyle/>
          <a:p>
            <a:pPr eaLnBrk="1" hangingPunct="1"/>
            <a:r>
              <a:rPr lang="en-US" dirty="0"/>
              <a:t>AI Foundation</a:t>
            </a:r>
          </a:p>
        </p:txBody>
      </p:sp>
      <p:sp>
        <p:nvSpPr>
          <p:cNvPr id="14339" name="Rectangle 3"/>
          <p:cNvSpPr>
            <a:spLocks noGrp="1" noChangeArrowheads="1"/>
          </p:cNvSpPr>
          <p:nvPr>
            <p:ph idx="1"/>
          </p:nvPr>
        </p:nvSpPr>
        <p:spPr>
          <a:noFill/>
        </p:spPr>
        <p:txBody>
          <a:bodyPr>
            <a:normAutofit fontScale="70000" lnSpcReduction="20000"/>
          </a:bodyPr>
          <a:lstStyle/>
          <a:p>
            <a:pPr eaLnBrk="1" hangingPunct="1">
              <a:lnSpc>
                <a:spcPct val="80000"/>
              </a:lnSpc>
            </a:pPr>
            <a:r>
              <a:rPr lang="en-US" sz="2000" dirty="0"/>
              <a:t>Philosophy		Logic, methods of reasoning, mind as physical </a:t>
            </a:r>
            <a:br>
              <a:rPr lang="en-US" sz="2000" dirty="0"/>
            </a:br>
            <a:r>
              <a:rPr lang="en-US" sz="2000" dirty="0"/>
              <a:t>		 	              system foundations of learning, language,</a:t>
            </a:r>
            <a:br>
              <a:rPr lang="en-US" sz="2000" dirty="0"/>
            </a:br>
            <a:r>
              <a:rPr lang="en-US" sz="2000" dirty="0"/>
              <a:t>			              rationality</a:t>
            </a:r>
          </a:p>
          <a:p>
            <a:pPr eaLnBrk="1" hangingPunct="1">
              <a:lnSpc>
                <a:spcPct val="80000"/>
              </a:lnSpc>
            </a:pPr>
            <a:r>
              <a:rPr lang="en-US" sz="2000" dirty="0"/>
              <a:t>Mathematics	Formal representation and proof algorithms,</a:t>
            </a:r>
            <a:br>
              <a:rPr lang="en-US" sz="2000" dirty="0"/>
            </a:br>
            <a:r>
              <a:rPr lang="en-US" sz="2000" dirty="0"/>
              <a:t>					computation, (un)decidability, (in)tractability,</a:t>
            </a:r>
            <a:br>
              <a:rPr lang="en-US" sz="2000" dirty="0"/>
            </a:br>
            <a:r>
              <a:rPr lang="en-US" sz="2000" dirty="0"/>
              <a:t>					probability</a:t>
            </a:r>
          </a:p>
          <a:p>
            <a:pPr eaLnBrk="1" hangingPunct="1">
              <a:lnSpc>
                <a:spcPct val="80000"/>
              </a:lnSpc>
            </a:pPr>
            <a:r>
              <a:rPr lang="en-US" sz="2000" dirty="0"/>
              <a:t>Economics		utility, decision theory </a:t>
            </a:r>
          </a:p>
          <a:p>
            <a:pPr eaLnBrk="1" hangingPunct="1">
              <a:lnSpc>
                <a:spcPct val="80000"/>
              </a:lnSpc>
            </a:pPr>
            <a:r>
              <a:rPr lang="en-US" sz="2000" dirty="0"/>
              <a:t>Neuroscience	physical substrate for mental activity</a:t>
            </a:r>
          </a:p>
          <a:p>
            <a:pPr eaLnBrk="1" hangingPunct="1">
              <a:lnSpc>
                <a:spcPct val="80000"/>
              </a:lnSpc>
            </a:pPr>
            <a:r>
              <a:rPr lang="en-US" sz="2000" dirty="0"/>
              <a:t>Psychology 		phenomena of perception and motor control,</a:t>
            </a:r>
            <a:br>
              <a:rPr lang="en-US" sz="2000" dirty="0"/>
            </a:br>
            <a:r>
              <a:rPr lang="en-US" sz="2000" dirty="0"/>
              <a:t>					experimental techniques</a:t>
            </a:r>
          </a:p>
          <a:p>
            <a:pPr eaLnBrk="1" hangingPunct="1">
              <a:lnSpc>
                <a:spcPct val="80000"/>
              </a:lnSpc>
            </a:pPr>
            <a:r>
              <a:rPr lang="en-US" sz="2000" dirty="0"/>
              <a:t>Computer 		building fast computers </a:t>
            </a:r>
            <a:br>
              <a:rPr lang="en-US" sz="2000" dirty="0"/>
            </a:br>
            <a:r>
              <a:rPr lang="en-US" sz="2000" dirty="0"/>
              <a:t>engineering</a:t>
            </a:r>
          </a:p>
          <a:p>
            <a:pPr eaLnBrk="1" hangingPunct="1">
              <a:lnSpc>
                <a:spcPct val="80000"/>
              </a:lnSpc>
            </a:pPr>
            <a:r>
              <a:rPr lang="en-US" sz="2000" dirty="0"/>
              <a:t>Control theory	design systems that maximize an objective</a:t>
            </a:r>
            <a:br>
              <a:rPr lang="en-US" sz="2000" dirty="0"/>
            </a:br>
            <a:r>
              <a:rPr lang="en-US" sz="2000" dirty="0"/>
              <a:t>					function over time </a:t>
            </a:r>
          </a:p>
          <a:p>
            <a:pPr eaLnBrk="1" hangingPunct="1">
              <a:lnSpc>
                <a:spcPct val="80000"/>
              </a:lnSpc>
            </a:pPr>
            <a:r>
              <a:rPr lang="en-US" sz="2000" dirty="0"/>
              <a:t>Linguistics		knowledge representation, grammar</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4320" y="189865"/>
            <a:ext cx="8397875" cy="652335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6530" y="155575"/>
            <a:ext cx="8574405" cy="667702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625" y="248920"/>
            <a:ext cx="8491220" cy="639508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625" y="182245"/>
            <a:ext cx="8728710" cy="6656705"/>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9385" y="227330"/>
            <a:ext cx="8477885" cy="649732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9550" y="204470"/>
            <a:ext cx="8441690" cy="651256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5735" y="227330"/>
            <a:ext cx="8486140" cy="654558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1140" y="146050"/>
            <a:ext cx="8583930" cy="667639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2240" y="115570"/>
            <a:ext cx="8609965" cy="6638925"/>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3985" y="189865"/>
            <a:ext cx="8473440" cy="65817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p:spPr>
        <p:txBody>
          <a:bodyPr/>
          <a:lstStyle/>
          <a:p>
            <a:pPr eaLnBrk="1" hangingPunct="1"/>
            <a:r>
              <a:rPr lang="en-US" dirty="0"/>
              <a:t>Abridged history of AI</a:t>
            </a:r>
          </a:p>
        </p:txBody>
      </p:sp>
      <p:sp>
        <p:nvSpPr>
          <p:cNvPr id="15363" name="Rectangle 3"/>
          <p:cNvSpPr>
            <a:spLocks noGrp="1" noChangeArrowheads="1"/>
          </p:cNvSpPr>
          <p:nvPr>
            <p:ph idx="1"/>
          </p:nvPr>
        </p:nvSpPr>
        <p:spPr>
          <a:noFill/>
        </p:spPr>
        <p:txBody>
          <a:bodyPr>
            <a:normAutofit fontScale="55000" lnSpcReduction="20000"/>
          </a:bodyPr>
          <a:lstStyle/>
          <a:p>
            <a:pPr eaLnBrk="1" hangingPunct="1">
              <a:lnSpc>
                <a:spcPct val="80000"/>
              </a:lnSpc>
            </a:pPr>
            <a:r>
              <a:rPr lang="en-US" sz="2000" dirty="0"/>
              <a:t>1943     	McCulloch &amp; Pitts: Boolean circuit model of brain</a:t>
            </a:r>
          </a:p>
          <a:p>
            <a:pPr eaLnBrk="1" hangingPunct="1">
              <a:lnSpc>
                <a:spcPct val="80000"/>
              </a:lnSpc>
            </a:pPr>
            <a:r>
              <a:rPr lang="en-US" sz="2000" dirty="0"/>
              <a:t>1950     	Turing's "Computing Machinery and Intelligence"</a:t>
            </a:r>
          </a:p>
          <a:p>
            <a:pPr eaLnBrk="1" hangingPunct="1">
              <a:lnSpc>
                <a:spcPct val="80000"/>
              </a:lnSpc>
            </a:pPr>
            <a:r>
              <a:rPr lang="en-US" sz="2000" dirty="0">
                <a:solidFill>
                  <a:srgbClr val="FF0000"/>
                </a:solidFill>
              </a:rPr>
              <a:t>1956		</a:t>
            </a:r>
            <a:r>
              <a:rPr lang="en-US" sz="2000" dirty="0"/>
              <a:t>Dartmouth meeting: "Artificial Intelligence" adopted</a:t>
            </a:r>
          </a:p>
          <a:p>
            <a:pPr eaLnBrk="1" hangingPunct="1">
              <a:lnSpc>
                <a:spcPct val="80000"/>
              </a:lnSpc>
            </a:pPr>
            <a:r>
              <a:rPr lang="en-US" sz="2000" dirty="0"/>
              <a:t>1952—69	Look, Ma, no hands! </a:t>
            </a:r>
          </a:p>
          <a:p>
            <a:pPr eaLnBrk="1" hangingPunct="1">
              <a:lnSpc>
                <a:spcPct val="80000"/>
              </a:lnSpc>
            </a:pPr>
            <a:r>
              <a:rPr lang="en-US" sz="2000" dirty="0"/>
              <a:t>1950s		Early AI programs, including Samuel's checkers</a:t>
            </a:r>
            <a:br>
              <a:rPr lang="en-US" sz="2000" dirty="0"/>
            </a:br>
            <a:r>
              <a:rPr lang="en-US" sz="2000" dirty="0"/>
              <a:t>			program, Newell &amp; Simon's Logic Theorist, </a:t>
            </a:r>
            <a:br>
              <a:rPr lang="en-US" sz="2000" dirty="0"/>
            </a:br>
            <a:r>
              <a:rPr lang="en-US" sz="2000" dirty="0"/>
              <a:t>			Gelernter's Geometry Engine</a:t>
            </a:r>
          </a:p>
          <a:p>
            <a:pPr eaLnBrk="1" hangingPunct="1">
              <a:lnSpc>
                <a:spcPct val="80000"/>
              </a:lnSpc>
            </a:pPr>
            <a:r>
              <a:rPr lang="en-US" sz="2000" dirty="0"/>
              <a:t>1965		Robinson's complete algorithm for logical reasoning</a:t>
            </a:r>
          </a:p>
          <a:p>
            <a:pPr eaLnBrk="1" hangingPunct="1">
              <a:lnSpc>
                <a:spcPct val="80000"/>
              </a:lnSpc>
            </a:pPr>
            <a:r>
              <a:rPr lang="en-US" sz="2000" dirty="0"/>
              <a:t>1966—73	AI discovers computational complexity</a:t>
            </a:r>
            <a:br>
              <a:rPr lang="en-US" sz="2000" dirty="0"/>
            </a:br>
            <a:r>
              <a:rPr lang="en-US" sz="2000" dirty="0"/>
              <a:t>			Neural network research almost disappears</a:t>
            </a:r>
          </a:p>
          <a:p>
            <a:pPr eaLnBrk="1" hangingPunct="1">
              <a:lnSpc>
                <a:spcPct val="80000"/>
              </a:lnSpc>
            </a:pPr>
            <a:r>
              <a:rPr lang="en-US" sz="2000" dirty="0"/>
              <a:t>1969—79	Early development of knowledge-based systems</a:t>
            </a:r>
          </a:p>
          <a:p>
            <a:pPr eaLnBrk="1" hangingPunct="1">
              <a:lnSpc>
                <a:spcPct val="80000"/>
              </a:lnSpc>
            </a:pPr>
            <a:r>
              <a:rPr lang="en-US" sz="2000" dirty="0"/>
              <a:t>1980-- 	AI becomes an industry </a:t>
            </a:r>
          </a:p>
          <a:p>
            <a:pPr eaLnBrk="1" hangingPunct="1">
              <a:lnSpc>
                <a:spcPct val="80000"/>
              </a:lnSpc>
            </a:pPr>
            <a:r>
              <a:rPr lang="en-US" sz="2000" dirty="0"/>
              <a:t>1986-- 	Neural networks return to popularity</a:t>
            </a:r>
          </a:p>
          <a:p>
            <a:pPr eaLnBrk="1" hangingPunct="1">
              <a:lnSpc>
                <a:spcPct val="80000"/>
              </a:lnSpc>
            </a:pPr>
            <a:r>
              <a:rPr lang="en-US" sz="2000" dirty="0"/>
              <a:t>1987--	AI becomes a science </a:t>
            </a:r>
          </a:p>
          <a:p>
            <a:pPr eaLnBrk="1" hangingPunct="1">
              <a:lnSpc>
                <a:spcPct val="80000"/>
              </a:lnSpc>
            </a:pPr>
            <a:r>
              <a:rPr lang="en-US" sz="2000" dirty="0"/>
              <a:t>1995--	The emergence of intelligent agents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1140" y="227965"/>
            <a:ext cx="8344535" cy="646430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2890" y="222250"/>
            <a:ext cx="8520430" cy="656209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0980" y="202565"/>
            <a:ext cx="8299450" cy="6501765"/>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3050" y="217170"/>
            <a:ext cx="8585200" cy="659384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4940" y="249555"/>
            <a:ext cx="8519160" cy="657098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8595" y="265430"/>
            <a:ext cx="8420100" cy="654050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6070" y="166370"/>
            <a:ext cx="8574405" cy="657669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2730" y="258445"/>
            <a:ext cx="8475980" cy="651065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0345" y="231775"/>
            <a:ext cx="8572500" cy="656653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2570" y="229870"/>
            <a:ext cx="8517255" cy="65246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noFill/>
        </p:spPr>
        <p:txBody>
          <a:bodyPr/>
          <a:lstStyle/>
          <a:p>
            <a:pPr eaLnBrk="1" hangingPunct="1"/>
            <a:r>
              <a:rPr lang="en-US"/>
              <a:t>State of the art</a:t>
            </a:r>
          </a:p>
        </p:txBody>
      </p:sp>
      <p:sp>
        <p:nvSpPr>
          <p:cNvPr id="16387" name="Rectangle 3"/>
          <p:cNvSpPr>
            <a:spLocks noGrp="1" noChangeArrowheads="1"/>
          </p:cNvSpPr>
          <p:nvPr>
            <p:ph idx="1"/>
          </p:nvPr>
        </p:nvSpPr>
        <p:spPr>
          <a:noFill/>
        </p:spPr>
        <p:txBody>
          <a:bodyPr>
            <a:normAutofit fontScale="92500" lnSpcReduction="10000"/>
          </a:bodyPr>
          <a:lstStyle/>
          <a:p>
            <a:pPr eaLnBrk="1" hangingPunct="1">
              <a:lnSpc>
                <a:spcPct val="80000"/>
              </a:lnSpc>
            </a:pPr>
            <a:r>
              <a:rPr lang="en-US" sz="2400" dirty="0"/>
              <a:t>Deep Blue defeated the reigning world chess champion Garry Kasparov in 1997 </a:t>
            </a:r>
          </a:p>
          <a:p>
            <a:pPr eaLnBrk="1" hangingPunct="1">
              <a:lnSpc>
                <a:spcPct val="80000"/>
              </a:lnSpc>
            </a:pPr>
            <a:r>
              <a:rPr lang="en-US" sz="2400" dirty="0"/>
              <a:t>Proved a mathematical conjecture (Robbins conjecture) unsolved for decades </a:t>
            </a:r>
          </a:p>
          <a:p>
            <a:pPr eaLnBrk="1" hangingPunct="1">
              <a:lnSpc>
                <a:spcPct val="80000"/>
              </a:lnSpc>
            </a:pPr>
            <a:r>
              <a:rPr lang="en-US" sz="2400" dirty="0"/>
              <a:t>No hands across America (driving autonomously 98% of the time from Pittsburgh to San Diego) </a:t>
            </a:r>
          </a:p>
          <a:p>
            <a:pPr eaLnBrk="1" hangingPunct="1">
              <a:lnSpc>
                <a:spcPct val="80000"/>
              </a:lnSpc>
            </a:pPr>
            <a:r>
              <a:rPr lang="en-US" sz="2400" dirty="0"/>
              <a:t>During the 1991 Gulf War, US forces deployed an AI logistics planning and scheduling program that involved up to 50,000 vehicles, cargo, and people </a:t>
            </a:r>
          </a:p>
          <a:p>
            <a:pPr eaLnBrk="1" hangingPunct="1">
              <a:lnSpc>
                <a:spcPct val="80000"/>
              </a:lnSpc>
            </a:pPr>
            <a:r>
              <a:rPr lang="en-US" sz="2400" dirty="0"/>
              <a:t>NASA's on-board autonomous planning program controlled the scheduling of operations for a spacecraft </a:t>
            </a:r>
          </a:p>
          <a:p>
            <a:pPr eaLnBrk="1" hangingPunct="1">
              <a:lnSpc>
                <a:spcPct val="80000"/>
              </a:lnSpc>
            </a:pPr>
            <a:r>
              <a:rPr lang="en-US" sz="2400" dirty="0">
                <a:latin typeface="Courier New" panose="02070309020205020404" pitchFamily="49" charset="0"/>
              </a:rPr>
              <a:t>Proverb</a:t>
            </a:r>
            <a:r>
              <a:rPr lang="en-US" sz="2400" dirty="0"/>
              <a:t> solves crossword puzzles better than most humans</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7325" y="241935"/>
            <a:ext cx="8572500" cy="660273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2730" y="314960"/>
            <a:ext cx="8454390" cy="6485255"/>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9555" y="222250"/>
            <a:ext cx="8643620" cy="6573520"/>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7180" y="226060"/>
            <a:ext cx="8462010" cy="6556375"/>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4160" y="327025"/>
            <a:ext cx="8322310" cy="647446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2570" y="225425"/>
            <a:ext cx="8430895" cy="653986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2570" y="252730"/>
            <a:ext cx="8342630" cy="6481445"/>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8440" y="238760"/>
            <a:ext cx="8640445" cy="6607810"/>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0E0E-CC7D-45AB-88DC-B790E28E95F6}"/>
              </a:ext>
            </a:extLst>
          </p:cNvPr>
          <p:cNvSpPr>
            <a:spLocks noGrp="1"/>
          </p:cNvSpPr>
          <p:nvPr>
            <p:ph type="title"/>
          </p:nvPr>
        </p:nvSpPr>
        <p:spPr>
          <a:xfrm>
            <a:off x="1484311" y="685801"/>
            <a:ext cx="10018713" cy="1143000"/>
          </a:xfrm>
        </p:spPr>
        <p:txBody>
          <a:bodyPr/>
          <a:lstStyle/>
          <a:p>
            <a:r>
              <a:rPr lang="en-US" dirty="0"/>
              <a:t>Uniform cost search (UCS)</a:t>
            </a:r>
          </a:p>
        </p:txBody>
      </p:sp>
      <p:sp>
        <p:nvSpPr>
          <p:cNvPr id="3" name="Content Placeholder 2">
            <a:extLst>
              <a:ext uri="{FF2B5EF4-FFF2-40B4-BE49-F238E27FC236}">
                <a16:creationId xmlns:a16="http://schemas.microsoft.com/office/drawing/2014/main" id="{AA4790FC-A392-4A15-9097-7D9D3502A6C1}"/>
              </a:ext>
            </a:extLst>
          </p:cNvPr>
          <p:cNvSpPr>
            <a:spLocks noGrp="1"/>
          </p:cNvSpPr>
          <p:nvPr>
            <p:ph idx="1"/>
          </p:nvPr>
        </p:nvSpPr>
        <p:spPr>
          <a:xfrm>
            <a:off x="1484310" y="2133600"/>
            <a:ext cx="10018713" cy="3733800"/>
          </a:xfrm>
        </p:spPr>
        <p:txBody>
          <a:bodyPr>
            <a:normAutofit/>
          </a:bodyPr>
          <a:lstStyle/>
          <a:p>
            <a:r>
              <a:rPr lang="en-US" dirty="0"/>
              <a:t>When all step costs are equal, breadth-first search is optimal because it always expands the </a:t>
            </a:r>
            <a:r>
              <a:rPr lang="en-US" i="1" dirty="0"/>
              <a:t>shallowest </a:t>
            </a:r>
            <a:r>
              <a:rPr lang="en-US" dirty="0"/>
              <a:t>unexpanded node. </a:t>
            </a:r>
          </a:p>
          <a:p>
            <a:r>
              <a:rPr lang="en-US" dirty="0"/>
              <a:t>By a simple extension, we can find an algorithm that is optimal with any step-cost function. Instead of expanding the shallowest node, </a:t>
            </a:r>
            <a:r>
              <a:rPr lang="en-US" b="1" dirty="0"/>
              <a:t>uniform-cost search </a:t>
            </a:r>
            <a:r>
              <a:rPr lang="en-US" dirty="0"/>
              <a:t>expands the node n with the </a:t>
            </a:r>
            <a:r>
              <a:rPr lang="en-US" i="1" dirty="0"/>
              <a:t>lowest path cost </a:t>
            </a:r>
            <a:r>
              <a:rPr lang="en-US" dirty="0"/>
              <a:t>g(n). </a:t>
            </a:r>
          </a:p>
          <a:p>
            <a:r>
              <a:rPr lang="en-US" dirty="0"/>
              <a:t>This is done by storing the frontier as a priority queue ordered by g. </a:t>
            </a:r>
          </a:p>
        </p:txBody>
      </p:sp>
    </p:spTree>
    <p:extLst>
      <p:ext uri="{BB962C8B-B14F-4D97-AF65-F5344CB8AC3E}">
        <p14:creationId xmlns:p14="http://schemas.microsoft.com/office/powerpoint/2010/main" val="25682684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5539A-C839-41AD-8782-F9E200BCB29C}"/>
              </a:ext>
            </a:extLst>
          </p:cNvPr>
          <p:cNvSpPr>
            <a:spLocks noGrp="1"/>
          </p:cNvSpPr>
          <p:nvPr>
            <p:ph type="title"/>
          </p:nvPr>
        </p:nvSpPr>
        <p:spPr>
          <a:xfrm>
            <a:off x="1484311" y="685801"/>
            <a:ext cx="10018713" cy="838200"/>
          </a:xfrm>
        </p:spPr>
        <p:txBody>
          <a:bodyPr/>
          <a:lstStyle/>
          <a:p>
            <a:r>
              <a:rPr lang="en-US" dirty="0"/>
              <a:t>Uniform cost search (UCS)…</a:t>
            </a:r>
          </a:p>
        </p:txBody>
      </p:sp>
      <p:sp>
        <p:nvSpPr>
          <p:cNvPr id="3" name="Content Placeholder 2">
            <a:extLst>
              <a:ext uri="{FF2B5EF4-FFF2-40B4-BE49-F238E27FC236}">
                <a16:creationId xmlns:a16="http://schemas.microsoft.com/office/drawing/2014/main" id="{96EB0DDD-786E-4A77-86B6-883006B0348D}"/>
              </a:ext>
            </a:extLst>
          </p:cNvPr>
          <p:cNvSpPr>
            <a:spLocks noGrp="1"/>
          </p:cNvSpPr>
          <p:nvPr>
            <p:ph idx="1"/>
          </p:nvPr>
        </p:nvSpPr>
        <p:spPr>
          <a:xfrm>
            <a:off x="1484310" y="1752601"/>
            <a:ext cx="10018713" cy="4419598"/>
          </a:xfrm>
        </p:spPr>
        <p:txBody>
          <a:bodyPr>
            <a:normAutofit fontScale="55000" lnSpcReduction="20000"/>
          </a:bodyPr>
          <a:lstStyle/>
          <a:p>
            <a:r>
              <a:rPr lang="en-US" b="1" dirty="0"/>
              <a:t>function </a:t>
            </a:r>
            <a:r>
              <a:rPr lang="en-US" dirty="0"/>
              <a:t>UNIFORM-COST-SEARCH(problem) </a:t>
            </a:r>
            <a:r>
              <a:rPr lang="en-US" b="1" dirty="0"/>
              <a:t>returns </a:t>
            </a:r>
            <a:r>
              <a:rPr lang="en-US" dirty="0"/>
              <a:t>a solution, or failure</a:t>
            </a:r>
          </a:p>
          <a:p>
            <a:r>
              <a:rPr lang="en-US" dirty="0"/>
              <a:t>node ←a node with STATE = </a:t>
            </a:r>
            <a:r>
              <a:rPr lang="en-US" dirty="0" err="1"/>
              <a:t>problem.INITIAL</a:t>
            </a:r>
            <a:r>
              <a:rPr lang="en-US" dirty="0"/>
              <a:t>-STATE, PATH-COST = 0</a:t>
            </a:r>
          </a:p>
          <a:p>
            <a:r>
              <a:rPr lang="en-US" dirty="0"/>
              <a:t>frontier ←a priority queue ordered by PATH-COST, with node as the only element</a:t>
            </a:r>
          </a:p>
          <a:p>
            <a:r>
              <a:rPr lang="en-US" dirty="0"/>
              <a:t>explored ←an empty set</a:t>
            </a:r>
          </a:p>
          <a:p>
            <a:r>
              <a:rPr lang="en-US" b="1" dirty="0"/>
              <a:t>loop do</a:t>
            </a:r>
          </a:p>
          <a:p>
            <a:r>
              <a:rPr lang="en-US" b="1" dirty="0"/>
              <a:t>if </a:t>
            </a:r>
            <a:r>
              <a:rPr lang="en-US" dirty="0"/>
              <a:t>EMPTY?( frontier) </a:t>
            </a:r>
            <a:r>
              <a:rPr lang="en-US" b="1" dirty="0"/>
              <a:t>then return </a:t>
            </a:r>
            <a:r>
              <a:rPr lang="en-US" dirty="0"/>
              <a:t>failure</a:t>
            </a:r>
          </a:p>
          <a:p>
            <a:r>
              <a:rPr lang="en-US" dirty="0" err="1"/>
              <a:t>node←POP</a:t>
            </a:r>
            <a:r>
              <a:rPr lang="en-US" dirty="0"/>
              <a:t>( frontier ) /* chooses the lowest-cost node in frontier */</a:t>
            </a:r>
          </a:p>
          <a:p>
            <a:r>
              <a:rPr lang="en-US" b="1" dirty="0"/>
              <a:t>if </a:t>
            </a:r>
            <a:r>
              <a:rPr lang="en-US" dirty="0" err="1"/>
              <a:t>problem.GOAL</a:t>
            </a:r>
            <a:r>
              <a:rPr lang="en-US" dirty="0"/>
              <a:t>-TEST(</a:t>
            </a:r>
            <a:r>
              <a:rPr lang="en-US" dirty="0" err="1"/>
              <a:t>node.STATE</a:t>
            </a:r>
            <a:r>
              <a:rPr lang="en-US" dirty="0"/>
              <a:t>) </a:t>
            </a:r>
            <a:r>
              <a:rPr lang="en-US" b="1" dirty="0"/>
              <a:t>then return </a:t>
            </a:r>
            <a:r>
              <a:rPr lang="en-US" dirty="0"/>
              <a:t>SOLUTION(node)</a:t>
            </a:r>
          </a:p>
          <a:p>
            <a:r>
              <a:rPr lang="en-US" dirty="0"/>
              <a:t>add </a:t>
            </a:r>
            <a:r>
              <a:rPr lang="en-US" dirty="0" err="1"/>
              <a:t>node.STATE</a:t>
            </a:r>
            <a:r>
              <a:rPr lang="en-US" dirty="0"/>
              <a:t> to explored</a:t>
            </a:r>
          </a:p>
          <a:p>
            <a:r>
              <a:rPr lang="en-US" b="1" dirty="0"/>
              <a:t>for each </a:t>
            </a:r>
            <a:r>
              <a:rPr lang="en-US" dirty="0"/>
              <a:t>action </a:t>
            </a:r>
            <a:r>
              <a:rPr lang="en-US" b="1" dirty="0"/>
              <a:t>in </a:t>
            </a:r>
            <a:r>
              <a:rPr lang="en-US" dirty="0" err="1"/>
              <a:t>problem.ACTIONS</a:t>
            </a:r>
            <a:r>
              <a:rPr lang="en-US" dirty="0"/>
              <a:t>(</a:t>
            </a:r>
            <a:r>
              <a:rPr lang="en-US" dirty="0" err="1"/>
              <a:t>node.STATE</a:t>
            </a:r>
            <a:r>
              <a:rPr lang="en-US" dirty="0"/>
              <a:t>) </a:t>
            </a:r>
            <a:r>
              <a:rPr lang="en-US" b="1" dirty="0"/>
              <a:t>do</a:t>
            </a:r>
          </a:p>
          <a:p>
            <a:r>
              <a:rPr lang="en-US" dirty="0"/>
              <a:t>child ←CHILD-NODE(problem, node, action)</a:t>
            </a:r>
          </a:p>
          <a:p>
            <a:r>
              <a:rPr lang="en-US" b="1" dirty="0"/>
              <a:t>if </a:t>
            </a:r>
            <a:r>
              <a:rPr lang="en-US" dirty="0"/>
              <a:t>child .STATE is not in explored or frontier </a:t>
            </a:r>
            <a:r>
              <a:rPr lang="en-US" b="1" dirty="0"/>
              <a:t>then</a:t>
            </a:r>
          </a:p>
          <a:p>
            <a:r>
              <a:rPr lang="en-US" dirty="0"/>
              <a:t>frontier ←INSERT(child , frontier )</a:t>
            </a:r>
          </a:p>
          <a:p>
            <a:r>
              <a:rPr lang="en-US" b="1" dirty="0"/>
              <a:t>else if </a:t>
            </a:r>
            <a:r>
              <a:rPr lang="en-US" dirty="0"/>
              <a:t>child .STATE is in frontier with higher PATH-COST </a:t>
            </a:r>
            <a:r>
              <a:rPr lang="en-US" b="1" dirty="0"/>
              <a:t>then</a:t>
            </a:r>
          </a:p>
          <a:p>
            <a:r>
              <a:rPr lang="en-US" dirty="0"/>
              <a:t>replace that frontier node with child</a:t>
            </a:r>
          </a:p>
          <a:p>
            <a:endParaRPr lang="en-US" dirty="0"/>
          </a:p>
        </p:txBody>
      </p:sp>
    </p:spTree>
    <p:extLst>
      <p:ext uri="{BB962C8B-B14F-4D97-AF65-F5344CB8AC3E}">
        <p14:creationId xmlns:p14="http://schemas.microsoft.com/office/powerpoint/2010/main" val="28145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981200" y="274638"/>
            <a:ext cx="8229600" cy="639762"/>
          </a:xfrm>
          <a:noFill/>
        </p:spPr>
        <p:txBody>
          <a:bodyPr>
            <a:normAutofit fontScale="90000"/>
          </a:bodyPr>
          <a:lstStyle/>
          <a:p>
            <a:pPr eaLnBrk="1" hangingPunct="1"/>
            <a:r>
              <a:rPr lang="en-US" dirty="0"/>
              <a:t>State of the art</a:t>
            </a:r>
          </a:p>
        </p:txBody>
      </p:sp>
      <p:sp>
        <p:nvSpPr>
          <p:cNvPr id="3" name="Content Placeholder 2"/>
          <p:cNvSpPr>
            <a:spLocks noGrp="1"/>
          </p:cNvSpPr>
          <p:nvPr>
            <p:ph idx="1"/>
          </p:nvPr>
        </p:nvSpPr>
        <p:spPr>
          <a:xfrm>
            <a:off x="1981200" y="990600"/>
            <a:ext cx="8229600" cy="5638800"/>
          </a:xfrm>
          <a:noFill/>
        </p:spPr>
        <p:txBody>
          <a:bodyPr>
            <a:normAutofit/>
          </a:bodyPr>
          <a:lstStyle/>
          <a:p>
            <a:pPr>
              <a:defRPr/>
            </a:pPr>
            <a:r>
              <a:rPr lang="en-US" sz="2800" dirty="0">
                <a:solidFill>
                  <a:schemeClr val="tx1"/>
                </a:solidFill>
              </a:rPr>
              <a:t>AI recently took the spotlight when </a:t>
            </a:r>
            <a:r>
              <a:rPr lang="en-US" sz="2800" dirty="0">
                <a:solidFill>
                  <a:srgbClr val="FF0000"/>
                </a:solidFill>
                <a:hlinkClick r:id="rId2"/>
              </a:rPr>
              <a:t>IBM's Watson supercomputer</a:t>
            </a:r>
            <a:r>
              <a:rPr lang="en-US" sz="2800" dirty="0">
                <a:solidFill>
                  <a:schemeClr val="tx1"/>
                </a:solidFill>
              </a:rPr>
              <a:t> routed human competitors on the </a:t>
            </a:r>
            <a:r>
              <a:rPr lang="en-US" sz="2800" dirty="0">
                <a:solidFill>
                  <a:srgbClr val="FF0000"/>
                </a:solidFill>
                <a:hlinkClick r:id="rId3"/>
              </a:rPr>
              <a:t>game show </a:t>
            </a:r>
            <a:r>
              <a:rPr lang="en-US" sz="2800" i="1" dirty="0">
                <a:solidFill>
                  <a:srgbClr val="FF0000"/>
                </a:solidFill>
                <a:hlinkClick r:id="rId3"/>
              </a:rPr>
              <a:t>Jeopardy</a:t>
            </a:r>
            <a:r>
              <a:rPr lang="en-US" sz="2800" dirty="0">
                <a:solidFill>
                  <a:schemeClr val="tx1"/>
                </a:solidFill>
              </a:rPr>
              <a:t>.</a:t>
            </a:r>
          </a:p>
          <a:p>
            <a:pPr>
              <a:defRPr/>
            </a:pPr>
            <a:r>
              <a:rPr lang="en-US" sz="2800" dirty="0">
                <a:solidFill>
                  <a:schemeClr val="tx1"/>
                </a:solidFill>
              </a:rPr>
              <a:t>But when it comes to AI, Watson is just the tip of the virtual frontal lobe. Labs across the United States and around the world are exploring much more than just ways to outwit </a:t>
            </a:r>
            <a:r>
              <a:rPr lang="en-US" sz="2800" dirty="0">
                <a:solidFill>
                  <a:srgbClr val="FF0000"/>
                </a:solidFill>
                <a:hlinkClick r:id="rId4"/>
              </a:rPr>
              <a:t>Ken Jennings</a:t>
            </a:r>
            <a:r>
              <a:rPr lang="en-US" sz="2800" dirty="0">
                <a:solidFill>
                  <a:schemeClr val="tx1"/>
                </a:solidFill>
              </a:rPr>
              <a:t>. Scientists are teaching </a:t>
            </a:r>
            <a:r>
              <a:rPr lang="en-US" sz="2800" dirty="0">
                <a:solidFill>
                  <a:srgbClr val="FF0000"/>
                </a:solidFill>
                <a:hlinkClick r:id="rId5"/>
              </a:rPr>
              <a:t>robots</a:t>
            </a:r>
            <a:r>
              <a:rPr lang="en-US" sz="2800" dirty="0">
                <a:solidFill>
                  <a:schemeClr val="tx1"/>
                </a:solidFill>
              </a:rPr>
              <a:t> to explore extraterrestrial planets and serve you coffee, cars are learning to drive themselves, computers are trying to assist doctors with medical diagnoses, and video game soldiers are training to do battle in a virtual theatre of war.</a:t>
            </a:r>
          </a:p>
          <a:p>
            <a:pPr>
              <a:defRPr/>
            </a:pP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0AC4-6D9A-42EF-AFBB-5C226EA79986}"/>
              </a:ext>
            </a:extLst>
          </p:cNvPr>
          <p:cNvSpPr>
            <a:spLocks noGrp="1"/>
          </p:cNvSpPr>
          <p:nvPr>
            <p:ph type="title"/>
          </p:nvPr>
        </p:nvSpPr>
        <p:spPr>
          <a:xfrm>
            <a:off x="1484311" y="685801"/>
            <a:ext cx="10018713" cy="990600"/>
          </a:xfrm>
        </p:spPr>
        <p:txBody>
          <a:bodyPr/>
          <a:lstStyle/>
          <a:p>
            <a:r>
              <a:rPr lang="en-US" dirty="0"/>
              <a:t>Uniform cost search (UCS)…</a:t>
            </a:r>
          </a:p>
        </p:txBody>
      </p:sp>
      <p:sp>
        <p:nvSpPr>
          <p:cNvPr id="3" name="Content Placeholder 2">
            <a:extLst>
              <a:ext uri="{FF2B5EF4-FFF2-40B4-BE49-F238E27FC236}">
                <a16:creationId xmlns:a16="http://schemas.microsoft.com/office/drawing/2014/main" id="{D294266F-CC6E-4646-89B3-AC57EFDDB0AC}"/>
              </a:ext>
            </a:extLst>
          </p:cNvPr>
          <p:cNvSpPr>
            <a:spLocks noGrp="1"/>
          </p:cNvSpPr>
          <p:nvPr>
            <p:ph idx="1"/>
          </p:nvPr>
        </p:nvSpPr>
        <p:spPr>
          <a:xfrm>
            <a:off x="1484310" y="1828801"/>
            <a:ext cx="10018713" cy="3962400"/>
          </a:xfrm>
        </p:spPr>
        <p:txBody>
          <a:bodyPr>
            <a:normAutofit/>
          </a:bodyPr>
          <a:lstStyle/>
          <a:p>
            <a:r>
              <a:rPr lang="en-US" dirty="0"/>
              <a:t>In addition to the ordering of the queue by path cost, there are </a:t>
            </a:r>
            <a:r>
              <a:rPr lang="en-US" b="1" dirty="0"/>
              <a:t>two other significant differences </a:t>
            </a:r>
            <a:r>
              <a:rPr lang="en-US" dirty="0"/>
              <a:t>from breadth-first search. </a:t>
            </a:r>
          </a:p>
          <a:p>
            <a:pPr marL="0" indent="0">
              <a:buNone/>
            </a:pPr>
            <a:r>
              <a:rPr lang="en-US" dirty="0"/>
              <a:t>1) The </a:t>
            </a:r>
            <a:r>
              <a:rPr lang="en-US" u="sng" dirty="0"/>
              <a:t>first</a:t>
            </a:r>
            <a:r>
              <a:rPr lang="en-US" dirty="0"/>
              <a:t> is that the goal test is applied to a node when it is </a:t>
            </a:r>
            <a:r>
              <a:rPr lang="en-US" i="1" dirty="0"/>
              <a:t>selected for expansion </a:t>
            </a:r>
            <a:r>
              <a:rPr lang="en-US" dirty="0"/>
              <a:t>rather than when it is first generated. The reason is that the first goal node that is </a:t>
            </a:r>
            <a:r>
              <a:rPr lang="en-US" i="1" dirty="0"/>
              <a:t>generated </a:t>
            </a:r>
            <a:r>
              <a:rPr lang="en-US" dirty="0"/>
              <a:t>may be on a suboptimal path. </a:t>
            </a:r>
          </a:p>
          <a:p>
            <a:pPr marL="0" indent="0">
              <a:buNone/>
            </a:pPr>
            <a:r>
              <a:rPr lang="en-US" dirty="0"/>
              <a:t>2)The </a:t>
            </a:r>
            <a:r>
              <a:rPr lang="en-US" u="sng" dirty="0"/>
              <a:t>second</a:t>
            </a:r>
            <a:r>
              <a:rPr lang="en-US" dirty="0"/>
              <a:t> difference is that a test is added in case a better path is found to a node currently on the frontier.</a:t>
            </a:r>
          </a:p>
          <a:p>
            <a:r>
              <a:rPr lang="en-US" dirty="0"/>
              <a:t>Both of these modifications come into play in the next example where the problem is to get from </a:t>
            </a:r>
            <a:r>
              <a:rPr lang="en-US" u="sng" dirty="0"/>
              <a:t>Sibiu to Bucharest </a:t>
            </a:r>
            <a:r>
              <a:rPr lang="en-US" dirty="0"/>
              <a:t>in the Romania Touring problem.</a:t>
            </a:r>
          </a:p>
        </p:txBody>
      </p:sp>
    </p:spTree>
    <p:extLst>
      <p:ext uri="{BB962C8B-B14F-4D97-AF65-F5344CB8AC3E}">
        <p14:creationId xmlns:p14="http://schemas.microsoft.com/office/powerpoint/2010/main" val="33891705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E94B-0B64-4A6E-B267-66BD384858B8}"/>
              </a:ext>
            </a:extLst>
          </p:cNvPr>
          <p:cNvSpPr>
            <a:spLocks noGrp="1"/>
          </p:cNvSpPr>
          <p:nvPr>
            <p:ph type="title"/>
          </p:nvPr>
        </p:nvSpPr>
        <p:spPr>
          <a:xfrm>
            <a:off x="1484311" y="685801"/>
            <a:ext cx="10018713" cy="990600"/>
          </a:xfrm>
        </p:spPr>
        <p:txBody>
          <a:bodyPr/>
          <a:lstStyle/>
          <a:p>
            <a:r>
              <a:rPr lang="en-US" dirty="0"/>
              <a:t>Uniform cost search (UCS)…</a:t>
            </a:r>
          </a:p>
        </p:txBody>
      </p:sp>
      <p:pic>
        <p:nvPicPr>
          <p:cNvPr id="4" name="Content Placeholder 3">
            <a:extLst>
              <a:ext uri="{FF2B5EF4-FFF2-40B4-BE49-F238E27FC236}">
                <a16:creationId xmlns:a16="http://schemas.microsoft.com/office/drawing/2014/main" id="{CE31AE19-B9AC-4AD2-A2AC-9E99E9FECF43}"/>
              </a:ext>
            </a:extLst>
          </p:cNvPr>
          <p:cNvPicPr>
            <a:picLocks noGrp="1" noChangeAspect="1"/>
          </p:cNvPicPr>
          <p:nvPr>
            <p:ph idx="1"/>
          </p:nvPr>
        </p:nvPicPr>
        <p:blipFill>
          <a:blip r:embed="rId2"/>
          <a:stretch>
            <a:fillRect/>
          </a:stretch>
        </p:blipFill>
        <p:spPr>
          <a:xfrm>
            <a:off x="1371600" y="1981200"/>
            <a:ext cx="8991600" cy="3962400"/>
          </a:xfrm>
          <a:prstGeom prst="rect">
            <a:avLst/>
          </a:prstGeom>
        </p:spPr>
      </p:pic>
    </p:spTree>
    <p:extLst>
      <p:ext uri="{BB962C8B-B14F-4D97-AF65-F5344CB8AC3E}">
        <p14:creationId xmlns:p14="http://schemas.microsoft.com/office/powerpoint/2010/main" val="24119430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8538-FCB8-47EB-BA66-F118E65CE1C2}"/>
              </a:ext>
            </a:extLst>
          </p:cNvPr>
          <p:cNvSpPr>
            <a:spLocks noGrp="1"/>
          </p:cNvSpPr>
          <p:nvPr>
            <p:ph type="title"/>
          </p:nvPr>
        </p:nvSpPr>
        <p:spPr>
          <a:xfrm>
            <a:off x="1484311" y="685801"/>
            <a:ext cx="10018713" cy="990600"/>
          </a:xfrm>
        </p:spPr>
        <p:txBody>
          <a:bodyPr/>
          <a:lstStyle/>
          <a:p>
            <a:r>
              <a:rPr lang="en-US" dirty="0"/>
              <a:t>Uniform cost search (UCS)…</a:t>
            </a:r>
          </a:p>
        </p:txBody>
      </p:sp>
      <p:sp>
        <p:nvSpPr>
          <p:cNvPr id="3" name="Content Placeholder 2">
            <a:extLst>
              <a:ext uri="{FF2B5EF4-FFF2-40B4-BE49-F238E27FC236}">
                <a16:creationId xmlns:a16="http://schemas.microsoft.com/office/drawing/2014/main" id="{5E8BB5D8-7C98-4ACA-AAED-46ADF4BF73C9}"/>
              </a:ext>
            </a:extLst>
          </p:cNvPr>
          <p:cNvSpPr>
            <a:spLocks noGrp="1"/>
          </p:cNvSpPr>
          <p:nvPr>
            <p:ph idx="1"/>
          </p:nvPr>
        </p:nvSpPr>
        <p:spPr>
          <a:xfrm>
            <a:off x="1484310" y="1905001"/>
            <a:ext cx="10018713" cy="3886200"/>
          </a:xfrm>
        </p:spPr>
        <p:txBody>
          <a:bodyPr>
            <a:normAutofit fontScale="77500" lnSpcReduction="20000"/>
          </a:bodyPr>
          <a:lstStyle/>
          <a:p>
            <a:pPr algn="just"/>
            <a:r>
              <a:rPr lang="en-US" dirty="0"/>
              <a:t>The successors of Sibiu are </a:t>
            </a:r>
            <a:r>
              <a:rPr lang="en-US" dirty="0" err="1"/>
              <a:t>Rimnicu</a:t>
            </a:r>
            <a:r>
              <a:rPr lang="en-US" dirty="0"/>
              <a:t> </a:t>
            </a:r>
            <a:r>
              <a:rPr lang="en-US" dirty="0" err="1"/>
              <a:t>Vilcea</a:t>
            </a:r>
            <a:r>
              <a:rPr lang="en-US" dirty="0"/>
              <a:t> and </a:t>
            </a:r>
            <a:r>
              <a:rPr lang="en-US" dirty="0" err="1"/>
              <a:t>Fagaras</a:t>
            </a:r>
            <a:r>
              <a:rPr lang="en-US" dirty="0"/>
              <a:t>, with costs </a:t>
            </a:r>
            <a:r>
              <a:rPr lang="en-US" b="1" dirty="0"/>
              <a:t>80</a:t>
            </a:r>
            <a:r>
              <a:rPr lang="en-US" dirty="0"/>
              <a:t> and </a:t>
            </a:r>
            <a:r>
              <a:rPr lang="en-US" b="1" dirty="0"/>
              <a:t>99</a:t>
            </a:r>
            <a:r>
              <a:rPr lang="en-US" dirty="0"/>
              <a:t>, respectively. </a:t>
            </a:r>
          </a:p>
          <a:p>
            <a:pPr algn="just"/>
            <a:r>
              <a:rPr lang="en-US" dirty="0"/>
              <a:t>The least-cost node, </a:t>
            </a:r>
            <a:r>
              <a:rPr lang="en-US" dirty="0" err="1"/>
              <a:t>Rimnicu</a:t>
            </a:r>
            <a:r>
              <a:rPr lang="en-US" dirty="0"/>
              <a:t> </a:t>
            </a:r>
            <a:r>
              <a:rPr lang="en-US" dirty="0" err="1"/>
              <a:t>Vilcea</a:t>
            </a:r>
            <a:r>
              <a:rPr lang="en-US" dirty="0"/>
              <a:t>, is expanded next, adding Pitesti with cost </a:t>
            </a:r>
            <a:r>
              <a:rPr lang="en-US" b="1" dirty="0"/>
              <a:t>80 + 97=177</a:t>
            </a:r>
            <a:r>
              <a:rPr lang="en-US" dirty="0"/>
              <a:t>.</a:t>
            </a:r>
          </a:p>
          <a:p>
            <a:pPr algn="just"/>
            <a:r>
              <a:rPr lang="en-US" dirty="0"/>
              <a:t> The least-cost node is now </a:t>
            </a:r>
            <a:r>
              <a:rPr lang="en-US" dirty="0" err="1"/>
              <a:t>Fagaras</a:t>
            </a:r>
            <a:r>
              <a:rPr lang="en-US" dirty="0"/>
              <a:t>, so it is expanded, adding Bucharest with cost </a:t>
            </a:r>
            <a:r>
              <a:rPr lang="en-US" b="1" dirty="0"/>
              <a:t>99+211=310</a:t>
            </a:r>
            <a:r>
              <a:rPr lang="en-US" dirty="0"/>
              <a:t>. </a:t>
            </a:r>
          </a:p>
          <a:p>
            <a:pPr algn="just"/>
            <a:r>
              <a:rPr lang="en-US" dirty="0"/>
              <a:t>Now a goal node has been generated, but uniform-cost search keeps going, choosing Pitesti for expansion and adding a second path to Bucharest with cost </a:t>
            </a:r>
            <a:r>
              <a:rPr lang="en-US" b="1" dirty="0"/>
              <a:t>80+97+101= 278</a:t>
            </a:r>
            <a:r>
              <a:rPr lang="en-US" dirty="0"/>
              <a:t>.</a:t>
            </a:r>
          </a:p>
          <a:p>
            <a:pPr algn="just"/>
            <a:r>
              <a:rPr lang="en-US" dirty="0"/>
              <a:t> Now the algorithm checks to see if this new path is better than the old one; it is, so the old one is discarded. Bucharest, now with g-cost </a:t>
            </a:r>
            <a:r>
              <a:rPr lang="en-US" b="1" dirty="0"/>
              <a:t>278</a:t>
            </a:r>
            <a:r>
              <a:rPr lang="en-US" dirty="0"/>
              <a:t>, is selected for expansion and the solution is returned.</a:t>
            </a:r>
          </a:p>
          <a:p>
            <a:pPr algn="just"/>
            <a:r>
              <a:rPr lang="en-US" dirty="0"/>
              <a:t>It is easy to see that uniform-cost search is optimal in general. </a:t>
            </a:r>
            <a:r>
              <a:rPr lang="en-US" i="1" dirty="0"/>
              <a:t>Uniform-cost search expands nodes in order of their optimal path cost. (It is because</a:t>
            </a:r>
            <a:r>
              <a:rPr lang="en-US" dirty="0"/>
              <a:t> step costs are nonnegative and  paths never get shorter as nodes are added.)</a:t>
            </a:r>
            <a:endParaRPr lang="en-US" i="1" dirty="0"/>
          </a:p>
          <a:p>
            <a:pPr algn="just"/>
            <a:r>
              <a:rPr lang="en-US" dirty="0"/>
              <a:t>Hence, the first goal node selected for expansion must be the optimal solution.</a:t>
            </a:r>
          </a:p>
        </p:txBody>
      </p:sp>
    </p:spTree>
    <p:extLst>
      <p:ext uri="{BB962C8B-B14F-4D97-AF65-F5344CB8AC3E}">
        <p14:creationId xmlns:p14="http://schemas.microsoft.com/office/powerpoint/2010/main" val="16479146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noFill/>
        </p:spPr>
        <p:txBody>
          <a:bodyPr/>
          <a:lstStyle/>
          <a:p>
            <a:pPr eaLnBrk="1" hangingPunct="1">
              <a:defRPr/>
            </a:pPr>
            <a:r>
              <a:rPr lang="en-US" dirty="0"/>
              <a:t>Uniform-cost search</a:t>
            </a:r>
          </a:p>
        </p:txBody>
      </p:sp>
      <p:sp>
        <p:nvSpPr>
          <p:cNvPr id="33796" name="Rectangle 3"/>
          <p:cNvSpPr>
            <a:spLocks noGrp="1" noChangeArrowheads="1"/>
          </p:cNvSpPr>
          <p:nvPr>
            <p:ph idx="1"/>
          </p:nvPr>
        </p:nvSpPr>
        <p:spPr>
          <a:noFill/>
        </p:spPr>
        <p:txBody>
          <a:bodyPr>
            <a:normAutofit fontScale="85000" lnSpcReduction="20000"/>
          </a:bodyPr>
          <a:lstStyle/>
          <a:p>
            <a:pPr eaLnBrk="1" hangingPunct="1">
              <a:lnSpc>
                <a:spcPct val="90000"/>
              </a:lnSpc>
              <a:defRPr/>
            </a:pPr>
            <a:r>
              <a:rPr lang="en-US" sz="2400" dirty="0"/>
              <a:t>Expand least-cost unexpanded node</a:t>
            </a:r>
          </a:p>
          <a:p>
            <a:pPr eaLnBrk="1" hangingPunct="1">
              <a:lnSpc>
                <a:spcPct val="90000"/>
              </a:lnSpc>
              <a:defRPr/>
            </a:pPr>
            <a:r>
              <a:rPr lang="en-US" sz="2400" dirty="0">
                <a:solidFill>
                  <a:schemeClr val="accent2"/>
                </a:solidFill>
              </a:rPr>
              <a:t>Implementation</a:t>
            </a:r>
            <a:r>
              <a:rPr lang="en-US" sz="2400" dirty="0"/>
              <a:t>:</a:t>
            </a:r>
          </a:p>
          <a:p>
            <a:pPr lvl="1" eaLnBrk="1" hangingPunct="1">
              <a:lnSpc>
                <a:spcPct val="90000"/>
              </a:lnSpc>
              <a:defRPr/>
            </a:pPr>
            <a:r>
              <a:rPr lang="en-US" sz="2000" i="1" dirty="0"/>
              <a:t>fringe</a:t>
            </a:r>
            <a:r>
              <a:rPr lang="en-US" sz="2000" dirty="0"/>
              <a:t> = queue ordered by path cost</a:t>
            </a:r>
          </a:p>
          <a:p>
            <a:pPr eaLnBrk="1" hangingPunct="1">
              <a:lnSpc>
                <a:spcPct val="90000"/>
              </a:lnSpc>
              <a:defRPr/>
            </a:pPr>
            <a:r>
              <a:rPr lang="en-US" sz="2400" dirty="0"/>
              <a:t>Equivalent to breadth-first if step costs all equal</a:t>
            </a:r>
          </a:p>
          <a:p>
            <a:pPr eaLnBrk="1" hangingPunct="1">
              <a:lnSpc>
                <a:spcPct val="90000"/>
              </a:lnSpc>
              <a:defRPr/>
            </a:pPr>
            <a:r>
              <a:rPr lang="en-US" sz="2400" u="sng" dirty="0">
                <a:solidFill>
                  <a:srgbClr val="CC0099"/>
                </a:solidFill>
              </a:rPr>
              <a:t>Complete?</a:t>
            </a:r>
            <a:r>
              <a:rPr lang="en-US" sz="2400" dirty="0"/>
              <a:t> Yes, if step cost </a:t>
            </a:r>
            <a:r>
              <a:rPr lang="en-US" sz="2400" dirty="0">
                <a:cs typeface="Arial" panose="020B0604020202020204" pitchFamily="34" charset="0"/>
              </a:rPr>
              <a:t>≥ </a:t>
            </a:r>
            <a:r>
              <a:rPr lang="el-GR" sz="2400" dirty="0">
                <a:cs typeface="Arial" panose="020B0604020202020204" pitchFamily="34" charset="0"/>
              </a:rPr>
              <a:t>ε</a:t>
            </a:r>
            <a:endParaRPr lang="en-US" sz="2400" dirty="0"/>
          </a:p>
          <a:p>
            <a:pPr eaLnBrk="1" hangingPunct="1">
              <a:lnSpc>
                <a:spcPct val="90000"/>
              </a:lnSpc>
              <a:defRPr/>
            </a:pPr>
            <a:r>
              <a:rPr lang="en-US" sz="2400" u="sng" dirty="0">
                <a:solidFill>
                  <a:srgbClr val="CC0099"/>
                </a:solidFill>
              </a:rPr>
              <a:t>Time?</a:t>
            </a:r>
            <a:r>
              <a:rPr lang="en-US" sz="2400" dirty="0"/>
              <a:t> # of nodes with </a:t>
            </a:r>
            <a:r>
              <a:rPr lang="en-US" sz="2400" i="1" dirty="0"/>
              <a:t>g </a:t>
            </a:r>
            <a:r>
              <a:rPr lang="en-US" sz="2400" dirty="0">
                <a:cs typeface="Arial" panose="020B0604020202020204" pitchFamily="34" charset="0"/>
              </a:rPr>
              <a:t>≤</a:t>
            </a:r>
            <a:r>
              <a:rPr lang="en-US" sz="2400" dirty="0"/>
              <a:t> cost of optimal solution, </a:t>
            </a:r>
            <a:r>
              <a:rPr lang="en-US" sz="2400" i="1" dirty="0"/>
              <a:t>O(</a:t>
            </a:r>
            <a:r>
              <a:rPr lang="en-US" sz="2400" i="1" dirty="0" err="1"/>
              <a:t>b</a:t>
            </a:r>
            <a:r>
              <a:rPr lang="en-US" sz="2400" i="1" baseline="30000" dirty="0" err="1"/>
              <a:t>ceiling</a:t>
            </a:r>
            <a:r>
              <a:rPr lang="en-US" sz="2400" i="1" baseline="30000" dirty="0"/>
              <a:t>(C*/ </a:t>
            </a:r>
            <a:r>
              <a:rPr lang="el-GR" sz="2400" i="1" baseline="30000" dirty="0">
                <a:cs typeface="Arial" panose="020B0604020202020204" pitchFamily="34" charset="0"/>
              </a:rPr>
              <a:t>ε</a:t>
            </a:r>
            <a:r>
              <a:rPr lang="en-US" sz="2400" i="1" baseline="30000" dirty="0">
                <a:cs typeface="Arial" panose="020B0604020202020204" pitchFamily="34" charset="0"/>
              </a:rPr>
              <a:t>)</a:t>
            </a:r>
            <a:r>
              <a:rPr lang="en-US" sz="2400" i="1" dirty="0"/>
              <a:t>)</a:t>
            </a:r>
            <a:r>
              <a:rPr lang="en-US" sz="2400" dirty="0"/>
              <a:t> where </a:t>
            </a:r>
            <a:r>
              <a:rPr lang="en-US" sz="2400" i="1" dirty="0"/>
              <a:t>C</a:t>
            </a:r>
            <a:r>
              <a:rPr lang="en-US" sz="2400" baseline="30000" dirty="0"/>
              <a:t>*</a:t>
            </a:r>
            <a:r>
              <a:rPr lang="en-US" sz="2400" dirty="0"/>
              <a:t> is the cost of the optimal solution</a:t>
            </a:r>
          </a:p>
          <a:p>
            <a:pPr eaLnBrk="1" hangingPunct="1">
              <a:lnSpc>
                <a:spcPct val="90000"/>
              </a:lnSpc>
              <a:defRPr/>
            </a:pPr>
            <a:r>
              <a:rPr lang="en-US" sz="2400" u="sng" dirty="0">
                <a:solidFill>
                  <a:srgbClr val="CC0099"/>
                </a:solidFill>
              </a:rPr>
              <a:t>Space?</a:t>
            </a:r>
            <a:r>
              <a:rPr lang="en-US" sz="2400" dirty="0"/>
              <a:t> # of nodes with </a:t>
            </a:r>
            <a:r>
              <a:rPr lang="en-US" sz="2400" i="1" dirty="0"/>
              <a:t>g</a:t>
            </a:r>
            <a:r>
              <a:rPr lang="en-US" sz="2400" dirty="0"/>
              <a:t> </a:t>
            </a:r>
            <a:r>
              <a:rPr lang="en-US" sz="2400" dirty="0">
                <a:cs typeface="Arial" panose="020B0604020202020204" pitchFamily="34" charset="0"/>
              </a:rPr>
              <a:t>≤ </a:t>
            </a:r>
            <a:r>
              <a:rPr lang="en-US" sz="2400" dirty="0"/>
              <a:t>cost of optimal solution, </a:t>
            </a:r>
            <a:r>
              <a:rPr lang="en-US" sz="2400" i="1" dirty="0"/>
              <a:t>O(</a:t>
            </a:r>
            <a:r>
              <a:rPr lang="en-US" sz="2400" i="1" dirty="0" err="1"/>
              <a:t>b</a:t>
            </a:r>
            <a:r>
              <a:rPr lang="en-US" sz="2400" i="1" baseline="30000" dirty="0" err="1"/>
              <a:t>ceiling</a:t>
            </a:r>
            <a:r>
              <a:rPr lang="en-US" sz="2400" i="1" baseline="30000" dirty="0"/>
              <a:t>(C*/ </a:t>
            </a:r>
            <a:r>
              <a:rPr lang="el-GR" sz="2400" i="1" baseline="30000" dirty="0">
                <a:cs typeface="Arial" panose="020B0604020202020204" pitchFamily="34" charset="0"/>
              </a:rPr>
              <a:t>ε</a:t>
            </a:r>
            <a:r>
              <a:rPr lang="en-US" sz="2400" i="1" baseline="30000" dirty="0">
                <a:cs typeface="Arial" panose="020B0604020202020204" pitchFamily="34" charset="0"/>
              </a:rPr>
              <a:t>)</a:t>
            </a:r>
            <a:r>
              <a:rPr lang="en-US" sz="2400" i="1" dirty="0"/>
              <a:t>)</a:t>
            </a:r>
            <a:endParaRPr lang="en-US" sz="2400" dirty="0"/>
          </a:p>
          <a:p>
            <a:pPr eaLnBrk="1" hangingPunct="1">
              <a:lnSpc>
                <a:spcPct val="90000"/>
              </a:lnSpc>
              <a:defRPr/>
            </a:pPr>
            <a:r>
              <a:rPr lang="en-US" sz="2400" u="sng" dirty="0">
                <a:solidFill>
                  <a:srgbClr val="CC0099"/>
                </a:solidFill>
              </a:rPr>
              <a:t>Optimal?</a:t>
            </a:r>
            <a:r>
              <a:rPr lang="en-US" sz="2400" dirty="0"/>
              <a:t> Yes – nodes expanded in increasing order of </a:t>
            </a:r>
            <a:r>
              <a:rPr lang="en-US" sz="2400" i="1" dirty="0"/>
              <a:t>g(n)</a:t>
            </a:r>
            <a:endParaRPr lang="en-US" sz="2400" dirty="0"/>
          </a:p>
        </p:txBody>
      </p:sp>
      <p:sp>
        <p:nvSpPr>
          <p:cNvPr id="3993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76B1856-528B-4ED5-A634-C6ABE2551AB8}" type="slidenum">
              <a:rPr lang="en-US" altLang="en-US" sz="1400"/>
              <a:pPr>
                <a:spcBef>
                  <a:spcPct val="0"/>
                </a:spcBef>
                <a:buClrTx/>
                <a:buSzTx/>
                <a:buFontTx/>
                <a:buNone/>
              </a:pPr>
              <a:t>193</a:t>
            </a:fld>
            <a:endParaRPr lang="en-US" altLang="en-US" sz="14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0" y="609600"/>
            <a:ext cx="8911687" cy="1280890"/>
          </a:xfrm>
          <a:noFill/>
        </p:spPr>
        <p:txBody>
          <a:bodyPr/>
          <a:lstStyle/>
          <a:p>
            <a:pPr eaLnBrk="1" hangingPunct="1">
              <a:defRPr/>
            </a:pPr>
            <a:r>
              <a:rPr lang="en-US" dirty="0"/>
              <a:t>Depth-first search( DFS)</a:t>
            </a:r>
          </a:p>
        </p:txBody>
      </p:sp>
      <p:sp>
        <p:nvSpPr>
          <p:cNvPr id="3" name="Content Placeholder 2"/>
          <p:cNvSpPr>
            <a:spLocks noGrp="1"/>
          </p:cNvSpPr>
          <p:nvPr>
            <p:ph idx="1"/>
          </p:nvPr>
        </p:nvSpPr>
        <p:spPr>
          <a:noFill/>
        </p:spPr>
        <p:txBody>
          <a:bodyPr/>
          <a:lstStyle/>
          <a:p>
            <a:pPr>
              <a:defRPr/>
            </a:pPr>
            <a:r>
              <a:rPr lang="en-US" dirty="0"/>
              <a:t>It is a strategy that expands the deepest node in the search tree.</a:t>
            </a:r>
          </a:p>
          <a:p>
            <a:pPr>
              <a:defRPr/>
            </a:pPr>
            <a:r>
              <a:rPr lang="en-US" dirty="0"/>
              <a:t>Here a stack is used.</a:t>
            </a:r>
          </a:p>
          <a:p>
            <a:pPr>
              <a:defRPr/>
            </a:pPr>
            <a:endParaRPr lang="en-US" dirty="0"/>
          </a:p>
        </p:txBody>
      </p:sp>
      <p:sp>
        <p:nvSpPr>
          <p:cNvPr id="40963"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F4AB0910-BC11-462B-B52E-116FEEF511BE}" type="slidenum">
              <a:rPr lang="en-US" altLang="en-US" sz="1400"/>
              <a:pPr>
                <a:spcBef>
                  <a:spcPct val="0"/>
                </a:spcBef>
                <a:buClrTx/>
                <a:buSzTx/>
                <a:buFontTx/>
                <a:buNone/>
              </a:pPr>
              <a:t>196</a:t>
            </a:fld>
            <a:endParaRPr lang="en-US" altLang="en-US" sz="14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057400" y="512462"/>
            <a:ext cx="8911687" cy="1280890"/>
          </a:xfrm>
          <a:noFill/>
        </p:spPr>
        <p:txBody>
          <a:bodyPr/>
          <a:lstStyle/>
          <a:p>
            <a:pPr eaLnBrk="1" hangingPunct="1">
              <a:defRPr/>
            </a:pPr>
            <a:r>
              <a:rPr lang="en-US" dirty="0"/>
              <a:t>Depth-first search( DFS)</a:t>
            </a:r>
          </a:p>
        </p:txBody>
      </p:sp>
      <p:sp>
        <p:nvSpPr>
          <p:cNvPr id="3" name="Content Placeholder 2"/>
          <p:cNvSpPr>
            <a:spLocks noGrp="1"/>
          </p:cNvSpPr>
          <p:nvPr>
            <p:ph idx="1"/>
          </p:nvPr>
        </p:nvSpPr>
        <p:spPr>
          <a:xfrm>
            <a:off x="1828800" y="1524000"/>
            <a:ext cx="8650288" cy="4953000"/>
          </a:xfrm>
          <a:noFill/>
        </p:spPr>
        <p:txBody>
          <a:bodyPr/>
          <a:lstStyle/>
          <a:p>
            <a:pPr marL="514350" indent="-514350">
              <a:buFont typeface="Wingdings" panose="05000000000000000000" pitchFamily="2" charset="2"/>
              <a:buAutoNum type="arabicPeriod"/>
              <a:defRPr/>
            </a:pPr>
            <a:r>
              <a:rPr lang="en-US" dirty="0"/>
              <a:t>Form a one element stack consisting of the root node.</a:t>
            </a:r>
          </a:p>
          <a:p>
            <a:pPr marL="514350" indent="-514350">
              <a:buFont typeface="Wingdings" panose="05000000000000000000" pitchFamily="2" charset="2"/>
              <a:buAutoNum type="arabicPeriod"/>
              <a:defRPr/>
            </a:pPr>
            <a:r>
              <a:rPr lang="en-US" dirty="0"/>
              <a:t>Until the stack is empty or the goal node is found out, repeat the following:-</a:t>
            </a:r>
          </a:p>
          <a:p>
            <a:pPr marL="1314450" lvl="2" indent="-514350">
              <a:buFont typeface="Wingdings" panose="05000000000000000000" pitchFamily="2" charset="2"/>
              <a:buAutoNum type="arabicPeriod"/>
              <a:defRPr/>
            </a:pPr>
            <a:r>
              <a:rPr lang="en-US" dirty="0"/>
              <a:t>Remove the first element from the stack. If it is the goal node announce success, return.</a:t>
            </a:r>
          </a:p>
          <a:p>
            <a:pPr marL="1314450" lvl="2" indent="-514350">
              <a:buFont typeface="Wingdings" panose="05000000000000000000" pitchFamily="2" charset="2"/>
              <a:buAutoNum type="arabicPeriod"/>
              <a:defRPr/>
            </a:pPr>
            <a:r>
              <a:rPr lang="en-US" dirty="0"/>
              <a:t>If not, add the first element’s children if any, to the top of the stack.</a:t>
            </a:r>
          </a:p>
          <a:p>
            <a:pPr marL="514350" indent="-514350">
              <a:buFont typeface="Wingdings" panose="05000000000000000000" pitchFamily="2" charset="2"/>
              <a:buAutoNum type="arabicPeriod"/>
              <a:defRPr/>
            </a:pPr>
            <a:r>
              <a:rPr lang="en-US" dirty="0"/>
              <a:t>If the goal node is not found announce failure.</a:t>
            </a:r>
          </a:p>
          <a:p>
            <a:pPr>
              <a:defRPr/>
            </a:pPr>
            <a:endParaRPr lang="en-US" dirty="0"/>
          </a:p>
        </p:txBody>
      </p:sp>
      <p:sp>
        <p:nvSpPr>
          <p:cNvPr id="41987"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E093F19-9F4A-4E87-AA2B-20860E687B4D}" type="slidenum">
              <a:rPr lang="en-US" altLang="en-US" sz="1400"/>
              <a:pPr>
                <a:spcBef>
                  <a:spcPct val="0"/>
                </a:spcBef>
                <a:buClrTx/>
                <a:buSzTx/>
                <a:buFontTx/>
                <a:buNone/>
              </a:pPr>
              <a:t>197</a:t>
            </a:fld>
            <a:endParaRPr lang="en-US" altLang="en-US" sz="14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a:xfrm>
            <a:off x="2137313" y="512462"/>
            <a:ext cx="8911687" cy="1280890"/>
          </a:xfrm>
        </p:spPr>
        <p:txBody>
          <a:bodyPr/>
          <a:lstStyle/>
          <a:p>
            <a:pPr eaLnBrk="1" hangingPunct="1"/>
            <a:r>
              <a:rPr lang="en-US" altLang="en-US" dirty="0"/>
              <a:t>Depth-first search</a:t>
            </a:r>
          </a:p>
        </p:txBody>
      </p:sp>
      <p:sp>
        <p:nvSpPr>
          <p:cNvPr id="43013" name="Rectangle 3"/>
          <p:cNvSpPr>
            <a:spLocks noGrp="1" noChangeArrowheads="1"/>
          </p:cNvSpPr>
          <p:nvPr>
            <p:ph idx="1"/>
          </p:nvPr>
        </p:nvSpPr>
        <p:spPr>
          <a:xfrm>
            <a:off x="2133600" y="1600200"/>
            <a:ext cx="8915400" cy="1981200"/>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4301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428F64C6-726D-4A9B-8D1F-83331ADF86BB}" type="slidenum">
              <a:rPr lang="en-US" altLang="en-US" sz="1400"/>
              <a:pPr>
                <a:spcBef>
                  <a:spcPct val="0"/>
                </a:spcBef>
                <a:buClrTx/>
                <a:buSzTx/>
                <a:buFontTx/>
                <a:buNone/>
              </a:pPr>
              <a:t>198</a:t>
            </a:fld>
            <a:endParaRPr lang="en-US" altLang="en-US" sz="1400"/>
          </a:p>
        </p:txBody>
      </p:sp>
      <p:pic>
        <p:nvPicPr>
          <p:cNvPr id="43011" name="Picture 4" descr="dfs-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581400"/>
            <a:ext cx="51816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en-US"/>
              <a:t>Depth-first search</a:t>
            </a:r>
          </a:p>
        </p:txBody>
      </p:sp>
      <p:sp>
        <p:nvSpPr>
          <p:cNvPr id="44036" name="Rectangle 3"/>
          <p:cNvSpPr>
            <a:spLocks noGrp="1" noChangeArrowheads="1"/>
          </p:cNvSpPr>
          <p:nvPr>
            <p:ph idx="1"/>
          </p:nvPr>
        </p:nvSpPr>
        <p:spPr>
          <a:xfrm>
            <a:off x="2209800" y="1540189"/>
            <a:ext cx="8915400" cy="1736411"/>
          </a:xfrm>
        </p:spPr>
        <p:txBody>
          <a:bodyPr>
            <a:normAutofit/>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4403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0A374332-C8A6-41A0-AC77-8011359CA684}" type="slidenum">
              <a:rPr lang="en-US" altLang="en-US" sz="1400"/>
              <a:pPr>
                <a:spcBef>
                  <a:spcPct val="0"/>
                </a:spcBef>
                <a:buClrTx/>
                <a:buSzTx/>
                <a:buFontTx/>
                <a:buNone/>
              </a:pPr>
              <a:t>199</a:t>
            </a:fld>
            <a:endParaRPr lang="en-US" altLang="en-US" sz="1400"/>
          </a:p>
        </p:txBody>
      </p:sp>
      <p:pic>
        <p:nvPicPr>
          <p:cNvPr id="44037" name="Picture 5" descr="dfs-progress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281680"/>
            <a:ext cx="5181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8600"/>
            <a:ext cx="8382000" cy="1295400"/>
          </a:xfrm>
        </p:spPr>
        <p:txBody>
          <a:bodyPr/>
          <a:lstStyle/>
          <a:p>
            <a:r>
              <a:rPr lang="en-US" dirty="0"/>
              <a:t>Outline</a:t>
            </a:r>
          </a:p>
        </p:txBody>
      </p:sp>
      <p:sp>
        <p:nvSpPr>
          <p:cNvPr id="3" name="Subtitle 2"/>
          <p:cNvSpPr>
            <a:spLocks noGrp="1"/>
          </p:cNvSpPr>
          <p:nvPr>
            <p:ph type="subTitle" idx="1"/>
          </p:nvPr>
        </p:nvSpPr>
        <p:spPr>
          <a:xfrm>
            <a:off x="2133600" y="3200400"/>
            <a:ext cx="7772400" cy="3124200"/>
          </a:xfrm>
        </p:spPr>
        <p:txBody>
          <a:bodyPr>
            <a:normAutofit/>
          </a:bodyPr>
          <a:lstStyle/>
          <a:p>
            <a:pPr algn="l"/>
            <a:r>
              <a:rPr lang="en-US" sz="3600" dirty="0"/>
              <a:t>What is AI?</a:t>
            </a:r>
          </a:p>
          <a:p>
            <a:pPr algn="l"/>
            <a:r>
              <a:rPr lang="en-US" sz="3600" dirty="0"/>
              <a:t>Foundation</a:t>
            </a:r>
          </a:p>
          <a:p>
            <a:pPr algn="l"/>
            <a:r>
              <a:rPr lang="en-US" sz="3600" dirty="0"/>
              <a:t>A brief history</a:t>
            </a:r>
          </a:p>
          <a:p>
            <a:pPr algn="l"/>
            <a:r>
              <a:rPr lang="en-US" sz="3600" dirty="0"/>
              <a:t>The state of the art</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981200" y="274638"/>
            <a:ext cx="8229600" cy="715962"/>
          </a:xfrm>
          <a:noFill/>
        </p:spPr>
        <p:txBody>
          <a:bodyPr>
            <a:normAutofit/>
          </a:bodyPr>
          <a:lstStyle/>
          <a:p>
            <a:r>
              <a:rPr lang="en-US" dirty="0"/>
              <a:t>Applications of AI</a:t>
            </a:r>
          </a:p>
        </p:txBody>
      </p:sp>
      <p:sp>
        <p:nvSpPr>
          <p:cNvPr id="18435" name="Content Placeholder 2"/>
          <p:cNvSpPr>
            <a:spLocks noGrp="1"/>
          </p:cNvSpPr>
          <p:nvPr>
            <p:ph idx="1"/>
          </p:nvPr>
        </p:nvSpPr>
        <p:spPr>
          <a:xfrm>
            <a:off x="1981200" y="1143001"/>
            <a:ext cx="8229600" cy="4983163"/>
          </a:xfrm>
        </p:spPr>
        <p:txBody>
          <a:bodyPr/>
          <a:lstStyle/>
          <a:p>
            <a:endParaRPr lang="en-US"/>
          </a:p>
          <a:p>
            <a:r>
              <a:rPr lang="en-US"/>
              <a:t>AI has been used in a wide range of fields including </a:t>
            </a:r>
            <a:r>
              <a:rPr lang="en-US">
                <a:hlinkClick r:id="rId2" tooltip="Medical diagnosis"/>
              </a:rPr>
              <a:t>medical diagnosis</a:t>
            </a:r>
            <a:r>
              <a:rPr lang="en-US"/>
              <a:t>, </a:t>
            </a:r>
            <a:r>
              <a:rPr lang="en-US">
                <a:hlinkClick r:id="rId3" tooltip="Stock trading"/>
              </a:rPr>
              <a:t>stock trading</a:t>
            </a:r>
            <a:r>
              <a:rPr lang="en-US"/>
              <a:t>, </a:t>
            </a:r>
            <a:r>
              <a:rPr lang="en-US">
                <a:hlinkClick r:id="rId4" tooltip="Robot control"/>
              </a:rPr>
              <a:t>robot control</a:t>
            </a:r>
            <a:r>
              <a:rPr lang="en-US"/>
              <a:t>, </a:t>
            </a:r>
            <a:r>
              <a:rPr lang="en-US">
                <a:hlinkClick r:id="rId5" tooltip="Law"/>
              </a:rPr>
              <a:t>law</a:t>
            </a:r>
            <a:r>
              <a:rPr lang="en-US"/>
              <a:t>, scientific discovery and toys. Many thousands of AI applications are deeply embedded in the infrastructure of every industry. It includes :</a:t>
            </a:r>
          </a:p>
          <a:p>
            <a:endParaRPr lang="en-US"/>
          </a:p>
          <a:p>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altLang="en-US"/>
              <a:t>Depth-first search</a:t>
            </a:r>
          </a:p>
        </p:txBody>
      </p:sp>
      <p:sp>
        <p:nvSpPr>
          <p:cNvPr id="45061" name="Rectangle 3"/>
          <p:cNvSpPr>
            <a:spLocks noGrp="1" noChangeArrowheads="1"/>
          </p:cNvSpPr>
          <p:nvPr>
            <p:ph idx="1"/>
          </p:nvPr>
        </p:nvSpPr>
        <p:spPr>
          <a:xfrm>
            <a:off x="2209800" y="1676400"/>
            <a:ext cx="8915400" cy="1828800"/>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a:t>
            </a:r>
            <a:r>
              <a:rPr lang="en-US" altLang="en-US" sz="2400" dirty="0" err="1"/>
              <a:t>fron</a:t>
            </a:r>
            <a:endParaRPr lang="en-US" altLang="en-US" sz="2400" dirty="0"/>
          </a:p>
        </p:txBody>
      </p:sp>
      <p:sp>
        <p:nvSpPr>
          <p:cNvPr id="4505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993D8D6E-63F8-459F-92D6-DFA3B4FC5911}" type="slidenum">
              <a:rPr lang="en-US" altLang="en-US" sz="1400"/>
              <a:pPr>
                <a:spcBef>
                  <a:spcPct val="0"/>
                </a:spcBef>
                <a:buClrTx/>
                <a:buSzTx/>
                <a:buFontTx/>
                <a:buNone/>
              </a:pPr>
              <a:t>200</a:t>
            </a:fld>
            <a:endParaRPr lang="en-US" altLang="en-US" sz="1400"/>
          </a:p>
        </p:txBody>
      </p:sp>
      <p:pic>
        <p:nvPicPr>
          <p:cNvPr id="45059" name="Picture 5" descr="dfs-progress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657600"/>
            <a:ext cx="5181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type="title"/>
          </p:nvPr>
        </p:nvSpPr>
        <p:spPr/>
        <p:txBody>
          <a:bodyPr/>
          <a:lstStyle/>
          <a:p>
            <a:pPr eaLnBrk="1" hangingPunct="1"/>
            <a:r>
              <a:rPr lang="en-US" altLang="en-US"/>
              <a:t>Depth-first search</a:t>
            </a:r>
          </a:p>
        </p:txBody>
      </p:sp>
      <p:sp>
        <p:nvSpPr>
          <p:cNvPr id="46085" name="Rectangle 4"/>
          <p:cNvSpPr>
            <a:spLocks noGrp="1" noChangeArrowheads="1"/>
          </p:cNvSpPr>
          <p:nvPr>
            <p:ph idx="1"/>
          </p:nvPr>
        </p:nvSpPr>
        <p:spPr>
          <a:xfrm>
            <a:off x="2133600" y="1371600"/>
            <a:ext cx="8915400" cy="3777622"/>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4608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12D62BE-7851-41DF-8046-655940EECD47}" type="slidenum">
              <a:rPr lang="en-US" altLang="en-US" sz="1400"/>
              <a:pPr>
                <a:spcBef>
                  <a:spcPct val="0"/>
                </a:spcBef>
                <a:buClrTx/>
                <a:buSzTx/>
                <a:buFontTx/>
                <a:buNone/>
              </a:pPr>
              <a:t>201</a:t>
            </a:fld>
            <a:endParaRPr lang="en-US" altLang="en-US" sz="1400"/>
          </a:p>
        </p:txBody>
      </p:sp>
      <p:pic>
        <p:nvPicPr>
          <p:cNvPr id="46083" name="Picture 5" descr="dfs-progress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406" y="3496469"/>
            <a:ext cx="5181600"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a:xfrm>
            <a:off x="1981200" y="512462"/>
            <a:ext cx="8911687" cy="1280890"/>
          </a:xfrm>
        </p:spPr>
        <p:txBody>
          <a:bodyPr/>
          <a:lstStyle/>
          <a:p>
            <a:pPr eaLnBrk="1" hangingPunct="1"/>
            <a:r>
              <a:rPr lang="en-US" altLang="en-US" dirty="0"/>
              <a:t>Depth-first search</a:t>
            </a:r>
          </a:p>
        </p:txBody>
      </p:sp>
      <p:sp>
        <p:nvSpPr>
          <p:cNvPr id="47109" name="Rectangle 3"/>
          <p:cNvSpPr>
            <a:spLocks noGrp="1" noChangeArrowheads="1"/>
          </p:cNvSpPr>
          <p:nvPr>
            <p:ph idx="1"/>
          </p:nvPr>
        </p:nvSpPr>
        <p:spPr>
          <a:xfrm>
            <a:off x="1981200" y="1676400"/>
            <a:ext cx="8915400" cy="3777622"/>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4710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2F28A168-5C87-4BE5-9712-C86A77731666}" type="slidenum">
              <a:rPr lang="en-US" altLang="en-US" sz="1400"/>
              <a:pPr>
                <a:spcBef>
                  <a:spcPct val="0"/>
                </a:spcBef>
                <a:buClrTx/>
                <a:buSzTx/>
                <a:buFontTx/>
                <a:buNone/>
              </a:pPr>
              <a:t>202</a:t>
            </a:fld>
            <a:endParaRPr lang="en-US" altLang="en-US" sz="1400"/>
          </a:p>
        </p:txBody>
      </p:sp>
      <p:pic>
        <p:nvPicPr>
          <p:cNvPr id="47107" name="Picture 5" descr="dfs-progress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558905"/>
            <a:ext cx="51816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2133600" y="512462"/>
            <a:ext cx="8911687" cy="1280890"/>
          </a:xfrm>
        </p:spPr>
        <p:txBody>
          <a:bodyPr/>
          <a:lstStyle/>
          <a:p>
            <a:pPr eaLnBrk="1" hangingPunct="1"/>
            <a:r>
              <a:rPr lang="en-US" altLang="en-US" dirty="0"/>
              <a:t>Depth-first search</a:t>
            </a:r>
          </a:p>
        </p:txBody>
      </p:sp>
      <p:sp>
        <p:nvSpPr>
          <p:cNvPr id="48132" name="Rectangle 3"/>
          <p:cNvSpPr>
            <a:spLocks noGrp="1" noChangeArrowheads="1"/>
          </p:cNvSpPr>
          <p:nvPr>
            <p:ph idx="1"/>
          </p:nvPr>
        </p:nvSpPr>
        <p:spPr>
          <a:xfrm>
            <a:off x="2129887" y="1784978"/>
            <a:ext cx="8915400" cy="3777622"/>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4813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8BA32DB-DBBE-4CEE-9844-3228E4A9E01C}" type="slidenum">
              <a:rPr lang="en-US" altLang="en-US" sz="1400"/>
              <a:pPr>
                <a:spcBef>
                  <a:spcPct val="0"/>
                </a:spcBef>
                <a:buClrTx/>
                <a:buSzTx/>
                <a:buFontTx/>
                <a:buNone/>
              </a:pPr>
              <a:t>203</a:t>
            </a:fld>
            <a:endParaRPr lang="en-US" altLang="en-US" sz="1400"/>
          </a:p>
        </p:txBody>
      </p:sp>
      <p:pic>
        <p:nvPicPr>
          <p:cNvPr id="48133" name="Picture 6" descr="dfs-progress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651683"/>
            <a:ext cx="5181600"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2209800" y="547910"/>
            <a:ext cx="8911687" cy="1280890"/>
          </a:xfrm>
        </p:spPr>
        <p:txBody>
          <a:bodyPr/>
          <a:lstStyle/>
          <a:p>
            <a:pPr eaLnBrk="1" hangingPunct="1"/>
            <a:r>
              <a:rPr lang="en-US" altLang="en-US" dirty="0"/>
              <a:t>Depth-first search</a:t>
            </a:r>
          </a:p>
        </p:txBody>
      </p:sp>
      <p:sp>
        <p:nvSpPr>
          <p:cNvPr id="49156" name="Rectangle 3"/>
          <p:cNvSpPr>
            <a:spLocks noGrp="1" noChangeArrowheads="1"/>
          </p:cNvSpPr>
          <p:nvPr>
            <p:ph idx="1"/>
          </p:nvPr>
        </p:nvSpPr>
        <p:spPr>
          <a:xfrm>
            <a:off x="2174240" y="1540189"/>
            <a:ext cx="8915400" cy="3777622"/>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4915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43590750-4FB3-425A-9651-80C7E7F87CA2}" type="slidenum">
              <a:rPr lang="en-US" altLang="en-US" sz="1400"/>
              <a:pPr>
                <a:spcBef>
                  <a:spcPct val="0"/>
                </a:spcBef>
                <a:buClrTx/>
                <a:buSzTx/>
                <a:buFontTx/>
                <a:buNone/>
              </a:pPr>
              <a:t>204</a:t>
            </a:fld>
            <a:endParaRPr lang="en-US" altLang="en-US" sz="1400"/>
          </a:p>
        </p:txBody>
      </p:sp>
      <p:pic>
        <p:nvPicPr>
          <p:cNvPr id="49158" name="Picture 6" descr="dfs-progress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556001"/>
            <a:ext cx="5072284"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2209800" y="524779"/>
            <a:ext cx="8911687" cy="1280890"/>
          </a:xfrm>
        </p:spPr>
        <p:txBody>
          <a:bodyPr/>
          <a:lstStyle/>
          <a:p>
            <a:pPr eaLnBrk="1" hangingPunct="1"/>
            <a:r>
              <a:rPr lang="en-US" altLang="en-US" dirty="0"/>
              <a:t>Depth-first search</a:t>
            </a:r>
          </a:p>
        </p:txBody>
      </p:sp>
      <p:sp>
        <p:nvSpPr>
          <p:cNvPr id="50180" name="Rectangle 3"/>
          <p:cNvSpPr>
            <a:spLocks noGrp="1" noChangeArrowheads="1"/>
          </p:cNvSpPr>
          <p:nvPr>
            <p:ph idx="1"/>
          </p:nvPr>
        </p:nvSpPr>
        <p:spPr>
          <a:xfrm>
            <a:off x="2209800" y="1540189"/>
            <a:ext cx="8915400" cy="3777622"/>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5017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6444B4AB-9F18-44D1-9FDE-87CE0F32A87E}" type="slidenum">
              <a:rPr lang="en-US" altLang="en-US" sz="1400"/>
              <a:pPr>
                <a:spcBef>
                  <a:spcPct val="0"/>
                </a:spcBef>
                <a:buClrTx/>
                <a:buSzTx/>
                <a:buFontTx/>
                <a:buNone/>
              </a:pPr>
              <a:t>205</a:t>
            </a:fld>
            <a:endParaRPr lang="en-US" altLang="en-US" sz="1400"/>
          </a:p>
        </p:txBody>
      </p:sp>
      <p:pic>
        <p:nvPicPr>
          <p:cNvPr id="50182" name="Picture 6" descr="dfs-progress0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323321"/>
            <a:ext cx="5181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2133600" y="506984"/>
            <a:ext cx="8911687" cy="1280890"/>
          </a:xfrm>
        </p:spPr>
        <p:txBody>
          <a:bodyPr/>
          <a:lstStyle/>
          <a:p>
            <a:pPr eaLnBrk="1" hangingPunct="1"/>
            <a:r>
              <a:rPr lang="en-US" altLang="en-US" dirty="0"/>
              <a:t>Depth-first search</a:t>
            </a:r>
          </a:p>
        </p:txBody>
      </p:sp>
      <p:sp>
        <p:nvSpPr>
          <p:cNvPr id="51204" name="Rectangle 3"/>
          <p:cNvSpPr>
            <a:spLocks noGrp="1" noChangeArrowheads="1"/>
          </p:cNvSpPr>
          <p:nvPr>
            <p:ph idx="1"/>
          </p:nvPr>
        </p:nvSpPr>
        <p:spPr>
          <a:xfrm>
            <a:off x="1981200" y="1327778"/>
            <a:ext cx="8915400" cy="3777622"/>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5120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BDD8C3A-F995-4F7D-8E13-FC1141CD36A6}" type="slidenum">
              <a:rPr lang="en-US" altLang="en-US" sz="1400"/>
              <a:pPr>
                <a:spcBef>
                  <a:spcPct val="0"/>
                </a:spcBef>
                <a:buClrTx/>
                <a:buSzTx/>
                <a:buFontTx/>
                <a:buNone/>
              </a:pPr>
              <a:t>206</a:t>
            </a:fld>
            <a:endParaRPr lang="en-US" altLang="en-US" sz="1400"/>
          </a:p>
        </p:txBody>
      </p:sp>
      <p:pic>
        <p:nvPicPr>
          <p:cNvPr id="51206" name="Picture 6" descr="dfs-progress09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575529"/>
            <a:ext cx="5181600"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2209800" y="512462"/>
            <a:ext cx="8911687" cy="1280890"/>
          </a:xfrm>
        </p:spPr>
        <p:txBody>
          <a:bodyPr/>
          <a:lstStyle/>
          <a:p>
            <a:pPr eaLnBrk="1" hangingPunct="1"/>
            <a:r>
              <a:rPr lang="en-US" altLang="en-US" dirty="0"/>
              <a:t>Depth-first search</a:t>
            </a:r>
          </a:p>
        </p:txBody>
      </p:sp>
      <p:sp>
        <p:nvSpPr>
          <p:cNvPr id="52228" name="Rectangle 3"/>
          <p:cNvSpPr>
            <a:spLocks noGrp="1" noChangeArrowheads="1"/>
          </p:cNvSpPr>
          <p:nvPr>
            <p:ph idx="1"/>
          </p:nvPr>
        </p:nvSpPr>
        <p:spPr>
          <a:xfrm>
            <a:off x="2209800" y="1540189"/>
            <a:ext cx="8915400" cy="3777622"/>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52226" name="Slide Number Placeholder 5"/>
          <p:cNvSpPr>
            <a:spLocks noGrp="1"/>
          </p:cNvSpPr>
          <p:nvPr>
            <p:ph type="sldNum" sz="quarter" idx="12"/>
          </p:nvPr>
        </p:nvSpPr>
        <p:spPr>
          <a:xfrm>
            <a:off x="10951856" y="5883275"/>
            <a:ext cx="55116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91839F6F-9991-4BF6-B5F5-16E989C92B51}" type="slidenum">
              <a:rPr lang="en-US" altLang="en-US" sz="1400"/>
              <a:pPr>
                <a:spcBef>
                  <a:spcPct val="0"/>
                </a:spcBef>
                <a:buClrTx/>
                <a:buSzTx/>
                <a:buFontTx/>
                <a:buNone/>
              </a:pPr>
              <a:t>207</a:t>
            </a:fld>
            <a:endParaRPr lang="en-US" altLang="en-US" sz="1400"/>
          </a:p>
        </p:txBody>
      </p:sp>
      <p:pic>
        <p:nvPicPr>
          <p:cNvPr id="52230" name="Picture 6" descr="dfs-progress1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305300"/>
            <a:ext cx="5181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2209800" y="524779"/>
            <a:ext cx="8911687" cy="1280890"/>
          </a:xfrm>
        </p:spPr>
        <p:txBody>
          <a:bodyPr/>
          <a:lstStyle/>
          <a:p>
            <a:pPr eaLnBrk="1" hangingPunct="1"/>
            <a:r>
              <a:rPr lang="en-US" altLang="en-US" dirty="0"/>
              <a:t>Depth-first search</a:t>
            </a:r>
          </a:p>
        </p:txBody>
      </p:sp>
      <p:sp>
        <p:nvSpPr>
          <p:cNvPr id="53252" name="Rectangle 3"/>
          <p:cNvSpPr>
            <a:spLocks noGrp="1" noChangeArrowheads="1"/>
          </p:cNvSpPr>
          <p:nvPr>
            <p:ph idx="1"/>
          </p:nvPr>
        </p:nvSpPr>
        <p:spPr>
          <a:xfrm>
            <a:off x="2228263" y="1805669"/>
            <a:ext cx="8915400" cy="3777622"/>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5325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B48C276-FDA0-42FA-9A34-B696A366539C}" type="slidenum">
              <a:rPr lang="en-US" altLang="en-US" sz="1400"/>
              <a:pPr>
                <a:spcBef>
                  <a:spcPct val="0"/>
                </a:spcBef>
                <a:buClrTx/>
                <a:buSzTx/>
                <a:buFontTx/>
                <a:buNone/>
              </a:pPr>
              <a:t>208</a:t>
            </a:fld>
            <a:endParaRPr lang="en-US" altLang="en-US" sz="1400"/>
          </a:p>
        </p:txBody>
      </p:sp>
      <p:pic>
        <p:nvPicPr>
          <p:cNvPr id="53254" name="Picture 6" descr="dfs-progress1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881" y="3694480"/>
            <a:ext cx="4820237" cy="279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en-US" altLang="en-US"/>
              <a:t>Depth-first search</a:t>
            </a:r>
          </a:p>
        </p:txBody>
      </p:sp>
      <p:sp>
        <p:nvSpPr>
          <p:cNvPr id="54276" name="Rectangle 3"/>
          <p:cNvSpPr>
            <a:spLocks noGrp="1" noChangeArrowheads="1"/>
          </p:cNvSpPr>
          <p:nvPr>
            <p:ph idx="1"/>
          </p:nvPr>
        </p:nvSpPr>
        <p:spPr>
          <a:xfrm>
            <a:off x="2209800" y="1937378"/>
            <a:ext cx="8915400" cy="3777622"/>
          </a:xfrm>
        </p:spPr>
        <p:txBody>
          <a:bodyPr/>
          <a:lstStyle/>
          <a:p>
            <a:pPr eaLnBrk="1" hangingPunct="1"/>
            <a:r>
              <a:rPr lang="en-US" altLang="en-US" sz="2800" dirty="0"/>
              <a:t>Expand deepest unexpanded node</a:t>
            </a:r>
          </a:p>
          <a:p>
            <a:pPr eaLnBrk="1" hangingPunct="1"/>
            <a:r>
              <a:rPr lang="en-US" altLang="en-US" sz="2800" dirty="0">
                <a:solidFill>
                  <a:schemeClr val="accent2"/>
                </a:solidFill>
              </a:rPr>
              <a:t>Implementation</a:t>
            </a:r>
            <a:r>
              <a:rPr lang="en-US" altLang="en-US" sz="2800" dirty="0"/>
              <a:t>:</a:t>
            </a:r>
          </a:p>
          <a:p>
            <a:pPr lvl="1" eaLnBrk="1" hangingPunct="1"/>
            <a:r>
              <a:rPr lang="en-US" altLang="en-US" sz="2400" i="1" dirty="0"/>
              <a:t>fringe </a:t>
            </a:r>
            <a:r>
              <a:rPr lang="en-US" altLang="en-US" sz="2400" dirty="0"/>
              <a:t>= LIFO queue, i.e., put successors at front</a:t>
            </a:r>
          </a:p>
        </p:txBody>
      </p:sp>
      <p:sp>
        <p:nvSpPr>
          <p:cNvPr id="5427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967C241-C5E8-4F2C-B1D2-ACE3E72E376B}" type="slidenum">
              <a:rPr lang="en-US" altLang="en-US" sz="1400"/>
              <a:pPr>
                <a:spcBef>
                  <a:spcPct val="0"/>
                </a:spcBef>
                <a:buClrTx/>
                <a:buSzTx/>
                <a:buFontTx/>
                <a:buNone/>
              </a:pPr>
              <a:t>209</a:t>
            </a:fld>
            <a:endParaRPr lang="en-US" altLang="en-US" sz="1400"/>
          </a:p>
        </p:txBody>
      </p:sp>
      <p:pic>
        <p:nvPicPr>
          <p:cNvPr id="54278" name="Picture 6" descr="dfs-progress1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3581400"/>
            <a:ext cx="4800600" cy="280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a:xfrm>
            <a:off x="1981200" y="274638"/>
            <a:ext cx="8229600" cy="639762"/>
          </a:xfrm>
          <a:noFill/>
        </p:spPr>
        <p:txBody>
          <a:bodyPr>
            <a:normAutofit fontScale="90000"/>
          </a:bodyPr>
          <a:lstStyle/>
          <a:p>
            <a:r>
              <a:rPr lang="en-US" dirty="0"/>
              <a:t>Applications of AI</a:t>
            </a:r>
          </a:p>
        </p:txBody>
      </p:sp>
      <p:sp>
        <p:nvSpPr>
          <p:cNvPr id="3" name="Content Placeholder 2"/>
          <p:cNvSpPr>
            <a:spLocks noGrp="1"/>
          </p:cNvSpPr>
          <p:nvPr>
            <p:ph idx="1"/>
          </p:nvPr>
        </p:nvSpPr>
        <p:spPr>
          <a:xfrm>
            <a:off x="1981200" y="1066800"/>
            <a:ext cx="8229600" cy="5410200"/>
          </a:xfrm>
          <a:noFill/>
        </p:spPr>
        <p:txBody>
          <a:bodyPr>
            <a:normAutofit lnSpcReduction="10000"/>
          </a:bodyPr>
          <a:lstStyle/>
          <a:p>
            <a:pPr>
              <a:defRPr/>
            </a:pPr>
            <a:r>
              <a:rPr lang="en-US" sz="2400" dirty="0">
                <a:hlinkClick r:id="rId2"/>
              </a:rPr>
              <a:t>1 Computer science</a:t>
            </a:r>
            <a:endParaRPr lang="en-US" sz="2400" dirty="0"/>
          </a:p>
          <a:p>
            <a:pPr lvl="1">
              <a:defRPr/>
            </a:pPr>
            <a:r>
              <a:rPr lang="en-US" sz="2000" dirty="0"/>
              <a:t>AI researchers have created many tools to solve the most difficult problems in computer science.</a:t>
            </a:r>
            <a:endParaRPr lang="en-US" sz="1600" dirty="0"/>
          </a:p>
          <a:p>
            <a:pPr>
              <a:defRPr/>
            </a:pPr>
            <a:r>
              <a:rPr lang="en-US" sz="2400" dirty="0">
                <a:hlinkClick r:id="rId2"/>
              </a:rPr>
              <a:t>2 Finance</a:t>
            </a:r>
            <a:r>
              <a:rPr lang="en-US" sz="2400" dirty="0"/>
              <a:t> </a:t>
            </a:r>
          </a:p>
          <a:p>
            <a:pPr lvl="1">
              <a:defRPr/>
            </a:pPr>
            <a:r>
              <a:rPr lang="en-US" sz="2000" dirty="0"/>
              <a:t>Banks use artificial intelligence systems to organize operations, invest in stocks, and manage properties. In August 2001, robots beat humans in a simulated </a:t>
            </a:r>
            <a:r>
              <a:rPr lang="en-US" sz="2000" dirty="0">
                <a:hlinkClick r:id="rId3" tooltip="Stock trader"/>
              </a:rPr>
              <a:t>financial trading</a:t>
            </a:r>
            <a:r>
              <a:rPr lang="en-US" sz="2000" dirty="0"/>
              <a:t> competition.</a:t>
            </a:r>
            <a:r>
              <a:rPr lang="en-US" sz="2000" baseline="30000" dirty="0">
                <a:hlinkClick r:id="rId2"/>
              </a:rPr>
              <a:t>[4]</a:t>
            </a:r>
            <a:endParaRPr lang="en-US" sz="2000" dirty="0"/>
          </a:p>
          <a:p>
            <a:pPr lvl="1">
              <a:defRPr/>
            </a:pPr>
            <a:r>
              <a:rPr lang="en-US" sz="2000" dirty="0">
                <a:hlinkClick r:id="rId4" tooltip="Financial institution"/>
              </a:rPr>
              <a:t>Financial institutions</a:t>
            </a:r>
            <a:r>
              <a:rPr lang="en-US" sz="2000" dirty="0"/>
              <a:t> have long used </a:t>
            </a:r>
            <a:r>
              <a:rPr lang="en-US" sz="2000" dirty="0">
                <a:hlinkClick r:id="rId5" tooltip="Artificial neural network"/>
              </a:rPr>
              <a:t>artificial neural network</a:t>
            </a:r>
            <a:r>
              <a:rPr lang="en-US" sz="2000" dirty="0"/>
              <a:t> systems to detect charges or claims outside of the norm, flagging these for human investigation.</a:t>
            </a:r>
          </a:p>
          <a:p>
            <a:pPr lvl="1">
              <a:defRPr/>
            </a:pPr>
            <a:r>
              <a:rPr lang="en-US" sz="2000" dirty="0">
                <a:hlinkClick r:id="rId6"/>
              </a:rPr>
              <a:t>Creative Virtual</a:t>
            </a:r>
            <a:r>
              <a:rPr lang="en-US" sz="2000" dirty="0"/>
              <a:t> has deployed artificial intelligence customer support systems, or automated online assistants, at E*TRADE, HSBC, Intuit and Lloyds Banking Group, to assist financial services customers with services such as checking an account balance, signing up for a new credit card or retrieving a forgotten password.</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altLang="en-US" sz="4000"/>
              <a:t>Properties of depth-first search</a:t>
            </a:r>
          </a:p>
        </p:txBody>
      </p:sp>
      <p:sp>
        <p:nvSpPr>
          <p:cNvPr id="55300" name="Rectangle 3"/>
          <p:cNvSpPr>
            <a:spLocks noGrp="1" noChangeArrowheads="1"/>
          </p:cNvSpPr>
          <p:nvPr>
            <p:ph idx="1"/>
          </p:nvPr>
        </p:nvSpPr>
        <p:spPr/>
        <p:txBody>
          <a:bodyPr>
            <a:normAutofit fontScale="85000" lnSpcReduction="10000"/>
          </a:bodyPr>
          <a:lstStyle/>
          <a:p>
            <a:pPr eaLnBrk="1" hangingPunct="1"/>
            <a:r>
              <a:rPr lang="en-US" altLang="en-US" sz="2000" u="sng">
                <a:solidFill>
                  <a:srgbClr val="CC0099"/>
                </a:solidFill>
              </a:rPr>
              <a:t>Complete?</a:t>
            </a:r>
            <a:r>
              <a:rPr lang="en-US" altLang="en-US" sz="2000"/>
              <a:t> No: fails in infinite-depth spaces, spaces with loops</a:t>
            </a:r>
          </a:p>
          <a:p>
            <a:pPr lvl="1" eaLnBrk="1" hangingPunct="1"/>
            <a:r>
              <a:rPr lang="en-US" altLang="en-US" sz="2000"/>
              <a:t>We may modify the algorithm  to avoid repeated states along the path
DFS is complete in finite spaces.</a:t>
            </a:r>
          </a:p>
          <a:p>
            <a:pPr eaLnBrk="1" hangingPunct="1"/>
            <a:r>
              <a:rPr lang="en-US" altLang="en-US" sz="2000" u="sng">
                <a:solidFill>
                  <a:srgbClr val="CC0099"/>
                </a:solidFill>
              </a:rPr>
              <a:t>Time?</a:t>
            </a:r>
            <a:r>
              <a:rPr lang="en-US" altLang="en-US" sz="2000"/>
              <a:t>  The number of nodes generated is of the order of </a:t>
            </a:r>
            <a:r>
              <a:rPr lang="en-US" altLang="en-US" sz="2000" i="1"/>
              <a:t>O(b</a:t>
            </a:r>
            <a:r>
              <a:rPr lang="en-US" altLang="en-US" sz="2000" i="1" baseline="30000"/>
              <a:t>m</a:t>
            </a:r>
            <a:r>
              <a:rPr lang="en-US" altLang="en-US" sz="2000" i="1"/>
              <a:t>)</a:t>
            </a:r>
            <a:r>
              <a:rPr lang="en-US" altLang="en-US" sz="2000"/>
              <a:t> . It is terrible if </a:t>
            </a:r>
            <a:r>
              <a:rPr lang="en-US" altLang="en-US" sz="2000" i="1"/>
              <a:t>m</a:t>
            </a:r>
            <a:r>
              <a:rPr lang="en-US" altLang="en-US" sz="2000"/>
              <a:t> is much larger than </a:t>
            </a:r>
            <a:r>
              <a:rPr lang="en-US" altLang="en-US" sz="2000" i="1"/>
              <a:t>d</a:t>
            </a:r>
          </a:p>
          <a:p>
            <a:pPr lvl="1" eaLnBrk="1" hangingPunct="1"/>
            <a:r>
              <a:rPr lang="en-US" altLang="en-US" sz="2000"/>
              <a:t> but if solutions are dense, may be much faster than breadth-first</a:t>
            </a:r>
          </a:p>
          <a:p>
            <a:pPr eaLnBrk="1" hangingPunct="1"/>
            <a:r>
              <a:rPr lang="en-US" altLang="en-US" sz="2000" u="sng">
                <a:solidFill>
                  <a:srgbClr val="CC0099"/>
                </a:solidFill>
              </a:rPr>
              <a:t>Space?</a:t>
            </a:r>
            <a:r>
              <a:rPr lang="en-US" altLang="en-US" sz="2000"/>
              <a:t> It only stores the unexpanded nodes. So it requires 1 +b + b +b ….. m times = </a:t>
            </a:r>
            <a:r>
              <a:rPr lang="en-US" altLang="en-US" sz="2000" i="1"/>
              <a:t>O(bm), </a:t>
            </a:r>
            <a:r>
              <a:rPr lang="en-US" altLang="en-US" sz="2000"/>
              <a:t>i.e., linear space!</a:t>
            </a:r>
          </a:p>
          <a:p>
            <a:pPr eaLnBrk="1" hangingPunct="1"/>
            <a:r>
              <a:rPr lang="en-US" altLang="en-US" sz="2000" u="sng">
                <a:solidFill>
                  <a:srgbClr val="CC0099"/>
                </a:solidFill>
              </a:rPr>
              <a:t>Optimal?</a:t>
            </a:r>
            <a:r>
              <a:rPr lang="en-US" altLang="en-US" sz="2000"/>
              <a:t> No. If it makes a wrong choice, it may go down a very long path and finds a solution, where as there may be a better solution at a higher level in the tree.</a:t>
            </a:r>
          </a:p>
        </p:txBody>
      </p:sp>
      <p:sp>
        <p:nvSpPr>
          <p:cNvPr id="5529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EA76CCD-EC00-44AF-9D3B-5566C9B091AC}" type="slidenum">
              <a:rPr lang="en-US" altLang="en-US" sz="1400"/>
              <a:pPr>
                <a:spcBef>
                  <a:spcPct val="0"/>
                </a:spcBef>
                <a:buClrTx/>
                <a:buSzTx/>
                <a:buFontTx/>
                <a:buNone/>
              </a:pPr>
              <a:t>210</a:t>
            </a:fld>
            <a:endParaRPr lang="en-US" altLang="en-US" sz="14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12516549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228600"/>
            <a:ext cx="9144000" cy="6858000"/>
          </a:xfrm>
          <a:prstGeom prst="rect">
            <a:avLst/>
          </a:prstGeom>
        </p:spPr>
      </p:pic>
    </p:spTree>
    <p:extLst>
      <p:ext uri="{BB962C8B-B14F-4D97-AF65-F5344CB8AC3E}">
        <p14:creationId xmlns:p14="http://schemas.microsoft.com/office/powerpoint/2010/main" val="16202022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a:extLst>
              <a:ext uri="{FF2B5EF4-FFF2-40B4-BE49-F238E27FC236}">
                <a16:creationId xmlns:a16="http://schemas.microsoft.com/office/drawing/2014/main" id="{D34133D4-10E2-4F0C-B143-B20FB466F3E3}"/>
              </a:ext>
            </a:extLst>
          </p:cNvPr>
          <p:cNvSpPr>
            <a:spLocks noGrp="1" noChangeArrowheads="1"/>
          </p:cNvSpPr>
          <p:nvPr>
            <p:ph type="title"/>
          </p:nvPr>
        </p:nvSpPr>
        <p:spPr/>
        <p:txBody>
          <a:bodyPr/>
          <a:lstStyle/>
          <a:p>
            <a:pPr>
              <a:defRPr/>
            </a:pPr>
            <a:r>
              <a:rPr lang="en-US" altLang="zh-CN">
                <a:ea typeface="宋体" charset="0"/>
                <a:cs typeface="宋体" charset="0"/>
              </a:rPr>
              <a:t>DFS Algorithm</a:t>
            </a:r>
          </a:p>
        </p:txBody>
      </p:sp>
      <p:sp>
        <p:nvSpPr>
          <p:cNvPr id="522243" name="Rectangle 3">
            <a:extLst>
              <a:ext uri="{FF2B5EF4-FFF2-40B4-BE49-F238E27FC236}">
                <a16:creationId xmlns:a16="http://schemas.microsoft.com/office/drawing/2014/main" id="{264064B9-6A7D-42A0-B36B-F65DA4D8FD6C}"/>
              </a:ext>
            </a:extLst>
          </p:cNvPr>
          <p:cNvSpPr>
            <a:spLocks noGrp="1" noChangeArrowheads="1"/>
          </p:cNvSpPr>
          <p:nvPr>
            <p:ph type="body" idx="1"/>
          </p:nvPr>
        </p:nvSpPr>
        <p:spPr/>
        <p:txBody>
          <a:bodyPr/>
          <a:lstStyle/>
          <a:p>
            <a:pPr>
              <a:buFont typeface="Monotype Sorts" charset="0"/>
              <a:buChar char="*"/>
              <a:defRPr/>
            </a:pPr>
            <a:r>
              <a:rPr lang="en-US" altLang="zh-CN">
                <a:ea typeface="宋体" charset="0"/>
                <a:cs typeface="宋体" charset="0"/>
              </a:rPr>
              <a:t>DFS will continue to visit </a:t>
            </a:r>
            <a:r>
              <a:rPr lang="en-US" altLang="zh-CN">
                <a:solidFill>
                  <a:srgbClr val="00FF00"/>
                </a:solidFill>
                <a:ea typeface="宋体" charset="0"/>
                <a:cs typeface="宋体" charset="0"/>
              </a:rPr>
              <a:t>neighbors</a:t>
            </a:r>
            <a:r>
              <a:rPr lang="en-US" altLang="zh-CN">
                <a:ea typeface="宋体" charset="0"/>
                <a:cs typeface="宋体" charset="0"/>
              </a:rPr>
              <a:t> in a recursive pattern</a:t>
            </a:r>
          </a:p>
          <a:p>
            <a:pPr lvl="1">
              <a:buFont typeface="Monotype Sorts" charset="0"/>
              <a:buChar char="n"/>
              <a:defRPr/>
            </a:pPr>
            <a:r>
              <a:rPr lang="en-US" altLang="zh-CN">
                <a:ea typeface="宋体" charset="0"/>
                <a:cs typeface="宋体" charset="0"/>
              </a:rPr>
              <a:t>Whenever we visit v from u, we recursively visit all unvisited neighbors of v.  Then we backtrack (return) to u.</a:t>
            </a:r>
          </a:p>
          <a:p>
            <a:pPr lvl="1">
              <a:buFont typeface="Monotype Sorts" charset="0"/>
              <a:buChar char="n"/>
              <a:defRPr/>
            </a:pPr>
            <a:endParaRPr lang="en-US" altLang="zh-CN">
              <a:ea typeface="宋体" charset="0"/>
              <a:cs typeface="宋体" charset="0"/>
            </a:endParaRPr>
          </a:p>
          <a:p>
            <a:pPr lvl="1">
              <a:buFont typeface="Monotype Sorts" charset="0"/>
              <a:buChar char="n"/>
              <a:defRPr/>
            </a:pPr>
            <a:r>
              <a:rPr lang="en-US" altLang="zh-CN">
                <a:solidFill>
                  <a:schemeClr val="hlink"/>
                </a:solidFill>
                <a:ea typeface="宋体" charset="0"/>
                <a:cs typeface="宋体" charset="0"/>
              </a:rPr>
              <a:t>Note: it is possible that w2 was unvisited when we recursively visit w1, but became visited by the time we return from the recursive call.</a:t>
            </a:r>
          </a:p>
          <a:p>
            <a:pPr lvl="2">
              <a:buFont typeface="Wingdings" charset="0"/>
              <a:buChar char="1"/>
              <a:defRPr/>
            </a:pPr>
            <a:endParaRPr lang="en-US" altLang="zh-CN">
              <a:solidFill>
                <a:schemeClr val="hlink"/>
              </a:solidFill>
              <a:ea typeface="宋体" charset="0"/>
              <a:cs typeface="宋体" charset="0"/>
            </a:endParaRPr>
          </a:p>
          <a:p>
            <a:pPr lvl="1">
              <a:buFont typeface="Monotype Sorts" charset="0"/>
              <a:buChar char="n"/>
              <a:defRPr/>
            </a:pPr>
            <a:endParaRPr lang="zh-CN" altLang="en-US">
              <a:ea typeface="宋体" charset="0"/>
              <a:cs typeface="宋体" charset="0"/>
            </a:endParaRPr>
          </a:p>
        </p:txBody>
      </p:sp>
      <p:sp>
        <p:nvSpPr>
          <p:cNvPr id="522244" name="Text Box 4">
            <a:extLst>
              <a:ext uri="{FF2B5EF4-FFF2-40B4-BE49-F238E27FC236}">
                <a16:creationId xmlns:a16="http://schemas.microsoft.com/office/drawing/2014/main" id="{A22341AE-22E2-4C07-A5E8-1229B3EF88FA}"/>
              </a:ext>
            </a:extLst>
          </p:cNvPr>
          <p:cNvSpPr txBox="1">
            <a:spLocks noChangeArrowheads="1"/>
          </p:cNvSpPr>
          <p:nvPr/>
        </p:nvSpPr>
        <p:spPr bwMode="auto">
          <a:xfrm>
            <a:off x="9356725" y="5040313"/>
            <a:ext cx="312906"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31750">
                <a:solidFill>
                  <a:srgbClr val="FF0000"/>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Monotype Sorts" charset="0"/>
              <a:buNone/>
              <a:defRPr/>
            </a:pPr>
            <a:r>
              <a:rPr lang="en-US">
                <a:latin typeface="Arial" charset="0"/>
                <a:ea typeface="ＭＳ Ｐゴシック" charset="0"/>
              </a:rPr>
              <a:t>u</a:t>
            </a:r>
          </a:p>
        </p:txBody>
      </p:sp>
      <p:sp>
        <p:nvSpPr>
          <p:cNvPr id="522245" name="Text Box 5">
            <a:extLst>
              <a:ext uri="{FF2B5EF4-FFF2-40B4-BE49-F238E27FC236}">
                <a16:creationId xmlns:a16="http://schemas.microsoft.com/office/drawing/2014/main" id="{05AB5E44-E1DC-4783-A118-3E79BE75DF74}"/>
              </a:ext>
            </a:extLst>
          </p:cNvPr>
          <p:cNvSpPr txBox="1">
            <a:spLocks noChangeArrowheads="1"/>
          </p:cNvSpPr>
          <p:nvPr/>
        </p:nvSpPr>
        <p:spPr bwMode="auto">
          <a:xfrm>
            <a:off x="9296400" y="5638800"/>
            <a:ext cx="300082"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31750">
                <a:solidFill>
                  <a:srgbClr val="FF0000"/>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Monotype Sorts" charset="0"/>
              <a:buNone/>
              <a:defRPr/>
            </a:pPr>
            <a:r>
              <a:rPr lang="en-US">
                <a:latin typeface="Arial" charset="0"/>
                <a:ea typeface="ＭＳ Ｐゴシック" charset="0"/>
              </a:rPr>
              <a:t>v</a:t>
            </a:r>
          </a:p>
        </p:txBody>
      </p:sp>
      <p:sp>
        <p:nvSpPr>
          <p:cNvPr id="522246" name="Text Box 6">
            <a:extLst>
              <a:ext uri="{FF2B5EF4-FFF2-40B4-BE49-F238E27FC236}">
                <a16:creationId xmlns:a16="http://schemas.microsoft.com/office/drawing/2014/main" id="{11FEFC5F-9EBA-4C31-B37F-284224FD2414}"/>
              </a:ext>
            </a:extLst>
          </p:cNvPr>
          <p:cNvSpPr txBox="1">
            <a:spLocks noChangeArrowheads="1"/>
          </p:cNvSpPr>
          <p:nvPr/>
        </p:nvSpPr>
        <p:spPr bwMode="auto">
          <a:xfrm>
            <a:off x="8839200" y="6156325"/>
            <a:ext cx="479618"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31750">
                <a:solidFill>
                  <a:srgbClr val="FF0000"/>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Monotype Sorts" charset="0"/>
              <a:buNone/>
              <a:defRPr/>
            </a:pPr>
            <a:r>
              <a:rPr lang="en-US">
                <a:latin typeface="Arial" charset="0"/>
                <a:ea typeface="ＭＳ Ｐゴシック" charset="0"/>
              </a:rPr>
              <a:t>w1</a:t>
            </a:r>
          </a:p>
        </p:txBody>
      </p:sp>
      <p:sp>
        <p:nvSpPr>
          <p:cNvPr id="522247" name="Text Box 7">
            <a:extLst>
              <a:ext uri="{FF2B5EF4-FFF2-40B4-BE49-F238E27FC236}">
                <a16:creationId xmlns:a16="http://schemas.microsoft.com/office/drawing/2014/main" id="{B39613AF-FD37-4BE3-A950-333691B44415}"/>
              </a:ext>
            </a:extLst>
          </p:cNvPr>
          <p:cNvSpPr txBox="1">
            <a:spLocks noChangeArrowheads="1"/>
          </p:cNvSpPr>
          <p:nvPr/>
        </p:nvSpPr>
        <p:spPr bwMode="auto">
          <a:xfrm>
            <a:off x="9612313" y="6172200"/>
            <a:ext cx="479618"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31750">
                <a:solidFill>
                  <a:srgbClr val="FF0000"/>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Monotype Sorts" charset="0"/>
              <a:buNone/>
              <a:defRPr/>
            </a:pPr>
            <a:r>
              <a:rPr lang="en-US">
                <a:latin typeface="Arial" charset="0"/>
                <a:ea typeface="ＭＳ Ｐゴシック" charset="0"/>
              </a:rPr>
              <a:t>w2</a:t>
            </a:r>
          </a:p>
        </p:txBody>
      </p:sp>
      <p:sp>
        <p:nvSpPr>
          <p:cNvPr id="522248" name="Text Box 8">
            <a:extLst>
              <a:ext uri="{FF2B5EF4-FFF2-40B4-BE49-F238E27FC236}">
                <a16:creationId xmlns:a16="http://schemas.microsoft.com/office/drawing/2014/main" id="{BD9A0DB7-3E11-4EEB-BB28-CDB8B313448D}"/>
              </a:ext>
            </a:extLst>
          </p:cNvPr>
          <p:cNvSpPr txBox="1">
            <a:spLocks noChangeArrowheads="1"/>
          </p:cNvSpPr>
          <p:nvPr/>
        </p:nvSpPr>
        <p:spPr bwMode="auto">
          <a:xfrm>
            <a:off x="10069513" y="5715000"/>
            <a:ext cx="479618"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31750">
                <a:solidFill>
                  <a:srgbClr val="FF0000"/>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Monotype Sorts" charset="0"/>
              <a:buNone/>
              <a:defRPr/>
            </a:pPr>
            <a:r>
              <a:rPr lang="en-US">
                <a:latin typeface="Arial" charset="0"/>
                <a:ea typeface="ＭＳ Ｐゴシック" charset="0"/>
              </a:rPr>
              <a:t>w3</a:t>
            </a:r>
          </a:p>
        </p:txBody>
      </p:sp>
      <p:sp>
        <p:nvSpPr>
          <p:cNvPr id="522249" name="Line 9">
            <a:extLst>
              <a:ext uri="{FF2B5EF4-FFF2-40B4-BE49-F238E27FC236}">
                <a16:creationId xmlns:a16="http://schemas.microsoft.com/office/drawing/2014/main" id="{5A8BA429-867C-4C22-A9D1-D45542866839}"/>
              </a:ext>
            </a:extLst>
          </p:cNvPr>
          <p:cNvSpPr>
            <a:spLocks noChangeShapeType="1"/>
          </p:cNvSpPr>
          <p:nvPr/>
        </p:nvSpPr>
        <p:spPr bwMode="auto">
          <a:xfrm flipH="1">
            <a:off x="9448800" y="5410200"/>
            <a:ext cx="76200" cy="304800"/>
          </a:xfrm>
          <a:prstGeom prst="lin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2250" name="Line 10">
            <a:extLst>
              <a:ext uri="{FF2B5EF4-FFF2-40B4-BE49-F238E27FC236}">
                <a16:creationId xmlns:a16="http://schemas.microsoft.com/office/drawing/2014/main" id="{3E399E79-8CCE-4098-9B7C-A49DCA48B29F}"/>
              </a:ext>
            </a:extLst>
          </p:cNvPr>
          <p:cNvSpPr>
            <a:spLocks noChangeShapeType="1"/>
          </p:cNvSpPr>
          <p:nvPr/>
        </p:nvSpPr>
        <p:spPr bwMode="auto">
          <a:xfrm flipH="1">
            <a:off x="9067800" y="5943600"/>
            <a:ext cx="304800" cy="304800"/>
          </a:xfrm>
          <a:prstGeom prst="lin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2251" name="Line 11">
            <a:extLst>
              <a:ext uri="{FF2B5EF4-FFF2-40B4-BE49-F238E27FC236}">
                <a16:creationId xmlns:a16="http://schemas.microsoft.com/office/drawing/2014/main" id="{277D03E8-7129-4BE8-ADE1-5B3F1AD96020}"/>
              </a:ext>
            </a:extLst>
          </p:cNvPr>
          <p:cNvSpPr>
            <a:spLocks noChangeShapeType="1"/>
          </p:cNvSpPr>
          <p:nvPr/>
        </p:nvSpPr>
        <p:spPr bwMode="auto">
          <a:xfrm>
            <a:off x="9525000" y="5943600"/>
            <a:ext cx="304800" cy="304800"/>
          </a:xfrm>
          <a:prstGeom prst="lin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2252" name="Line 12">
            <a:extLst>
              <a:ext uri="{FF2B5EF4-FFF2-40B4-BE49-F238E27FC236}">
                <a16:creationId xmlns:a16="http://schemas.microsoft.com/office/drawing/2014/main" id="{961EFFAE-44CD-43B5-AF6D-3AAD876A55B2}"/>
              </a:ext>
            </a:extLst>
          </p:cNvPr>
          <p:cNvSpPr>
            <a:spLocks noChangeShapeType="1"/>
          </p:cNvSpPr>
          <p:nvPr/>
        </p:nvSpPr>
        <p:spPr bwMode="auto">
          <a:xfrm>
            <a:off x="9601200" y="5791200"/>
            <a:ext cx="457200" cy="76200"/>
          </a:xfrm>
          <a:prstGeom prst="lin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a:extLst>
              <a:ext uri="{FF2B5EF4-FFF2-40B4-BE49-F238E27FC236}">
                <a16:creationId xmlns:a16="http://schemas.microsoft.com/office/drawing/2014/main" id="{52DB2857-936C-4FBB-BAE7-8563F4B4971A}"/>
              </a:ext>
            </a:extLst>
          </p:cNvPr>
          <p:cNvSpPr>
            <a:spLocks noGrp="1" noChangeArrowheads="1"/>
          </p:cNvSpPr>
          <p:nvPr>
            <p:ph type="title"/>
          </p:nvPr>
        </p:nvSpPr>
        <p:spPr/>
        <p:txBody>
          <a:bodyPr/>
          <a:lstStyle/>
          <a:p>
            <a:pPr>
              <a:defRPr/>
            </a:pPr>
            <a:r>
              <a:rPr lang="en-US" altLang="zh-CN">
                <a:ea typeface="宋体" charset="0"/>
                <a:cs typeface="宋体" charset="0"/>
              </a:rPr>
              <a:t>DFS Algorithm</a:t>
            </a:r>
          </a:p>
        </p:txBody>
      </p:sp>
      <p:graphicFrame>
        <p:nvGraphicFramePr>
          <p:cNvPr id="16386" name="Object 3">
            <a:extLst>
              <a:ext uri="{FF2B5EF4-FFF2-40B4-BE49-F238E27FC236}">
                <a16:creationId xmlns:a16="http://schemas.microsoft.com/office/drawing/2014/main" id="{3B7ACD9F-1B62-423E-81A5-D151963454BE}"/>
              </a:ext>
            </a:extLst>
          </p:cNvPr>
          <p:cNvGraphicFramePr>
            <a:graphicFrameLocks noChangeAspect="1"/>
          </p:cNvGraphicFramePr>
          <p:nvPr/>
        </p:nvGraphicFramePr>
        <p:xfrm>
          <a:off x="2286000" y="1600201"/>
          <a:ext cx="4586288" cy="4030663"/>
        </p:xfrm>
        <a:graphic>
          <a:graphicData uri="http://schemas.openxmlformats.org/presentationml/2006/ole">
            <mc:AlternateContent xmlns:mc="http://schemas.openxmlformats.org/markup-compatibility/2006">
              <mc:Choice xmlns:v="urn:schemas-microsoft-com:vml" Requires="v">
                <p:oleObj spid="_x0000_s1111" name="Bitmap Image" r:id="rId3" imgW="4586667" imgH="4031329" progId="Paint.Picture">
                  <p:embed/>
                </p:oleObj>
              </mc:Choice>
              <mc:Fallback>
                <p:oleObj name="Bitmap Image" r:id="rId3" imgW="4586667" imgH="4031329" progId="Paint.Picture">
                  <p:embed/>
                  <p:pic>
                    <p:nvPicPr>
                      <p:cNvPr id="16386" name="Object 3">
                        <a:extLst>
                          <a:ext uri="{FF2B5EF4-FFF2-40B4-BE49-F238E27FC236}">
                            <a16:creationId xmlns:a16="http://schemas.microsoft.com/office/drawing/2014/main" id="{3B7ACD9F-1B62-423E-81A5-D15196345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600201"/>
                        <a:ext cx="4586288" cy="403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3268" name="Line 4">
            <a:extLst>
              <a:ext uri="{FF2B5EF4-FFF2-40B4-BE49-F238E27FC236}">
                <a16:creationId xmlns:a16="http://schemas.microsoft.com/office/drawing/2014/main" id="{A9EB4E80-6D25-4753-A727-05F6958925AE}"/>
              </a:ext>
            </a:extLst>
          </p:cNvPr>
          <p:cNvSpPr>
            <a:spLocks noChangeShapeType="1"/>
          </p:cNvSpPr>
          <p:nvPr/>
        </p:nvSpPr>
        <p:spPr bwMode="auto">
          <a:xfrm flipH="1">
            <a:off x="6096000" y="2590800"/>
            <a:ext cx="11430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3269" name="Text Box 5">
            <a:extLst>
              <a:ext uri="{FF2B5EF4-FFF2-40B4-BE49-F238E27FC236}">
                <a16:creationId xmlns:a16="http://schemas.microsoft.com/office/drawing/2014/main" id="{B242C339-D612-4C32-8838-5B7A68553DA6}"/>
              </a:ext>
            </a:extLst>
          </p:cNvPr>
          <p:cNvSpPr txBox="1">
            <a:spLocks noChangeArrowheads="1"/>
          </p:cNvSpPr>
          <p:nvPr/>
        </p:nvSpPr>
        <p:spPr bwMode="auto">
          <a:xfrm>
            <a:off x="7375525" y="2322513"/>
            <a:ext cx="24574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Flag all vertices as not</a:t>
            </a:r>
            <a:br>
              <a:rPr lang="en-US" altLang="zh-CN">
                <a:latin typeface="Arial" charset="0"/>
                <a:ea typeface="宋体" charset="0"/>
                <a:cs typeface="宋体" charset="0"/>
              </a:rPr>
            </a:br>
            <a:r>
              <a:rPr lang="en-US" altLang="zh-CN">
                <a:latin typeface="Arial" charset="0"/>
                <a:ea typeface="宋体" charset="0"/>
                <a:cs typeface="宋体" charset="0"/>
              </a:rPr>
              <a:t>visited</a:t>
            </a:r>
          </a:p>
        </p:txBody>
      </p:sp>
      <p:sp>
        <p:nvSpPr>
          <p:cNvPr id="523270" name="Line 6">
            <a:extLst>
              <a:ext uri="{FF2B5EF4-FFF2-40B4-BE49-F238E27FC236}">
                <a16:creationId xmlns:a16="http://schemas.microsoft.com/office/drawing/2014/main" id="{D69DD742-85E3-408D-AD20-1B37BC5DE627}"/>
              </a:ext>
            </a:extLst>
          </p:cNvPr>
          <p:cNvSpPr>
            <a:spLocks noChangeShapeType="1"/>
          </p:cNvSpPr>
          <p:nvPr/>
        </p:nvSpPr>
        <p:spPr bwMode="auto">
          <a:xfrm flipH="1" flipV="1">
            <a:off x="5410200" y="4281488"/>
            <a:ext cx="21336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3271" name="Text Box 7">
            <a:extLst>
              <a:ext uri="{FF2B5EF4-FFF2-40B4-BE49-F238E27FC236}">
                <a16:creationId xmlns:a16="http://schemas.microsoft.com/office/drawing/2014/main" id="{7821AE0E-A5C7-455D-9D0C-0EFBE9593BA4}"/>
              </a:ext>
            </a:extLst>
          </p:cNvPr>
          <p:cNvSpPr txBox="1">
            <a:spLocks noChangeArrowheads="1"/>
          </p:cNvSpPr>
          <p:nvPr/>
        </p:nvSpPr>
        <p:spPr bwMode="auto">
          <a:xfrm>
            <a:off x="7620000" y="4052888"/>
            <a:ext cx="2508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Flag yourself as visited</a:t>
            </a:r>
          </a:p>
        </p:txBody>
      </p:sp>
      <p:sp>
        <p:nvSpPr>
          <p:cNvPr id="523272" name="Line 8">
            <a:extLst>
              <a:ext uri="{FF2B5EF4-FFF2-40B4-BE49-F238E27FC236}">
                <a16:creationId xmlns:a16="http://schemas.microsoft.com/office/drawing/2014/main" id="{494984F1-8E3A-43A4-B915-927754DD038D}"/>
              </a:ext>
            </a:extLst>
          </p:cNvPr>
          <p:cNvSpPr>
            <a:spLocks noChangeShapeType="1"/>
          </p:cNvSpPr>
          <p:nvPr/>
        </p:nvSpPr>
        <p:spPr bwMode="auto">
          <a:xfrm flipH="1" flipV="1">
            <a:off x="6477000" y="4648200"/>
            <a:ext cx="1143000" cy="30480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3273" name="Text Box 9">
            <a:extLst>
              <a:ext uri="{FF2B5EF4-FFF2-40B4-BE49-F238E27FC236}">
                <a16:creationId xmlns:a16="http://schemas.microsoft.com/office/drawing/2014/main" id="{0E0C78B0-5A7B-4F23-8F79-430EA5F51409}"/>
              </a:ext>
            </a:extLst>
          </p:cNvPr>
          <p:cNvSpPr txBox="1">
            <a:spLocks noChangeArrowheads="1"/>
          </p:cNvSpPr>
          <p:nvPr/>
        </p:nvSpPr>
        <p:spPr bwMode="auto">
          <a:xfrm>
            <a:off x="7613650" y="4800600"/>
            <a:ext cx="26860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For unvisited neighbors,</a:t>
            </a:r>
            <a:br>
              <a:rPr lang="en-US" altLang="zh-CN">
                <a:latin typeface="Arial" charset="0"/>
                <a:ea typeface="宋体" charset="0"/>
                <a:cs typeface="宋体" charset="0"/>
              </a:rPr>
            </a:br>
            <a:r>
              <a:rPr lang="en-US" altLang="zh-CN">
                <a:latin typeface="Arial" charset="0"/>
                <a:ea typeface="宋体" charset="0"/>
                <a:cs typeface="宋体" charset="0"/>
              </a:rPr>
              <a:t>call RDFS(w) recursively</a:t>
            </a:r>
          </a:p>
        </p:txBody>
      </p:sp>
      <p:sp>
        <p:nvSpPr>
          <p:cNvPr id="523274" name="Text Box 10">
            <a:extLst>
              <a:ext uri="{FF2B5EF4-FFF2-40B4-BE49-F238E27FC236}">
                <a16:creationId xmlns:a16="http://schemas.microsoft.com/office/drawing/2014/main" id="{E9CFFD55-27B1-4B1A-B289-D50216F07429}"/>
              </a:ext>
            </a:extLst>
          </p:cNvPr>
          <p:cNvSpPr txBox="1">
            <a:spLocks noChangeArrowheads="1"/>
          </p:cNvSpPr>
          <p:nvPr/>
        </p:nvSpPr>
        <p:spPr bwMode="auto">
          <a:xfrm>
            <a:off x="4632326" y="6107113"/>
            <a:ext cx="4579139"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31750">
                <a:solidFill>
                  <a:srgbClr val="FF0000"/>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Monotype Sorts" charset="0"/>
              <a:buNone/>
              <a:defRPr/>
            </a:pPr>
            <a:r>
              <a:rPr lang="en-US">
                <a:solidFill>
                  <a:schemeClr val="hlink"/>
                </a:solidFill>
                <a:latin typeface="Arial" charset="0"/>
                <a:ea typeface="ＭＳ Ｐゴシック" charset="0"/>
              </a:rPr>
              <a:t>We can also record the paths using pred[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327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a:extLst>
              <a:ext uri="{FF2B5EF4-FFF2-40B4-BE49-F238E27FC236}">
                <a16:creationId xmlns:a16="http://schemas.microsoft.com/office/drawing/2014/main" id="{C88EBE03-98D8-4A1A-B227-CE0D78077F0E}"/>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17410" name="Group 3">
            <a:extLst>
              <a:ext uri="{FF2B5EF4-FFF2-40B4-BE49-F238E27FC236}">
                <a16:creationId xmlns:a16="http://schemas.microsoft.com/office/drawing/2014/main" id="{3D0F62B3-4725-45E8-BA60-0FFD8EAED699}"/>
              </a:ext>
            </a:extLst>
          </p:cNvPr>
          <p:cNvGrpSpPr>
            <a:grpSpLocks/>
          </p:cNvGrpSpPr>
          <p:nvPr/>
        </p:nvGrpSpPr>
        <p:grpSpPr bwMode="auto">
          <a:xfrm>
            <a:off x="1981200" y="1219200"/>
            <a:ext cx="3733800" cy="2895600"/>
            <a:chOff x="192" y="816"/>
            <a:chExt cx="2976" cy="2208"/>
          </a:xfrm>
        </p:grpSpPr>
        <p:sp>
          <p:nvSpPr>
            <p:cNvPr id="524292" name="Oval 4">
              <a:extLst>
                <a:ext uri="{FF2B5EF4-FFF2-40B4-BE49-F238E27FC236}">
                  <a16:creationId xmlns:a16="http://schemas.microsoft.com/office/drawing/2014/main" id="{44126FA8-12EB-4B16-B67F-ECEC0A1C3C8A}"/>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24293" name="Oval 5">
              <a:extLst>
                <a:ext uri="{FF2B5EF4-FFF2-40B4-BE49-F238E27FC236}">
                  <a16:creationId xmlns:a16="http://schemas.microsoft.com/office/drawing/2014/main" id="{7A75509B-D7DA-432F-BBE4-8ABA8EDA5F94}"/>
                </a:ext>
              </a:extLst>
            </p:cNvPr>
            <p:cNvSpPr>
              <a:spLocks noChangeArrowheads="1"/>
            </p:cNvSpPr>
            <p:nvPr/>
          </p:nvSpPr>
          <p:spPr bwMode="auto">
            <a:xfrm>
              <a:off x="192" y="264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24294" name="Oval 6">
              <a:extLst>
                <a:ext uri="{FF2B5EF4-FFF2-40B4-BE49-F238E27FC236}">
                  <a16:creationId xmlns:a16="http://schemas.microsoft.com/office/drawing/2014/main" id="{6CB265C4-9902-44E9-9133-DC4CBAF3953C}"/>
                </a:ext>
              </a:extLst>
            </p:cNvPr>
            <p:cNvSpPr>
              <a:spLocks noChangeArrowheads="1"/>
            </p:cNvSpPr>
            <p:nvPr/>
          </p:nvSpPr>
          <p:spPr bwMode="auto">
            <a:xfrm>
              <a:off x="816" y="2304"/>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24295" name="Oval 7">
              <a:extLst>
                <a:ext uri="{FF2B5EF4-FFF2-40B4-BE49-F238E27FC236}">
                  <a16:creationId xmlns:a16="http://schemas.microsoft.com/office/drawing/2014/main" id="{E0E21959-B197-4E44-BB42-7DC5C816C975}"/>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24296" name="Oval 8">
              <a:extLst>
                <a:ext uri="{FF2B5EF4-FFF2-40B4-BE49-F238E27FC236}">
                  <a16:creationId xmlns:a16="http://schemas.microsoft.com/office/drawing/2014/main" id="{E5482756-A5A7-4164-932C-567090749BD7}"/>
                </a:ext>
              </a:extLst>
            </p:cNvPr>
            <p:cNvSpPr>
              <a:spLocks noChangeArrowheads="1"/>
            </p:cNvSpPr>
            <p:nvPr/>
          </p:nvSpPr>
          <p:spPr bwMode="auto">
            <a:xfrm>
              <a:off x="1392" y="192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24297" name="Oval 9">
              <a:extLst>
                <a:ext uri="{FF2B5EF4-FFF2-40B4-BE49-F238E27FC236}">
                  <a16:creationId xmlns:a16="http://schemas.microsoft.com/office/drawing/2014/main" id="{F7E5768A-C39A-41FC-B28E-FAE435BA7CB6}"/>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24298" name="Oval 10">
              <a:extLst>
                <a:ext uri="{FF2B5EF4-FFF2-40B4-BE49-F238E27FC236}">
                  <a16:creationId xmlns:a16="http://schemas.microsoft.com/office/drawing/2014/main" id="{C3624CB0-1E8D-4F03-9685-ACEAC33CFD0E}"/>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24299" name="Oval 11">
              <a:extLst>
                <a:ext uri="{FF2B5EF4-FFF2-40B4-BE49-F238E27FC236}">
                  <a16:creationId xmlns:a16="http://schemas.microsoft.com/office/drawing/2014/main" id="{C82B2FB6-4992-4544-B6CB-D832F5DA6273}"/>
                </a:ext>
              </a:extLst>
            </p:cNvPr>
            <p:cNvSpPr>
              <a:spLocks noChangeArrowheads="1"/>
            </p:cNvSpPr>
            <p:nvPr/>
          </p:nvSpPr>
          <p:spPr bwMode="auto">
            <a:xfrm>
              <a:off x="2208" y="168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24300" name="Oval 12">
              <a:extLst>
                <a:ext uri="{FF2B5EF4-FFF2-40B4-BE49-F238E27FC236}">
                  <a16:creationId xmlns:a16="http://schemas.microsoft.com/office/drawing/2014/main" id="{6B179D58-CE7B-4934-A1D7-EE9CBFEB5C8C}"/>
                </a:ext>
              </a:extLst>
            </p:cNvPr>
            <p:cNvSpPr>
              <a:spLocks noChangeArrowheads="1"/>
            </p:cNvSpPr>
            <p:nvPr/>
          </p:nvSpPr>
          <p:spPr bwMode="auto">
            <a:xfrm>
              <a:off x="1728" y="1153"/>
              <a:ext cx="288"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24301" name="Oval 13">
              <a:extLst>
                <a:ext uri="{FF2B5EF4-FFF2-40B4-BE49-F238E27FC236}">
                  <a16:creationId xmlns:a16="http://schemas.microsoft.com/office/drawing/2014/main" id="{2F47236B-B2F7-4013-BE72-A81C19E5A72D}"/>
                </a:ext>
              </a:extLst>
            </p:cNvPr>
            <p:cNvSpPr>
              <a:spLocks noChangeArrowheads="1"/>
            </p:cNvSpPr>
            <p:nvPr/>
          </p:nvSpPr>
          <p:spPr bwMode="auto">
            <a:xfrm>
              <a:off x="720" y="81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24302" name="AutoShape 14">
              <a:extLst>
                <a:ext uri="{FF2B5EF4-FFF2-40B4-BE49-F238E27FC236}">
                  <a16:creationId xmlns:a16="http://schemas.microsoft.com/office/drawing/2014/main" id="{D2D197DE-544F-454D-A98A-FD25AD946ACF}"/>
                </a:ext>
              </a:extLst>
            </p:cNvPr>
            <p:cNvCxnSpPr>
              <a:cxnSpLocks noChangeShapeType="1"/>
              <a:stCxn id="524301" idx="6"/>
              <a:endCxn id="524300"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03" name="AutoShape 15">
              <a:extLst>
                <a:ext uri="{FF2B5EF4-FFF2-40B4-BE49-F238E27FC236}">
                  <a16:creationId xmlns:a16="http://schemas.microsoft.com/office/drawing/2014/main" id="{AF88E38A-B62D-4340-909C-0129B9D227DF}"/>
                </a:ext>
              </a:extLst>
            </p:cNvPr>
            <p:cNvCxnSpPr>
              <a:cxnSpLocks noChangeShapeType="1"/>
              <a:stCxn id="524300" idx="5"/>
              <a:endCxn id="524299"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04" name="AutoShape 16">
              <a:extLst>
                <a:ext uri="{FF2B5EF4-FFF2-40B4-BE49-F238E27FC236}">
                  <a16:creationId xmlns:a16="http://schemas.microsoft.com/office/drawing/2014/main" id="{7B6E2BBF-FCA7-43FD-96EA-669ECDF51272}"/>
                </a:ext>
              </a:extLst>
            </p:cNvPr>
            <p:cNvCxnSpPr>
              <a:cxnSpLocks noChangeShapeType="1"/>
              <a:stCxn id="524299" idx="2"/>
              <a:endCxn id="524296"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05" name="AutoShape 17">
              <a:extLst>
                <a:ext uri="{FF2B5EF4-FFF2-40B4-BE49-F238E27FC236}">
                  <a16:creationId xmlns:a16="http://schemas.microsoft.com/office/drawing/2014/main" id="{A4256346-2A1C-462B-83ED-66E9EDDFB2E8}"/>
                </a:ext>
              </a:extLst>
            </p:cNvPr>
            <p:cNvCxnSpPr>
              <a:cxnSpLocks noChangeShapeType="1"/>
              <a:stCxn id="524300" idx="3"/>
              <a:endCxn id="524292"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06" name="AutoShape 18">
              <a:extLst>
                <a:ext uri="{FF2B5EF4-FFF2-40B4-BE49-F238E27FC236}">
                  <a16:creationId xmlns:a16="http://schemas.microsoft.com/office/drawing/2014/main" id="{DCD7BFEA-E470-4049-AF0B-87281CABAC3C}"/>
                </a:ext>
              </a:extLst>
            </p:cNvPr>
            <p:cNvCxnSpPr>
              <a:cxnSpLocks noChangeShapeType="1"/>
              <a:stCxn id="524292" idx="6"/>
              <a:endCxn id="524296"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07" name="AutoShape 19">
              <a:extLst>
                <a:ext uri="{FF2B5EF4-FFF2-40B4-BE49-F238E27FC236}">
                  <a16:creationId xmlns:a16="http://schemas.microsoft.com/office/drawing/2014/main" id="{56664D5A-C7E5-4301-90A8-999128FCE2C1}"/>
                </a:ext>
              </a:extLst>
            </p:cNvPr>
            <p:cNvCxnSpPr>
              <a:cxnSpLocks noChangeShapeType="1"/>
              <a:stCxn id="524292" idx="3"/>
              <a:endCxn id="524293"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08" name="AutoShape 20">
              <a:extLst>
                <a:ext uri="{FF2B5EF4-FFF2-40B4-BE49-F238E27FC236}">
                  <a16:creationId xmlns:a16="http://schemas.microsoft.com/office/drawing/2014/main" id="{77D682A0-3A42-469D-AC4E-5FDAB3869427}"/>
                </a:ext>
              </a:extLst>
            </p:cNvPr>
            <p:cNvCxnSpPr>
              <a:cxnSpLocks noChangeShapeType="1"/>
              <a:stCxn id="524293" idx="6"/>
              <a:endCxn id="524294"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09" name="AutoShape 21">
              <a:extLst>
                <a:ext uri="{FF2B5EF4-FFF2-40B4-BE49-F238E27FC236}">
                  <a16:creationId xmlns:a16="http://schemas.microsoft.com/office/drawing/2014/main" id="{043627C1-D0EA-414B-8D0D-665D85DB4954}"/>
                </a:ext>
              </a:extLst>
            </p:cNvPr>
            <p:cNvCxnSpPr>
              <a:cxnSpLocks noChangeShapeType="1"/>
              <a:stCxn id="524294" idx="7"/>
              <a:endCxn id="524296"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10" name="AutoShape 22">
              <a:extLst>
                <a:ext uri="{FF2B5EF4-FFF2-40B4-BE49-F238E27FC236}">
                  <a16:creationId xmlns:a16="http://schemas.microsoft.com/office/drawing/2014/main" id="{E515671A-ED60-413D-9C76-89594D866FFB}"/>
                </a:ext>
              </a:extLst>
            </p:cNvPr>
            <p:cNvCxnSpPr>
              <a:cxnSpLocks noChangeShapeType="1"/>
              <a:stCxn id="524294" idx="5"/>
              <a:endCxn id="524295"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11" name="AutoShape 23">
              <a:extLst>
                <a:ext uri="{FF2B5EF4-FFF2-40B4-BE49-F238E27FC236}">
                  <a16:creationId xmlns:a16="http://schemas.microsoft.com/office/drawing/2014/main" id="{60AB94FA-B1DF-4F40-82E0-8B56D5CEF6B4}"/>
                </a:ext>
              </a:extLst>
            </p:cNvPr>
            <p:cNvCxnSpPr>
              <a:cxnSpLocks noChangeShapeType="1"/>
              <a:stCxn id="524295" idx="6"/>
              <a:endCxn id="524298"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12" name="AutoShape 24">
              <a:extLst>
                <a:ext uri="{FF2B5EF4-FFF2-40B4-BE49-F238E27FC236}">
                  <a16:creationId xmlns:a16="http://schemas.microsoft.com/office/drawing/2014/main" id="{F11BA47F-9DC4-4079-BE70-F8C7DD95D2A4}"/>
                </a:ext>
              </a:extLst>
            </p:cNvPr>
            <p:cNvCxnSpPr>
              <a:cxnSpLocks noChangeShapeType="1"/>
              <a:stCxn id="524296" idx="6"/>
              <a:endCxn id="524297"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4313" name="AutoShape 25">
              <a:extLst>
                <a:ext uri="{FF2B5EF4-FFF2-40B4-BE49-F238E27FC236}">
                  <a16:creationId xmlns:a16="http://schemas.microsoft.com/office/drawing/2014/main" id="{35A14ACE-EB6B-402D-A725-5861B48C0641}"/>
                </a:ext>
              </a:extLst>
            </p:cNvPr>
            <p:cNvCxnSpPr>
              <a:cxnSpLocks noChangeShapeType="1"/>
              <a:stCxn id="524297" idx="6"/>
              <a:endCxn id="524298"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17411" name="Object 26">
            <a:extLst>
              <a:ext uri="{FF2B5EF4-FFF2-40B4-BE49-F238E27FC236}">
                <a16:creationId xmlns:a16="http://schemas.microsoft.com/office/drawing/2014/main" id="{455F5AF9-A53D-4D9F-AC60-54A192E34D89}"/>
              </a:ext>
            </a:extLst>
          </p:cNvPr>
          <p:cNvGraphicFramePr>
            <a:graphicFrameLocks noChangeAspect="1"/>
          </p:cNvGraphicFramePr>
          <p:nvPr/>
        </p:nvGraphicFramePr>
        <p:xfrm>
          <a:off x="6400800" y="1371600"/>
          <a:ext cx="2159000" cy="3200400"/>
        </p:xfrm>
        <a:graphic>
          <a:graphicData uri="http://schemas.openxmlformats.org/presentationml/2006/ole">
            <mc:AlternateContent xmlns:mc="http://schemas.openxmlformats.org/markup-compatibility/2006">
              <mc:Choice xmlns:v="urn:schemas-microsoft-com:vml" Requires="v">
                <p:oleObj spid="_x0000_s2135" name="Bitmap Image" r:id="rId3" imgW="2762636" imgH="4095238" progId="Paint.Picture">
                  <p:embed/>
                </p:oleObj>
              </mc:Choice>
              <mc:Fallback>
                <p:oleObj name="Bitmap Image" r:id="rId3" imgW="2762636" imgH="4095238" progId="Paint.Picture">
                  <p:embed/>
                  <p:pic>
                    <p:nvPicPr>
                      <p:cNvPr id="17411" name="Object 26">
                        <a:extLst>
                          <a:ext uri="{FF2B5EF4-FFF2-40B4-BE49-F238E27FC236}">
                            <a16:creationId xmlns:a16="http://schemas.microsoft.com/office/drawing/2014/main" id="{455F5AF9-A53D-4D9F-AC60-54A192E34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71600"/>
                        <a:ext cx="21590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4315" name="Text Box 27">
            <a:extLst>
              <a:ext uri="{FF2B5EF4-FFF2-40B4-BE49-F238E27FC236}">
                <a16:creationId xmlns:a16="http://schemas.microsoft.com/office/drawing/2014/main" id="{7EBEFCAB-143D-4125-B0B2-B15BAAA82C78}"/>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24316" name="Text Box 28">
            <a:extLst>
              <a:ext uri="{FF2B5EF4-FFF2-40B4-BE49-F238E27FC236}">
                <a16:creationId xmlns:a16="http://schemas.microsoft.com/office/drawing/2014/main" id="{69D05857-3893-4006-95DB-3493F4DB6C7B}"/>
              </a:ext>
            </a:extLst>
          </p:cNvPr>
          <p:cNvSpPr txBox="1">
            <a:spLocks noChangeArrowheads="1"/>
          </p:cNvSpPr>
          <p:nvPr/>
        </p:nvSpPr>
        <p:spPr bwMode="auto">
          <a:xfrm>
            <a:off x="1951038" y="2316164"/>
            <a:ext cx="639762"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24317" name="Group 29">
            <a:extLst>
              <a:ext uri="{FF2B5EF4-FFF2-40B4-BE49-F238E27FC236}">
                <a16:creationId xmlns:a16="http://schemas.microsoft.com/office/drawing/2014/main" id="{43E49604-C485-4D8C-936C-80F243FA3924}"/>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4341" name="Text Box 53">
            <a:extLst>
              <a:ext uri="{FF2B5EF4-FFF2-40B4-BE49-F238E27FC236}">
                <a16:creationId xmlns:a16="http://schemas.microsoft.com/office/drawing/2014/main" id="{CD9CE916-B2BD-4466-8EAE-92FF79D5ED91}"/>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24342" name="Group 54">
            <a:extLst>
              <a:ext uri="{FF2B5EF4-FFF2-40B4-BE49-F238E27FC236}">
                <a16:creationId xmlns:a16="http://schemas.microsoft.com/office/drawing/2014/main" id="{81C1357E-9392-4DD1-8089-0D5231ED388D}"/>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4366" name="Text Box 78">
            <a:extLst>
              <a:ext uri="{FF2B5EF4-FFF2-40B4-BE49-F238E27FC236}">
                <a16:creationId xmlns:a16="http://schemas.microsoft.com/office/drawing/2014/main" id="{919D6064-21FF-4A47-92FE-7F5697D6E081}"/>
              </a:ext>
            </a:extLst>
          </p:cNvPr>
          <p:cNvSpPr txBox="1">
            <a:spLocks noChangeArrowheads="1"/>
          </p:cNvSpPr>
          <p:nvPr/>
        </p:nvSpPr>
        <p:spPr bwMode="auto">
          <a:xfrm>
            <a:off x="8382000" y="4724401"/>
            <a:ext cx="2076450"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Initialize visited</a:t>
            </a:r>
          </a:p>
          <a:p>
            <a:pPr eaLnBrk="1" hangingPunct="1">
              <a:spcBef>
                <a:spcPct val="0"/>
              </a:spcBef>
              <a:buClrTx/>
              <a:buSzTx/>
              <a:buFontTx/>
              <a:buNone/>
              <a:defRPr/>
            </a:pPr>
            <a:r>
              <a:rPr lang="en-US" altLang="zh-CN">
                <a:latin typeface="Arial" charset="0"/>
                <a:ea typeface="宋体" charset="0"/>
                <a:cs typeface="宋体" charset="0"/>
              </a:rPr>
              <a:t>table (all False)</a:t>
            </a:r>
          </a:p>
          <a:p>
            <a:pPr eaLnBrk="1" hangingPunct="1">
              <a:spcBef>
                <a:spcPct val="0"/>
              </a:spcBef>
              <a:buClrTx/>
              <a:buSzTx/>
              <a:buFontTx/>
              <a:buNone/>
              <a:defRPr/>
            </a:pPr>
            <a:endParaRPr lang="en-US" altLang="zh-CN">
              <a:latin typeface="Arial" charset="0"/>
              <a:ea typeface="宋体" charset="0"/>
              <a:cs typeface="宋体" charset="0"/>
            </a:endParaRPr>
          </a:p>
          <a:p>
            <a:pPr eaLnBrk="1" hangingPunct="1">
              <a:spcBef>
                <a:spcPct val="0"/>
              </a:spcBef>
              <a:buClrTx/>
              <a:buSzTx/>
              <a:buFontTx/>
              <a:buNone/>
              <a:defRPr/>
            </a:pPr>
            <a:r>
              <a:rPr lang="en-US" altLang="zh-CN">
                <a:latin typeface="Arial" charset="0"/>
                <a:ea typeface="宋体" charset="0"/>
                <a:cs typeface="宋体" charset="0"/>
              </a:rPr>
              <a:t>Initialize Pred to -1</a:t>
            </a:r>
          </a:p>
          <a:p>
            <a:pPr eaLnBrk="1" hangingPunct="1">
              <a:spcBef>
                <a:spcPct val="0"/>
              </a:spcBef>
              <a:buClrTx/>
              <a:buSzTx/>
              <a:buFontTx/>
              <a:buNone/>
              <a:defRPr/>
            </a:pPr>
            <a:endParaRPr lang="zh-CN" altLang="en-US">
              <a:latin typeface="Arial" charset="0"/>
              <a:ea typeface="宋体" charset="0"/>
              <a:cs typeface="宋体" charset="0"/>
            </a:endParaRPr>
          </a:p>
        </p:txBody>
      </p:sp>
      <p:graphicFrame>
        <p:nvGraphicFramePr>
          <p:cNvPr id="524367" name="Group 79">
            <a:extLst>
              <a:ext uri="{FF2B5EF4-FFF2-40B4-BE49-F238E27FC236}">
                <a16:creationId xmlns:a16="http://schemas.microsoft.com/office/drawing/2014/main" id="{A999E431-0B79-465B-93BB-392186E88FDC}"/>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4391" name="Text Box 103">
            <a:extLst>
              <a:ext uri="{FF2B5EF4-FFF2-40B4-BE49-F238E27FC236}">
                <a16:creationId xmlns:a16="http://schemas.microsoft.com/office/drawing/2014/main" id="{B70086D9-F8CE-49D5-8A6E-C554859DC89E}"/>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a:extLst>
              <a:ext uri="{FF2B5EF4-FFF2-40B4-BE49-F238E27FC236}">
                <a16:creationId xmlns:a16="http://schemas.microsoft.com/office/drawing/2014/main" id="{082AFAAF-BCF9-4253-98FC-5077146E39DE}"/>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18434" name="Group 3">
            <a:extLst>
              <a:ext uri="{FF2B5EF4-FFF2-40B4-BE49-F238E27FC236}">
                <a16:creationId xmlns:a16="http://schemas.microsoft.com/office/drawing/2014/main" id="{CBDA2E81-D0FE-4877-A30B-91148C1DFDE9}"/>
              </a:ext>
            </a:extLst>
          </p:cNvPr>
          <p:cNvGrpSpPr>
            <a:grpSpLocks/>
          </p:cNvGrpSpPr>
          <p:nvPr/>
        </p:nvGrpSpPr>
        <p:grpSpPr bwMode="auto">
          <a:xfrm>
            <a:off x="1981200" y="1371600"/>
            <a:ext cx="3733800" cy="2895600"/>
            <a:chOff x="192" y="816"/>
            <a:chExt cx="2976" cy="2208"/>
          </a:xfrm>
        </p:grpSpPr>
        <p:sp>
          <p:nvSpPr>
            <p:cNvPr id="525316" name="Oval 4">
              <a:extLst>
                <a:ext uri="{FF2B5EF4-FFF2-40B4-BE49-F238E27FC236}">
                  <a16:creationId xmlns:a16="http://schemas.microsoft.com/office/drawing/2014/main" id="{048E9EB5-DC5C-4222-9736-7446EC84858B}"/>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25317" name="Oval 5">
              <a:extLst>
                <a:ext uri="{FF2B5EF4-FFF2-40B4-BE49-F238E27FC236}">
                  <a16:creationId xmlns:a16="http://schemas.microsoft.com/office/drawing/2014/main" id="{AC7C5DBA-15C6-43CF-B088-4A430A4D4746}"/>
                </a:ext>
              </a:extLst>
            </p:cNvPr>
            <p:cNvSpPr>
              <a:spLocks noChangeArrowheads="1"/>
            </p:cNvSpPr>
            <p:nvPr/>
          </p:nvSpPr>
          <p:spPr bwMode="auto">
            <a:xfrm>
              <a:off x="192" y="264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25318" name="Oval 6">
              <a:extLst>
                <a:ext uri="{FF2B5EF4-FFF2-40B4-BE49-F238E27FC236}">
                  <a16:creationId xmlns:a16="http://schemas.microsoft.com/office/drawing/2014/main" id="{AA38023F-7643-4EF2-A583-6DA14572F2C7}"/>
                </a:ext>
              </a:extLst>
            </p:cNvPr>
            <p:cNvSpPr>
              <a:spLocks noChangeArrowheads="1"/>
            </p:cNvSpPr>
            <p:nvPr/>
          </p:nvSpPr>
          <p:spPr bwMode="auto">
            <a:xfrm>
              <a:off x="816" y="2304"/>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25319" name="Oval 7">
              <a:extLst>
                <a:ext uri="{FF2B5EF4-FFF2-40B4-BE49-F238E27FC236}">
                  <a16:creationId xmlns:a16="http://schemas.microsoft.com/office/drawing/2014/main" id="{E9E9FC12-57B5-48A2-BC39-4717E379FDDD}"/>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25320" name="Oval 8">
              <a:extLst>
                <a:ext uri="{FF2B5EF4-FFF2-40B4-BE49-F238E27FC236}">
                  <a16:creationId xmlns:a16="http://schemas.microsoft.com/office/drawing/2014/main" id="{71A270DA-B8FD-4260-89F3-BDF0D9CB4DDD}"/>
                </a:ext>
              </a:extLst>
            </p:cNvPr>
            <p:cNvSpPr>
              <a:spLocks noChangeArrowheads="1"/>
            </p:cNvSpPr>
            <p:nvPr/>
          </p:nvSpPr>
          <p:spPr bwMode="auto">
            <a:xfrm>
              <a:off x="1392" y="192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25321" name="Oval 9">
              <a:extLst>
                <a:ext uri="{FF2B5EF4-FFF2-40B4-BE49-F238E27FC236}">
                  <a16:creationId xmlns:a16="http://schemas.microsoft.com/office/drawing/2014/main" id="{A8AD2920-7C91-4428-9D28-A9756D98E9A7}"/>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25322" name="Oval 10">
              <a:extLst>
                <a:ext uri="{FF2B5EF4-FFF2-40B4-BE49-F238E27FC236}">
                  <a16:creationId xmlns:a16="http://schemas.microsoft.com/office/drawing/2014/main" id="{A3E63BD8-3239-410E-A8E8-EA2DB9AEA35E}"/>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25323" name="Oval 11">
              <a:extLst>
                <a:ext uri="{FF2B5EF4-FFF2-40B4-BE49-F238E27FC236}">
                  <a16:creationId xmlns:a16="http://schemas.microsoft.com/office/drawing/2014/main" id="{EE971435-AE06-4357-991A-1619BF0CC0C6}"/>
                </a:ext>
              </a:extLst>
            </p:cNvPr>
            <p:cNvSpPr>
              <a:spLocks noChangeArrowheads="1"/>
            </p:cNvSpPr>
            <p:nvPr/>
          </p:nvSpPr>
          <p:spPr bwMode="auto">
            <a:xfrm>
              <a:off x="2208" y="168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25324" name="Oval 12">
              <a:extLst>
                <a:ext uri="{FF2B5EF4-FFF2-40B4-BE49-F238E27FC236}">
                  <a16:creationId xmlns:a16="http://schemas.microsoft.com/office/drawing/2014/main" id="{7138FD78-821D-429F-B55D-18AC6FCC035D}"/>
                </a:ext>
              </a:extLst>
            </p:cNvPr>
            <p:cNvSpPr>
              <a:spLocks noChangeArrowheads="1"/>
            </p:cNvSpPr>
            <p:nvPr/>
          </p:nvSpPr>
          <p:spPr bwMode="auto">
            <a:xfrm>
              <a:off x="1728" y="1153"/>
              <a:ext cx="288"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25325" name="Oval 13">
              <a:extLst>
                <a:ext uri="{FF2B5EF4-FFF2-40B4-BE49-F238E27FC236}">
                  <a16:creationId xmlns:a16="http://schemas.microsoft.com/office/drawing/2014/main" id="{2A7B32FD-9C98-4B12-BDA5-AFED5DA9F00E}"/>
                </a:ext>
              </a:extLst>
            </p:cNvPr>
            <p:cNvSpPr>
              <a:spLocks noChangeArrowheads="1"/>
            </p:cNvSpPr>
            <p:nvPr/>
          </p:nvSpPr>
          <p:spPr bwMode="auto">
            <a:xfrm>
              <a:off x="720" y="81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25326" name="AutoShape 14">
              <a:extLst>
                <a:ext uri="{FF2B5EF4-FFF2-40B4-BE49-F238E27FC236}">
                  <a16:creationId xmlns:a16="http://schemas.microsoft.com/office/drawing/2014/main" id="{6ECDD8EA-1EB8-4C7A-A5C2-55F4980D8DBE}"/>
                </a:ext>
              </a:extLst>
            </p:cNvPr>
            <p:cNvCxnSpPr>
              <a:cxnSpLocks noChangeShapeType="1"/>
              <a:stCxn id="525325" idx="6"/>
              <a:endCxn id="525324"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27" name="AutoShape 15">
              <a:extLst>
                <a:ext uri="{FF2B5EF4-FFF2-40B4-BE49-F238E27FC236}">
                  <a16:creationId xmlns:a16="http://schemas.microsoft.com/office/drawing/2014/main" id="{041BFCB6-73D0-4E2C-8802-1F79CD4E5A99}"/>
                </a:ext>
              </a:extLst>
            </p:cNvPr>
            <p:cNvCxnSpPr>
              <a:cxnSpLocks noChangeShapeType="1"/>
              <a:stCxn id="525324" idx="5"/>
              <a:endCxn id="525323"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28" name="AutoShape 16">
              <a:extLst>
                <a:ext uri="{FF2B5EF4-FFF2-40B4-BE49-F238E27FC236}">
                  <a16:creationId xmlns:a16="http://schemas.microsoft.com/office/drawing/2014/main" id="{F19CF456-58F2-44CF-935C-2E541B37A056}"/>
                </a:ext>
              </a:extLst>
            </p:cNvPr>
            <p:cNvCxnSpPr>
              <a:cxnSpLocks noChangeShapeType="1"/>
              <a:stCxn id="525323" idx="2"/>
              <a:endCxn id="525320"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29" name="AutoShape 17">
              <a:extLst>
                <a:ext uri="{FF2B5EF4-FFF2-40B4-BE49-F238E27FC236}">
                  <a16:creationId xmlns:a16="http://schemas.microsoft.com/office/drawing/2014/main" id="{FFEDB7CA-FCD5-4EAD-B07C-01CF776BB91C}"/>
                </a:ext>
              </a:extLst>
            </p:cNvPr>
            <p:cNvCxnSpPr>
              <a:cxnSpLocks noChangeShapeType="1"/>
              <a:stCxn id="525324" idx="3"/>
              <a:endCxn id="525316"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30" name="AutoShape 18">
              <a:extLst>
                <a:ext uri="{FF2B5EF4-FFF2-40B4-BE49-F238E27FC236}">
                  <a16:creationId xmlns:a16="http://schemas.microsoft.com/office/drawing/2014/main" id="{A3FF0883-9AD3-4960-8E3B-AA62BCB2F21B}"/>
                </a:ext>
              </a:extLst>
            </p:cNvPr>
            <p:cNvCxnSpPr>
              <a:cxnSpLocks noChangeShapeType="1"/>
              <a:stCxn id="525316" idx="6"/>
              <a:endCxn id="525320"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31" name="AutoShape 19">
              <a:extLst>
                <a:ext uri="{FF2B5EF4-FFF2-40B4-BE49-F238E27FC236}">
                  <a16:creationId xmlns:a16="http://schemas.microsoft.com/office/drawing/2014/main" id="{2AD2EAF6-7546-49A7-9C18-A1CCABC611ED}"/>
                </a:ext>
              </a:extLst>
            </p:cNvPr>
            <p:cNvCxnSpPr>
              <a:cxnSpLocks noChangeShapeType="1"/>
              <a:stCxn id="525316" idx="3"/>
              <a:endCxn id="525317"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32" name="AutoShape 20">
              <a:extLst>
                <a:ext uri="{FF2B5EF4-FFF2-40B4-BE49-F238E27FC236}">
                  <a16:creationId xmlns:a16="http://schemas.microsoft.com/office/drawing/2014/main" id="{0CA4683B-8EF0-4387-8AF8-0C899E8A152A}"/>
                </a:ext>
              </a:extLst>
            </p:cNvPr>
            <p:cNvCxnSpPr>
              <a:cxnSpLocks noChangeShapeType="1"/>
              <a:stCxn id="525317" idx="6"/>
              <a:endCxn id="525318"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33" name="AutoShape 21">
              <a:extLst>
                <a:ext uri="{FF2B5EF4-FFF2-40B4-BE49-F238E27FC236}">
                  <a16:creationId xmlns:a16="http://schemas.microsoft.com/office/drawing/2014/main" id="{6FC7E1EC-82E3-4CB7-ACFB-70B827738D27}"/>
                </a:ext>
              </a:extLst>
            </p:cNvPr>
            <p:cNvCxnSpPr>
              <a:cxnSpLocks noChangeShapeType="1"/>
              <a:stCxn id="525318" idx="7"/>
              <a:endCxn id="525320"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34" name="AutoShape 22">
              <a:extLst>
                <a:ext uri="{FF2B5EF4-FFF2-40B4-BE49-F238E27FC236}">
                  <a16:creationId xmlns:a16="http://schemas.microsoft.com/office/drawing/2014/main" id="{291DAFDA-0DEB-4016-832C-F2AA176860DB}"/>
                </a:ext>
              </a:extLst>
            </p:cNvPr>
            <p:cNvCxnSpPr>
              <a:cxnSpLocks noChangeShapeType="1"/>
              <a:stCxn id="525318" idx="5"/>
              <a:endCxn id="525319"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35" name="AutoShape 23">
              <a:extLst>
                <a:ext uri="{FF2B5EF4-FFF2-40B4-BE49-F238E27FC236}">
                  <a16:creationId xmlns:a16="http://schemas.microsoft.com/office/drawing/2014/main" id="{E64CA9C5-D08A-4B8B-ACD6-301D7F7BF3B9}"/>
                </a:ext>
              </a:extLst>
            </p:cNvPr>
            <p:cNvCxnSpPr>
              <a:cxnSpLocks noChangeShapeType="1"/>
              <a:stCxn id="525319" idx="6"/>
              <a:endCxn id="525322"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36" name="AutoShape 24">
              <a:extLst>
                <a:ext uri="{FF2B5EF4-FFF2-40B4-BE49-F238E27FC236}">
                  <a16:creationId xmlns:a16="http://schemas.microsoft.com/office/drawing/2014/main" id="{B3AF1B13-573B-490F-8E7F-B56DA91AD259}"/>
                </a:ext>
              </a:extLst>
            </p:cNvPr>
            <p:cNvCxnSpPr>
              <a:cxnSpLocks noChangeShapeType="1"/>
              <a:stCxn id="525320" idx="6"/>
              <a:endCxn id="525321"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5337" name="AutoShape 25">
              <a:extLst>
                <a:ext uri="{FF2B5EF4-FFF2-40B4-BE49-F238E27FC236}">
                  <a16:creationId xmlns:a16="http://schemas.microsoft.com/office/drawing/2014/main" id="{57DEB301-FBFC-4E25-9BA8-E6A39FEBE647}"/>
                </a:ext>
              </a:extLst>
            </p:cNvPr>
            <p:cNvCxnSpPr>
              <a:cxnSpLocks noChangeShapeType="1"/>
              <a:stCxn id="525321" idx="6"/>
              <a:endCxn id="525322"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18435" name="Object 26">
            <a:extLst>
              <a:ext uri="{FF2B5EF4-FFF2-40B4-BE49-F238E27FC236}">
                <a16:creationId xmlns:a16="http://schemas.microsoft.com/office/drawing/2014/main" id="{C7846D04-8C99-464D-9308-2C0D2A8A12D5}"/>
              </a:ext>
            </a:extLst>
          </p:cNvPr>
          <p:cNvGraphicFramePr>
            <a:graphicFrameLocks noChangeAspect="1"/>
          </p:cNvGraphicFramePr>
          <p:nvPr/>
        </p:nvGraphicFramePr>
        <p:xfrm>
          <a:off x="6400800" y="1371600"/>
          <a:ext cx="2108200" cy="3124200"/>
        </p:xfrm>
        <a:graphic>
          <a:graphicData uri="http://schemas.openxmlformats.org/presentationml/2006/ole">
            <mc:AlternateContent xmlns:mc="http://schemas.openxmlformats.org/markup-compatibility/2006">
              <mc:Choice xmlns:v="urn:schemas-microsoft-com:vml" Requires="v">
                <p:oleObj spid="_x0000_s3159" name="Bitmap Image" r:id="rId3" imgW="2762636" imgH="4095238" progId="Paint.Picture">
                  <p:embed/>
                </p:oleObj>
              </mc:Choice>
              <mc:Fallback>
                <p:oleObj name="Bitmap Image" r:id="rId3" imgW="2762636" imgH="4095238" progId="Paint.Picture">
                  <p:embed/>
                  <p:pic>
                    <p:nvPicPr>
                      <p:cNvPr id="18435" name="Object 26">
                        <a:extLst>
                          <a:ext uri="{FF2B5EF4-FFF2-40B4-BE49-F238E27FC236}">
                            <a16:creationId xmlns:a16="http://schemas.microsoft.com/office/drawing/2014/main" id="{C7846D04-8C99-464D-9308-2C0D2A8A1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71600"/>
                        <a:ext cx="2108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5339" name="Text Box 27">
            <a:extLst>
              <a:ext uri="{FF2B5EF4-FFF2-40B4-BE49-F238E27FC236}">
                <a16:creationId xmlns:a16="http://schemas.microsoft.com/office/drawing/2014/main" id="{A7DF2CAF-C0A8-4439-AF56-6B218E9C6C77}"/>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25340" name="Text Box 28">
            <a:extLst>
              <a:ext uri="{FF2B5EF4-FFF2-40B4-BE49-F238E27FC236}">
                <a16:creationId xmlns:a16="http://schemas.microsoft.com/office/drawing/2014/main" id="{98225304-A9C1-4FAA-8A88-FA7E00BB3F33}"/>
              </a:ext>
            </a:extLst>
          </p:cNvPr>
          <p:cNvSpPr txBox="1">
            <a:spLocks noChangeArrowheads="1"/>
          </p:cNvSpPr>
          <p:nvPr/>
        </p:nvSpPr>
        <p:spPr bwMode="auto">
          <a:xfrm>
            <a:off x="1828801" y="24685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25341" name="Group 29">
            <a:extLst>
              <a:ext uri="{FF2B5EF4-FFF2-40B4-BE49-F238E27FC236}">
                <a16:creationId xmlns:a16="http://schemas.microsoft.com/office/drawing/2014/main" id="{0DBD0309-E4EE-406A-9BB1-661CB358982C}"/>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5365" name="Text Box 53">
            <a:extLst>
              <a:ext uri="{FF2B5EF4-FFF2-40B4-BE49-F238E27FC236}">
                <a16:creationId xmlns:a16="http://schemas.microsoft.com/office/drawing/2014/main" id="{72249301-79C0-4DA3-9043-E704F5CEF55A}"/>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25366" name="Group 54">
            <a:extLst>
              <a:ext uri="{FF2B5EF4-FFF2-40B4-BE49-F238E27FC236}">
                <a16:creationId xmlns:a16="http://schemas.microsoft.com/office/drawing/2014/main" id="{FB17B5FC-8C0E-4B94-9256-7881684EF5A3}"/>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5390" name="Text Box 78">
            <a:extLst>
              <a:ext uri="{FF2B5EF4-FFF2-40B4-BE49-F238E27FC236}">
                <a16:creationId xmlns:a16="http://schemas.microsoft.com/office/drawing/2014/main" id="{7F176547-C7D7-4A04-8500-091ED0A47CDC}"/>
              </a:ext>
            </a:extLst>
          </p:cNvPr>
          <p:cNvSpPr txBox="1">
            <a:spLocks noChangeArrowheads="1"/>
          </p:cNvSpPr>
          <p:nvPr/>
        </p:nvSpPr>
        <p:spPr bwMode="auto">
          <a:xfrm>
            <a:off x="8382000" y="4724400"/>
            <a:ext cx="1898650"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Mark 2 as visited</a:t>
            </a:r>
          </a:p>
          <a:p>
            <a:pPr eaLnBrk="1" hangingPunct="1">
              <a:spcBef>
                <a:spcPct val="0"/>
              </a:spcBef>
              <a:buClrTx/>
              <a:buSzTx/>
              <a:buFontTx/>
              <a:buNone/>
              <a:defRPr/>
            </a:pPr>
            <a:endParaRPr lang="en-US" altLang="zh-CN">
              <a:latin typeface="Arial" charset="0"/>
              <a:ea typeface="宋体" charset="0"/>
              <a:cs typeface="宋体" charset="0"/>
            </a:endParaRPr>
          </a:p>
          <a:p>
            <a:pPr eaLnBrk="1" hangingPunct="1">
              <a:spcBef>
                <a:spcPct val="0"/>
              </a:spcBef>
              <a:buClrTx/>
              <a:buSzTx/>
              <a:buFontTx/>
              <a:buNone/>
              <a:defRPr/>
            </a:pPr>
            <a:endParaRPr lang="zh-CN" altLang="en-US">
              <a:latin typeface="Arial" charset="0"/>
              <a:ea typeface="宋体" charset="0"/>
              <a:cs typeface="宋体" charset="0"/>
            </a:endParaRPr>
          </a:p>
        </p:txBody>
      </p:sp>
      <p:graphicFrame>
        <p:nvGraphicFramePr>
          <p:cNvPr id="525420" name="Group 108">
            <a:extLst>
              <a:ext uri="{FF2B5EF4-FFF2-40B4-BE49-F238E27FC236}">
                <a16:creationId xmlns:a16="http://schemas.microsoft.com/office/drawing/2014/main" id="{0EB28FBE-8A8E-4465-8F0A-71730C995A9C}"/>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5415" name="Text Box 103">
            <a:extLst>
              <a:ext uri="{FF2B5EF4-FFF2-40B4-BE49-F238E27FC236}">
                <a16:creationId xmlns:a16="http://schemas.microsoft.com/office/drawing/2014/main" id="{94D11DFC-47C5-4144-9AA3-CB9482686A72}"/>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25417" name="Text Box 105">
            <a:extLst>
              <a:ext uri="{FF2B5EF4-FFF2-40B4-BE49-F238E27FC236}">
                <a16:creationId xmlns:a16="http://schemas.microsoft.com/office/drawing/2014/main" id="{9B454E2C-57AE-450B-8B87-C7BC98504817}"/>
              </a:ext>
            </a:extLst>
          </p:cNvPr>
          <p:cNvSpPr txBox="1">
            <a:spLocks noChangeArrowheads="1"/>
          </p:cNvSpPr>
          <p:nvPr/>
        </p:nvSpPr>
        <p:spPr bwMode="auto">
          <a:xfrm>
            <a:off x="2651125" y="5675314"/>
            <a:ext cx="2544286"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Now visit RDFS(8)</a:t>
            </a:r>
          </a:p>
        </p:txBody>
      </p:sp>
      <p:sp>
        <p:nvSpPr>
          <p:cNvPr id="525418" name="Line 106">
            <a:extLst>
              <a:ext uri="{FF2B5EF4-FFF2-40B4-BE49-F238E27FC236}">
                <a16:creationId xmlns:a16="http://schemas.microsoft.com/office/drawing/2014/main" id="{F64DEB65-89B8-426B-B28B-727953287F54}"/>
              </a:ext>
            </a:extLst>
          </p:cNvPr>
          <p:cNvSpPr>
            <a:spLocks noChangeShapeType="1"/>
          </p:cNvSpPr>
          <p:nvPr/>
        </p:nvSpPr>
        <p:spPr bwMode="auto">
          <a:xfrm>
            <a:off x="5943600" y="22860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5421" name="Oval 109">
            <a:extLst>
              <a:ext uri="{FF2B5EF4-FFF2-40B4-BE49-F238E27FC236}">
                <a16:creationId xmlns:a16="http://schemas.microsoft.com/office/drawing/2014/main" id="{D04FCFA1-4B7F-4A46-AF07-3CBAA65D96D6}"/>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a:extLst>
              <a:ext uri="{FF2B5EF4-FFF2-40B4-BE49-F238E27FC236}">
                <a16:creationId xmlns:a16="http://schemas.microsoft.com/office/drawing/2014/main" id="{1738D678-89FC-476E-8256-1E5F27E97CE8}"/>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19458" name="Group 3">
            <a:extLst>
              <a:ext uri="{FF2B5EF4-FFF2-40B4-BE49-F238E27FC236}">
                <a16:creationId xmlns:a16="http://schemas.microsoft.com/office/drawing/2014/main" id="{6EB977BD-E822-4AD3-962B-A32396FDB0DA}"/>
              </a:ext>
            </a:extLst>
          </p:cNvPr>
          <p:cNvGrpSpPr>
            <a:grpSpLocks/>
          </p:cNvGrpSpPr>
          <p:nvPr/>
        </p:nvGrpSpPr>
        <p:grpSpPr bwMode="auto">
          <a:xfrm>
            <a:off x="1981200" y="1143000"/>
            <a:ext cx="3733800" cy="2895600"/>
            <a:chOff x="192" y="816"/>
            <a:chExt cx="2976" cy="2208"/>
          </a:xfrm>
        </p:grpSpPr>
        <p:sp>
          <p:nvSpPr>
            <p:cNvPr id="526340" name="Oval 4">
              <a:extLst>
                <a:ext uri="{FF2B5EF4-FFF2-40B4-BE49-F238E27FC236}">
                  <a16:creationId xmlns:a16="http://schemas.microsoft.com/office/drawing/2014/main" id="{E78FC715-C70D-4B77-9857-991729B35C1B}"/>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26341" name="Oval 5">
              <a:extLst>
                <a:ext uri="{FF2B5EF4-FFF2-40B4-BE49-F238E27FC236}">
                  <a16:creationId xmlns:a16="http://schemas.microsoft.com/office/drawing/2014/main" id="{260AD209-C8C7-4DFC-98B2-34D6AAFB4963}"/>
                </a:ext>
              </a:extLst>
            </p:cNvPr>
            <p:cNvSpPr>
              <a:spLocks noChangeArrowheads="1"/>
            </p:cNvSpPr>
            <p:nvPr/>
          </p:nvSpPr>
          <p:spPr bwMode="auto">
            <a:xfrm>
              <a:off x="192" y="264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26342" name="Oval 6">
              <a:extLst>
                <a:ext uri="{FF2B5EF4-FFF2-40B4-BE49-F238E27FC236}">
                  <a16:creationId xmlns:a16="http://schemas.microsoft.com/office/drawing/2014/main" id="{5A40B6CC-AE3F-4859-8E77-E06F0673337B}"/>
                </a:ext>
              </a:extLst>
            </p:cNvPr>
            <p:cNvSpPr>
              <a:spLocks noChangeArrowheads="1"/>
            </p:cNvSpPr>
            <p:nvPr/>
          </p:nvSpPr>
          <p:spPr bwMode="auto">
            <a:xfrm>
              <a:off x="816" y="2304"/>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26343" name="Oval 7">
              <a:extLst>
                <a:ext uri="{FF2B5EF4-FFF2-40B4-BE49-F238E27FC236}">
                  <a16:creationId xmlns:a16="http://schemas.microsoft.com/office/drawing/2014/main" id="{CD84881A-74BB-440D-A463-83846C5B3C09}"/>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26344" name="Oval 8">
              <a:extLst>
                <a:ext uri="{FF2B5EF4-FFF2-40B4-BE49-F238E27FC236}">
                  <a16:creationId xmlns:a16="http://schemas.microsoft.com/office/drawing/2014/main" id="{9FE53BFB-556A-412D-B3AF-0DAE282A7B8F}"/>
                </a:ext>
              </a:extLst>
            </p:cNvPr>
            <p:cNvSpPr>
              <a:spLocks noChangeArrowheads="1"/>
            </p:cNvSpPr>
            <p:nvPr/>
          </p:nvSpPr>
          <p:spPr bwMode="auto">
            <a:xfrm>
              <a:off x="1392" y="192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26345" name="Oval 9">
              <a:extLst>
                <a:ext uri="{FF2B5EF4-FFF2-40B4-BE49-F238E27FC236}">
                  <a16:creationId xmlns:a16="http://schemas.microsoft.com/office/drawing/2014/main" id="{7EAB4599-6D9D-482E-AA85-9E77BBEB0AAA}"/>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26346" name="Oval 10">
              <a:extLst>
                <a:ext uri="{FF2B5EF4-FFF2-40B4-BE49-F238E27FC236}">
                  <a16:creationId xmlns:a16="http://schemas.microsoft.com/office/drawing/2014/main" id="{4C7E282A-E131-4AB3-9FFC-06D24B930B9A}"/>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26347" name="Oval 11">
              <a:extLst>
                <a:ext uri="{FF2B5EF4-FFF2-40B4-BE49-F238E27FC236}">
                  <a16:creationId xmlns:a16="http://schemas.microsoft.com/office/drawing/2014/main" id="{F5193CF1-36C3-49F0-90B4-2CBBA118C370}"/>
                </a:ext>
              </a:extLst>
            </p:cNvPr>
            <p:cNvSpPr>
              <a:spLocks noChangeArrowheads="1"/>
            </p:cNvSpPr>
            <p:nvPr/>
          </p:nvSpPr>
          <p:spPr bwMode="auto">
            <a:xfrm>
              <a:off x="2208" y="168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26348" name="Oval 12">
              <a:extLst>
                <a:ext uri="{FF2B5EF4-FFF2-40B4-BE49-F238E27FC236}">
                  <a16:creationId xmlns:a16="http://schemas.microsoft.com/office/drawing/2014/main" id="{BDD953AD-E52F-4EF6-B8C3-1F3AB16022D6}"/>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26349" name="Oval 13">
              <a:extLst>
                <a:ext uri="{FF2B5EF4-FFF2-40B4-BE49-F238E27FC236}">
                  <a16:creationId xmlns:a16="http://schemas.microsoft.com/office/drawing/2014/main" id="{E5D7D166-ECFB-4183-A526-7DD978F5D4A9}"/>
                </a:ext>
              </a:extLst>
            </p:cNvPr>
            <p:cNvSpPr>
              <a:spLocks noChangeArrowheads="1"/>
            </p:cNvSpPr>
            <p:nvPr/>
          </p:nvSpPr>
          <p:spPr bwMode="auto">
            <a:xfrm>
              <a:off x="720" y="81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26350" name="AutoShape 14">
              <a:extLst>
                <a:ext uri="{FF2B5EF4-FFF2-40B4-BE49-F238E27FC236}">
                  <a16:creationId xmlns:a16="http://schemas.microsoft.com/office/drawing/2014/main" id="{A7A3DEBC-AE64-4005-9AB5-40188F6083C8}"/>
                </a:ext>
              </a:extLst>
            </p:cNvPr>
            <p:cNvCxnSpPr>
              <a:cxnSpLocks noChangeShapeType="1"/>
              <a:stCxn id="526349" idx="6"/>
              <a:endCxn id="526348"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51" name="AutoShape 15">
              <a:extLst>
                <a:ext uri="{FF2B5EF4-FFF2-40B4-BE49-F238E27FC236}">
                  <a16:creationId xmlns:a16="http://schemas.microsoft.com/office/drawing/2014/main" id="{A6D776C1-7C63-42F5-B1CB-A6A4D0921822}"/>
                </a:ext>
              </a:extLst>
            </p:cNvPr>
            <p:cNvCxnSpPr>
              <a:cxnSpLocks noChangeShapeType="1"/>
              <a:stCxn id="526348" idx="5"/>
              <a:endCxn id="526347"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52" name="AutoShape 16">
              <a:extLst>
                <a:ext uri="{FF2B5EF4-FFF2-40B4-BE49-F238E27FC236}">
                  <a16:creationId xmlns:a16="http://schemas.microsoft.com/office/drawing/2014/main" id="{46182AD9-EFCE-4F02-83F4-2D2EFC9E0D16}"/>
                </a:ext>
              </a:extLst>
            </p:cNvPr>
            <p:cNvCxnSpPr>
              <a:cxnSpLocks noChangeShapeType="1"/>
              <a:stCxn id="526347" idx="2"/>
              <a:endCxn id="526344"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53" name="AutoShape 17">
              <a:extLst>
                <a:ext uri="{FF2B5EF4-FFF2-40B4-BE49-F238E27FC236}">
                  <a16:creationId xmlns:a16="http://schemas.microsoft.com/office/drawing/2014/main" id="{94D89788-C2D2-453C-8662-3FF53112AAD5}"/>
                </a:ext>
              </a:extLst>
            </p:cNvPr>
            <p:cNvCxnSpPr>
              <a:cxnSpLocks noChangeShapeType="1"/>
              <a:stCxn id="526348" idx="3"/>
              <a:endCxn id="526340"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54" name="AutoShape 18">
              <a:extLst>
                <a:ext uri="{FF2B5EF4-FFF2-40B4-BE49-F238E27FC236}">
                  <a16:creationId xmlns:a16="http://schemas.microsoft.com/office/drawing/2014/main" id="{08705748-C1A7-42AC-85C0-E7FBE055862B}"/>
                </a:ext>
              </a:extLst>
            </p:cNvPr>
            <p:cNvCxnSpPr>
              <a:cxnSpLocks noChangeShapeType="1"/>
              <a:stCxn id="526340" idx="6"/>
              <a:endCxn id="526344"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55" name="AutoShape 19">
              <a:extLst>
                <a:ext uri="{FF2B5EF4-FFF2-40B4-BE49-F238E27FC236}">
                  <a16:creationId xmlns:a16="http://schemas.microsoft.com/office/drawing/2014/main" id="{6B2A5DDF-2AFE-435D-B89E-588269AC45DD}"/>
                </a:ext>
              </a:extLst>
            </p:cNvPr>
            <p:cNvCxnSpPr>
              <a:cxnSpLocks noChangeShapeType="1"/>
              <a:stCxn id="526340" idx="3"/>
              <a:endCxn id="526341"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56" name="AutoShape 20">
              <a:extLst>
                <a:ext uri="{FF2B5EF4-FFF2-40B4-BE49-F238E27FC236}">
                  <a16:creationId xmlns:a16="http://schemas.microsoft.com/office/drawing/2014/main" id="{3CF5D202-8D9E-475C-A91C-907501693D58}"/>
                </a:ext>
              </a:extLst>
            </p:cNvPr>
            <p:cNvCxnSpPr>
              <a:cxnSpLocks noChangeShapeType="1"/>
              <a:stCxn id="526341" idx="6"/>
              <a:endCxn id="526342"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57" name="AutoShape 21">
              <a:extLst>
                <a:ext uri="{FF2B5EF4-FFF2-40B4-BE49-F238E27FC236}">
                  <a16:creationId xmlns:a16="http://schemas.microsoft.com/office/drawing/2014/main" id="{C44AD479-D876-492D-B95A-460A5691B3F8}"/>
                </a:ext>
              </a:extLst>
            </p:cNvPr>
            <p:cNvCxnSpPr>
              <a:cxnSpLocks noChangeShapeType="1"/>
              <a:stCxn id="526342" idx="7"/>
              <a:endCxn id="526344"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58" name="AutoShape 22">
              <a:extLst>
                <a:ext uri="{FF2B5EF4-FFF2-40B4-BE49-F238E27FC236}">
                  <a16:creationId xmlns:a16="http://schemas.microsoft.com/office/drawing/2014/main" id="{F79402AC-D404-42BD-845F-1ABB35337CFE}"/>
                </a:ext>
              </a:extLst>
            </p:cNvPr>
            <p:cNvCxnSpPr>
              <a:cxnSpLocks noChangeShapeType="1"/>
              <a:stCxn id="526342" idx="5"/>
              <a:endCxn id="526343"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59" name="AutoShape 23">
              <a:extLst>
                <a:ext uri="{FF2B5EF4-FFF2-40B4-BE49-F238E27FC236}">
                  <a16:creationId xmlns:a16="http://schemas.microsoft.com/office/drawing/2014/main" id="{63D1E223-7A7A-4357-B41C-544A6984C9A3}"/>
                </a:ext>
              </a:extLst>
            </p:cNvPr>
            <p:cNvCxnSpPr>
              <a:cxnSpLocks noChangeShapeType="1"/>
              <a:stCxn id="526343" idx="6"/>
              <a:endCxn id="526346"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60" name="AutoShape 24">
              <a:extLst>
                <a:ext uri="{FF2B5EF4-FFF2-40B4-BE49-F238E27FC236}">
                  <a16:creationId xmlns:a16="http://schemas.microsoft.com/office/drawing/2014/main" id="{06DC837B-32C7-40DC-BFF8-5434EBE9C7C5}"/>
                </a:ext>
              </a:extLst>
            </p:cNvPr>
            <p:cNvCxnSpPr>
              <a:cxnSpLocks noChangeShapeType="1"/>
              <a:stCxn id="526344" idx="6"/>
              <a:endCxn id="526345"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6361" name="AutoShape 25">
              <a:extLst>
                <a:ext uri="{FF2B5EF4-FFF2-40B4-BE49-F238E27FC236}">
                  <a16:creationId xmlns:a16="http://schemas.microsoft.com/office/drawing/2014/main" id="{FFE53A6B-F313-4E8E-99D5-85A36360FA36}"/>
                </a:ext>
              </a:extLst>
            </p:cNvPr>
            <p:cNvCxnSpPr>
              <a:cxnSpLocks noChangeShapeType="1"/>
              <a:stCxn id="526345" idx="6"/>
              <a:endCxn id="526346"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19459" name="Object 26">
            <a:extLst>
              <a:ext uri="{FF2B5EF4-FFF2-40B4-BE49-F238E27FC236}">
                <a16:creationId xmlns:a16="http://schemas.microsoft.com/office/drawing/2014/main" id="{EE0BF0EA-5719-4D42-9218-7DC4B6C7B286}"/>
              </a:ext>
            </a:extLst>
          </p:cNvPr>
          <p:cNvGraphicFramePr>
            <a:graphicFrameLocks noChangeAspect="1"/>
          </p:cNvGraphicFramePr>
          <p:nvPr/>
        </p:nvGraphicFramePr>
        <p:xfrm>
          <a:off x="6400800" y="1371600"/>
          <a:ext cx="2108200" cy="3124200"/>
        </p:xfrm>
        <a:graphic>
          <a:graphicData uri="http://schemas.openxmlformats.org/presentationml/2006/ole">
            <mc:AlternateContent xmlns:mc="http://schemas.openxmlformats.org/markup-compatibility/2006">
              <mc:Choice xmlns:v="urn:schemas-microsoft-com:vml" Requires="v">
                <p:oleObj spid="_x0000_s4183" name="Bitmap Image" r:id="rId3" imgW="2762636" imgH="4095238" progId="Paint.Picture">
                  <p:embed/>
                </p:oleObj>
              </mc:Choice>
              <mc:Fallback>
                <p:oleObj name="Bitmap Image" r:id="rId3" imgW="2762636" imgH="4095238" progId="Paint.Picture">
                  <p:embed/>
                  <p:pic>
                    <p:nvPicPr>
                      <p:cNvPr id="19459" name="Object 26">
                        <a:extLst>
                          <a:ext uri="{FF2B5EF4-FFF2-40B4-BE49-F238E27FC236}">
                            <a16:creationId xmlns:a16="http://schemas.microsoft.com/office/drawing/2014/main" id="{EE0BF0EA-5719-4D42-9218-7DC4B6C7B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71600"/>
                        <a:ext cx="2108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6363" name="Text Box 27">
            <a:extLst>
              <a:ext uri="{FF2B5EF4-FFF2-40B4-BE49-F238E27FC236}">
                <a16:creationId xmlns:a16="http://schemas.microsoft.com/office/drawing/2014/main" id="{EBD8EAD4-929A-4630-96E5-8B127E5E2186}"/>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26364" name="Text Box 28">
            <a:extLst>
              <a:ext uri="{FF2B5EF4-FFF2-40B4-BE49-F238E27FC236}">
                <a16:creationId xmlns:a16="http://schemas.microsoft.com/office/drawing/2014/main" id="{339A31B9-47ED-4656-9E63-14EFD16473AB}"/>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26365" name="Group 29">
            <a:extLst>
              <a:ext uri="{FF2B5EF4-FFF2-40B4-BE49-F238E27FC236}">
                <a16:creationId xmlns:a16="http://schemas.microsoft.com/office/drawing/2014/main" id="{0356DA3F-94D0-4099-AF84-28253C88EF9A}"/>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6389" name="Text Box 53">
            <a:extLst>
              <a:ext uri="{FF2B5EF4-FFF2-40B4-BE49-F238E27FC236}">
                <a16:creationId xmlns:a16="http://schemas.microsoft.com/office/drawing/2014/main" id="{3C6E44AC-4602-42A8-A4E5-B01BC6A65F05}"/>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26390" name="Group 54">
            <a:extLst>
              <a:ext uri="{FF2B5EF4-FFF2-40B4-BE49-F238E27FC236}">
                <a16:creationId xmlns:a16="http://schemas.microsoft.com/office/drawing/2014/main" id="{CF7D432F-259F-426A-9755-34BDE8610BD2}"/>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6414" name="Text Box 78">
            <a:extLst>
              <a:ext uri="{FF2B5EF4-FFF2-40B4-BE49-F238E27FC236}">
                <a16:creationId xmlns:a16="http://schemas.microsoft.com/office/drawing/2014/main" id="{532BB0C4-D4DA-410E-BD78-FA4DE776919D}"/>
              </a:ext>
            </a:extLst>
          </p:cNvPr>
          <p:cNvSpPr txBox="1">
            <a:spLocks noChangeArrowheads="1"/>
          </p:cNvSpPr>
          <p:nvPr/>
        </p:nvSpPr>
        <p:spPr bwMode="auto">
          <a:xfrm>
            <a:off x="8382000" y="4724401"/>
            <a:ext cx="1898650"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Mark 8 as visited</a:t>
            </a:r>
          </a:p>
          <a:p>
            <a:pPr eaLnBrk="1" hangingPunct="1">
              <a:spcBef>
                <a:spcPct val="0"/>
              </a:spcBef>
              <a:buClrTx/>
              <a:buSzTx/>
              <a:buFontTx/>
              <a:buNone/>
              <a:defRPr/>
            </a:pPr>
            <a:endParaRPr lang="en-US" altLang="zh-CN">
              <a:latin typeface="Arial" charset="0"/>
              <a:ea typeface="宋体" charset="0"/>
              <a:cs typeface="宋体" charset="0"/>
            </a:endParaRPr>
          </a:p>
          <a:p>
            <a:pPr eaLnBrk="1" hangingPunct="1">
              <a:spcBef>
                <a:spcPct val="0"/>
              </a:spcBef>
              <a:buClrTx/>
              <a:buSzTx/>
              <a:buFontTx/>
              <a:buNone/>
              <a:defRPr/>
            </a:pPr>
            <a:r>
              <a:rPr lang="en-US" altLang="zh-CN">
                <a:latin typeface="Arial" charset="0"/>
                <a:ea typeface="宋体" charset="0"/>
                <a:cs typeface="宋体" charset="0"/>
              </a:rPr>
              <a:t>mark Pred[8]</a:t>
            </a:r>
            <a:br>
              <a:rPr lang="en-US" altLang="zh-CN">
                <a:latin typeface="Arial" charset="0"/>
                <a:ea typeface="宋体" charset="0"/>
                <a:cs typeface="宋体" charset="0"/>
              </a:rPr>
            </a:br>
            <a:endParaRPr lang="en-US" altLang="zh-CN">
              <a:latin typeface="Arial" charset="0"/>
              <a:ea typeface="宋体" charset="0"/>
              <a:cs typeface="宋体" charset="0"/>
            </a:endParaRPr>
          </a:p>
          <a:p>
            <a:pPr eaLnBrk="1" hangingPunct="1">
              <a:spcBef>
                <a:spcPct val="0"/>
              </a:spcBef>
              <a:buClrTx/>
              <a:buSzTx/>
              <a:buFontTx/>
              <a:buNone/>
              <a:defRPr/>
            </a:pPr>
            <a:endParaRPr lang="zh-CN" altLang="en-US">
              <a:latin typeface="Arial" charset="0"/>
              <a:ea typeface="宋体" charset="0"/>
              <a:cs typeface="宋体" charset="0"/>
            </a:endParaRPr>
          </a:p>
        </p:txBody>
      </p:sp>
      <p:graphicFrame>
        <p:nvGraphicFramePr>
          <p:cNvPr id="526415" name="Group 79">
            <a:extLst>
              <a:ext uri="{FF2B5EF4-FFF2-40B4-BE49-F238E27FC236}">
                <a16:creationId xmlns:a16="http://schemas.microsoft.com/office/drawing/2014/main" id="{3ECBDBD8-A09F-43D4-A36C-08D7C667BE6E}"/>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6439" name="Text Box 103">
            <a:extLst>
              <a:ext uri="{FF2B5EF4-FFF2-40B4-BE49-F238E27FC236}">
                <a16:creationId xmlns:a16="http://schemas.microsoft.com/office/drawing/2014/main" id="{F83438C4-196F-4233-8FA7-187E8791C4B1}"/>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26441" name="Text Box 105">
            <a:extLst>
              <a:ext uri="{FF2B5EF4-FFF2-40B4-BE49-F238E27FC236}">
                <a16:creationId xmlns:a16="http://schemas.microsoft.com/office/drawing/2014/main" id="{64EA105A-5090-4252-84DA-79BB4CD9DA5A}"/>
              </a:ext>
            </a:extLst>
          </p:cNvPr>
          <p:cNvSpPr txBox="1">
            <a:spLocks noChangeArrowheads="1"/>
          </p:cNvSpPr>
          <p:nvPr/>
        </p:nvSpPr>
        <p:spPr bwMode="auto">
          <a:xfrm>
            <a:off x="2667000" y="5105400"/>
            <a:ext cx="4352474"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2 is already visited, so visit RDFS(0)</a:t>
            </a:r>
          </a:p>
        </p:txBody>
      </p:sp>
      <p:sp>
        <p:nvSpPr>
          <p:cNvPr id="526442" name="Line 106">
            <a:extLst>
              <a:ext uri="{FF2B5EF4-FFF2-40B4-BE49-F238E27FC236}">
                <a16:creationId xmlns:a16="http://schemas.microsoft.com/office/drawing/2014/main" id="{8F535654-80E2-4C16-9A72-673F606FAC30}"/>
              </a:ext>
            </a:extLst>
          </p:cNvPr>
          <p:cNvSpPr>
            <a:spLocks noChangeShapeType="1"/>
          </p:cNvSpPr>
          <p:nvPr/>
        </p:nvSpPr>
        <p:spPr bwMode="auto">
          <a:xfrm>
            <a:off x="5943600" y="39624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6443" name="Text Box 107">
            <a:extLst>
              <a:ext uri="{FF2B5EF4-FFF2-40B4-BE49-F238E27FC236}">
                <a16:creationId xmlns:a16="http://schemas.microsoft.com/office/drawing/2014/main" id="{7B931752-BDCC-4AA6-87A6-9DEA092BF0E4}"/>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26445" name="Line 109">
            <a:extLst>
              <a:ext uri="{FF2B5EF4-FFF2-40B4-BE49-F238E27FC236}">
                <a16:creationId xmlns:a16="http://schemas.microsoft.com/office/drawing/2014/main" id="{41F42301-4ADE-4BA1-977A-17D787DC21A2}"/>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6446" name="Oval 110">
            <a:extLst>
              <a:ext uri="{FF2B5EF4-FFF2-40B4-BE49-F238E27FC236}">
                <a16:creationId xmlns:a16="http://schemas.microsoft.com/office/drawing/2014/main" id="{4D473DD3-F21B-4639-BA6E-952D3063B48B}"/>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 typeface="Monotype Sorts" charset="0"/>
              <a:buChar char="l"/>
              <a:defRPr/>
            </a:pPr>
            <a:endParaRPr lang="en-US">
              <a:latin typeface="Arial" charset="0"/>
              <a:ea typeface="ＭＳ Ｐゴシック" charset="0"/>
            </a:endParaRPr>
          </a:p>
        </p:txBody>
      </p:sp>
      <p:sp>
        <p:nvSpPr>
          <p:cNvPr id="526447" name="Oval 111">
            <a:extLst>
              <a:ext uri="{FF2B5EF4-FFF2-40B4-BE49-F238E27FC236}">
                <a16:creationId xmlns:a16="http://schemas.microsoft.com/office/drawing/2014/main" id="{531202EC-38C0-4932-BEEC-F514E16914E5}"/>
              </a:ext>
            </a:extLst>
          </p:cNvPr>
          <p:cNvSpPr>
            <a:spLocks noChangeArrowheads="1"/>
          </p:cNvSpPr>
          <p:nvPr/>
        </p:nvSpPr>
        <p:spPr bwMode="auto">
          <a:xfrm>
            <a:off x="7456488" y="387508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a:extLst>
              <a:ext uri="{FF2B5EF4-FFF2-40B4-BE49-F238E27FC236}">
                <a16:creationId xmlns:a16="http://schemas.microsoft.com/office/drawing/2014/main" id="{B2FD53E9-F12D-468E-B7E6-1526794470B2}"/>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0482" name="Group 3">
            <a:extLst>
              <a:ext uri="{FF2B5EF4-FFF2-40B4-BE49-F238E27FC236}">
                <a16:creationId xmlns:a16="http://schemas.microsoft.com/office/drawing/2014/main" id="{A574C599-3D13-4045-ADDE-B1DF7D1E5017}"/>
              </a:ext>
            </a:extLst>
          </p:cNvPr>
          <p:cNvGrpSpPr>
            <a:grpSpLocks/>
          </p:cNvGrpSpPr>
          <p:nvPr/>
        </p:nvGrpSpPr>
        <p:grpSpPr bwMode="auto">
          <a:xfrm>
            <a:off x="1981200" y="1143000"/>
            <a:ext cx="3733800" cy="2895600"/>
            <a:chOff x="192" y="816"/>
            <a:chExt cx="2976" cy="2208"/>
          </a:xfrm>
        </p:grpSpPr>
        <p:sp>
          <p:nvSpPr>
            <p:cNvPr id="527364" name="Oval 4">
              <a:extLst>
                <a:ext uri="{FF2B5EF4-FFF2-40B4-BE49-F238E27FC236}">
                  <a16:creationId xmlns:a16="http://schemas.microsoft.com/office/drawing/2014/main" id="{32EE7DDE-F288-4D22-A10A-A3139252128C}"/>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27365" name="Oval 5">
              <a:extLst>
                <a:ext uri="{FF2B5EF4-FFF2-40B4-BE49-F238E27FC236}">
                  <a16:creationId xmlns:a16="http://schemas.microsoft.com/office/drawing/2014/main" id="{A5CA5FCC-0393-4F91-99A2-66960E063D8C}"/>
                </a:ext>
              </a:extLst>
            </p:cNvPr>
            <p:cNvSpPr>
              <a:spLocks noChangeArrowheads="1"/>
            </p:cNvSpPr>
            <p:nvPr/>
          </p:nvSpPr>
          <p:spPr bwMode="auto">
            <a:xfrm>
              <a:off x="192" y="264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27366" name="Oval 6">
              <a:extLst>
                <a:ext uri="{FF2B5EF4-FFF2-40B4-BE49-F238E27FC236}">
                  <a16:creationId xmlns:a16="http://schemas.microsoft.com/office/drawing/2014/main" id="{0DDBEEC2-9FEC-436B-B400-4E5F7B4E0DDD}"/>
                </a:ext>
              </a:extLst>
            </p:cNvPr>
            <p:cNvSpPr>
              <a:spLocks noChangeArrowheads="1"/>
            </p:cNvSpPr>
            <p:nvPr/>
          </p:nvSpPr>
          <p:spPr bwMode="auto">
            <a:xfrm>
              <a:off x="816" y="2304"/>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27367" name="Oval 7">
              <a:extLst>
                <a:ext uri="{FF2B5EF4-FFF2-40B4-BE49-F238E27FC236}">
                  <a16:creationId xmlns:a16="http://schemas.microsoft.com/office/drawing/2014/main" id="{96AE9AD2-CEC1-4A66-90A2-A48DB503599F}"/>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27368" name="Oval 8">
              <a:extLst>
                <a:ext uri="{FF2B5EF4-FFF2-40B4-BE49-F238E27FC236}">
                  <a16:creationId xmlns:a16="http://schemas.microsoft.com/office/drawing/2014/main" id="{F3345F12-2765-4F43-B8A4-AE7E0846B7BB}"/>
                </a:ext>
              </a:extLst>
            </p:cNvPr>
            <p:cNvSpPr>
              <a:spLocks noChangeArrowheads="1"/>
            </p:cNvSpPr>
            <p:nvPr/>
          </p:nvSpPr>
          <p:spPr bwMode="auto">
            <a:xfrm>
              <a:off x="1392" y="192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27369" name="Oval 9">
              <a:extLst>
                <a:ext uri="{FF2B5EF4-FFF2-40B4-BE49-F238E27FC236}">
                  <a16:creationId xmlns:a16="http://schemas.microsoft.com/office/drawing/2014/main" id="{AC5DA3CC-728E-4F52-A93D-38A63C219E58}"/>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27370" name="Oval 10">
              <a:extLst>
                <a:ext uri="{FF2B5EF4-FFF2-40B4-BE49-F238E27FC236}">
                  <a16:creationId xmlns:a16="http://schemas.microsoft.com/office/drawing/2014/main" id="{99208F97-71DC-403A-A5A6-BF31ED4E8864}"/>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27371" name="Oval 11">
              <a:extLst>
                <a:ext uri="{FF2B5EF4-FFF2-40B4-BE49-F238E27FC236}">
                  <a16:creationId xmlns:a16="http://schemas.microsoft.com/office/drawing/2014/main" id="{B6AEEB6A-5752-493E-9650-B3E25187F651}"/>
                </a:ext>
              </a:extLst>
            </p:cNvPr>
            <p:cNvSpPr>
              <a:spLocks noChangeArrowheads="1"/>
            </p:cNvSpPr>
            <p:nvPr/>
          </p:nvSpPr>
          <p:spPr bwMode="auto">
            <a:xfrm>
              <a:off x="2208" y="168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27372" name="Oval 12">
              <a:extLst>
                <a:ext uri="{FF2B5EF4-FFF2-40B4-BE49-F238E27FC236}">
                  <a16:creationId xmlns:a16="http://schemas.microsoft.com/office/drawing/2014/main" id="{A9134D07-8850-4C88-AD36-BCA795635209}"/>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27373" name="Oval 13">
              <a:extLst>
                <a:ext uri="{FF2B5EF4-FFF2-40B4-BE49-F238E27FC236}">
                  <a16:creationId xmlns:a16="http://schemas.microsoft.com/office/drawing/2014/main" id="{AC0C6BB0-9D6E-4CBA-A800-79E6260C7165}"/>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27374" name="AutoShape 14">
              <a:extLst>
                <a:ext uri="{FF2B5EF4-FFF2-40B4-BE49-F238E27FC236}">
                  <a16:creationId xmlns:a16="http://schemas.microsoft.com/office/drawing/2014/main" id="{A56FA67D-61B8-4A19-8C30-DA93D41ADB54}"/>
                </a:ext>
              </a:extLst>
            </p:cNvPr>
            <p:cNvCxnSpPr>
              <a:cxnSpLocks noChangeShapeType="1"/>
              <a:stCxn id="527373" idx="6"/>
              <a:endCxn id="527372"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75" name="AutoShape 15">
              <a:extLst>
                <a:ext uri="{FF2B5EF4-FFF2-40B4-BE49-F238E27FC236}">
                  <a16:creationId xmlns:a16="http://schemas.microsoft.com/office/drawing/2014/main" id="{7206F30D-E160-43F6-ADAD-E6C5315783DB}"/>
                </a:ext>
              </a:extLst>
            </p:cNvPr>
            <p:cNvCxnSpPr>
              <a:cxnSpLocks noChangeShapeType="1"/>
              <a:stCxn id="527372" idx="5"/>
              <a:endCxn id="527371"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76" name="AutoShape 16">
              <a:extLst>
                <a:ext uri="{FF2B5EF4-FFF2-40B4-BE49-F238E27FC236}">
                  <a16:creationId xmlns:a16="http://schemas.microsoft.com/office/drawing/2014/main" id="{66EC67C1-E47F-47BD-8C56-D7FF153A8AE5}"/>
                </a:ext>
              </a:extLst>
            </p:cNvPr>
            <p:cNvCxnSpPr>
              <a:cxnSpLocks noChangeShapeType="1"/>
              <a:stCxn id="527371" idx="2"/>
              <a:endCxn id="527368"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77" name="AutoShape 17">
              <a:extLst>
                <a:ext uri="{FF2B5EF4-FFF2-40B4-BE49-F238E27FC236}">
                  <a16:creationId xmlns:a16="http://schemas.microsoft.com/office/drawing/2014/main" id="{43E2463E-5C7C-4399-A703-2E177839FEF9}"/>
                </a:ext>
              </a:extLst>
            </p:cNvPr>
            <p:cNvCxnSpPr>
              <a:cxnSpLocks noChangeShapeType="1"/>
              <a:stCxn id="527372" idx="3"/>
              <a:endCxn id="527364"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78" name="AutoShape 18">
              <a:extLst>
                <a:ext uri="{FF2B5EF4-FFF2-40B4-BE49-F238E27FC236}">
                  <a16:creationId xmlns:a16="http://schemas.microsoft.com/office/drawing/2014/main" id="{8292755B-1712-4CD0-884E-2A87C36A3F39}"/>
                </a:ext>
              </a:extLst>
            </p:cNvPr>
            <p:cNvCxnSpPr>
              <a:cxnSpLocks noChangeShapeType="1"/>
              <a:stCxn id="527364" idx="6"/>
              <a:endCxn id="527368"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79" name="AutoShape 19">
              <a:extLst>
                <a:ext uri="{FF2B5EF4-FFF2-40B4-BE49-F238E27FC236}">
                  <a16:creationId xmlns:a16="http://schemas.microsoft.com/office/drawing/2014/main" id="{1A3CB035-170F-45F2-95FB-1E832954831F}"/>
                </a:ext>
              </a:extLst>
            </p:cNvPr>
            <p:cNvCxnSpPr>
              <a:cxnSpLocks noChangeShapeType="1"/>
              <a:stCxn id="527364" idx="3"/>
              <a:endCxn id="527365"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80" name="AutoShape 20">
              <a:extLst>
                <a:ext uri="{FF2B5EF4-FFF2-40B4-BE49-F238E27FC236}">
                  <a16:creationId xmlns:a16="http://schemas.microsoft.com/office/drawing/2014/main" id="{10252C70-1EA8-4363-B0CA-01DA00E61491}"/>
                </a:ext>
              </a:extLst>
            </p:cNvPr>
            <p:cNvCxnSpPr>
              <a:cxnSpLocks noChangeShapeType="1"/>
              <a:stCxn id="527365" idx="6"/>
              <a:endCxn id="527366"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81" name="AutoShape 21">
              <a:extLst>
                <a:ext uri="{FF2B5EF4-FFF2-40B4-BE49-F238E27FC236}">
                  <a16:creationId xmlns:a16="http://schemas.microsoft.com/office/drawing/2014/main" id="{57F969EC-0CC5-440F-9ED4-37BDCED205EC}"/>
                </a:ext>
              </a:extLst>
            </p:cNvPr>
            <p:cNvCxnSpPr>
              <a:cxnSpLocks noChangeShapeType="1"/>
              <a:stCxn id="527366" idx="7"/>
              <a:endCxn id="527368"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82" name="AutoShape 22">
              <a:extLst>
                <a:ext uri="{FF2B5EF4-FFF2-40B4-BE49-F238E27FC236}">
                  <a16:creationId xmlns:a16="http://schemas.microsoft.com/office/drawing/2014/main" id="{9C5BFEDA-D13D-4FE8-8005-77303CCC2C97}"/>
                </a:ext>
              </a:extLst>
            </p:cNvPr>
            <p:cNvCxnSpPr>
              <a:cxnSpLocks noChangeShapeType="1"/>
              <a:stCxn id="527366" idx="5"/>
              <a:endCxn id="527367"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83" name="AutoShape 23">
              <a:extLst>
                <a:ext uri="{FF2B5EF4-FFF2-40B4-BE49-F238E27FC236}">
                  <a16:creationId xmlns:a16="http://schemas.microsoft.com/office/drawing/2014/main" id="{F6BB0C49-FB41-4FE9-ABF8-CD4419587A5C}"/>
                </a:ext>
              </a:extLst>
            </p:cNvPr>
            <p:cNvCxnSpPr>
              <a:cxnSpLocks noChangeShapeType="1"/>
              <a:stCxn id="527367" idx="6"/>
              <a:endCxn id="527370"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84" name="AutoShape 24">
              <a:extLst>
                <a:ext uri="{FF2B5EF4-FFF2-40B4-BE49-F238E27FC236}">
                  <a16:creationId xmlns:a16="http://schemas.microsoft.com/office/drawing/2014/main" id="{2D17CCEE-5899-4FC3-B6C4-CF375A03780F}"/>
                </a:ext>
              </a:extLst>
            </p:cNvPr>
            <p:cNvCxnSpPr>
              <a:cxnSpLocks noChangeShapeType="1"/>
              <a:stCxn id="527368" idx="6"/>
              <a:endCxn id="527369"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7385" name="AutoShape 25">
              <a:extLst>
                <a:ext uri="{FF2B5EF4-FFF2-40B4-BE49-F238E27FC236}">
                  <a16:creationId xmlns:a16="http://schemas.microsoft.com/office/drawing/2014/main" id="{49DC00A5-34EB-46FF-86EC-B6B3C0BD16A1}"/>
                </a:ext>
              </a:extLst>
            </p:cNvPr>
            <p:cNvCxnSpPr>
              <a:cxnSpLocks noChangeShapeType="1"/>
              <a:stCxn id="527369" idx="6"/>
              <a:endCxn id="527370"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20483" name="Object 26">
            <a:extLst>
              <a:ext uri="{FF2B5EF4-FFF2-40B4-BE49-F238E27FC236}">
                <a16:creationId xmlns:a16="http://schemas.microsoft.com/office/drawing/2014/main" id="{091AC412-BC64-4542-A27F-118E4B6CDECF}"/>
              </a:ext>
            </a:extLst>
          </p:cNvPr>
          <p:cNvGraphicFramePr>
            <a:graphicFrameLocks noChangeAspect="1"/>
          </p:cNvGraphicFramePr>
          <p:nvPr/>
        </p:nvGraphicFramePr>
        <p:xfrm>
          <a:off x="6400800" y="1371600"/>
          <a:ext cx="2108200" cy="3124200"/>
        </p:xfrm>
        <a:graphic>
          <a:graphicData uri="http://schemas.openxmlformats.org/presentationml/2006/ole">
            <mc:AlternateContent xmlns:mc="http://schemas.openxmlformats.org/markup-compatibility/2006">
              <mc:Choice xmlns:v="urn:schemas-microsoft-com:vml" Requires="v">
                <p:oleObj spid="_x0000_s5207" name="Bitmap Image" r:id="rId3" imgW="2762636" imgH="4095238" progId="Paint.Picture">
                  <p:embed/>
                </p:oleObj>
              </mc:Choice>
              <mc:Fallback>
                <p:oleObj name="Bitmap Image" r:id="rId3" imgW="2762636" imgH="4095238" progId="Paint.Picture">
                  <p:embed/>
                  <p:pic>
                    <p:nvPicPr>
                      <p:cNvPr id="20483" name="Object 26">
                        <a:extLst>
                          <a:ext uri="{FF2B5EF4-FFF2-40B4-BE49-F238E27FC236}">
                            <a16:creationId xmlns:a16="http://schemas.microsoft.com/office/drawing/2014/main" id="{091AC412-BC64-4542-A27F-118E4B6CD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71600"/>
                        <a:ext cx="2108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7387" name="Text Box 27">
            <a:extLst>
              <a:ext uri="{FF2B5EF4-FFF2-40B4-BE49-F238E27FC236}">
                <a16:creationId xmlns:a16="http://schemas.microsoft.com/office/drawing/2014/main" id="{229EBF29-9D81-4A04-8C67-53AE4BD60A61}"/>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27388" name="Text Box 28">
            <a:extLst>
              <a:ext uri="{FF2B5EF4-FFF2-40B4-BE49-F238E27FC236}">
                <a16:creationId xmlns:a16="http://schemas.microsoft.com/office/drawing/2014/main" id="{9F792DD0-71A7-479E-B49B-E1FA31ACFEFD}"/>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27389" name="Group 29">
            <a:extLst>
              <a:ext uri="{FF2B5EF4-FFF2-40B4-BE49-F238E27FC236}">
                <a16:creationId xmlns:a16="http://schemas.microsoft.com/office/drawing/2014/main" id="{E05DD88D-5F8B-477A-94B4-9D7357294D92}"/>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7413" name="Text Box 53">
            <a:extLst>
              <a:ext uri="{FF2B5EF4-FFF2-40B4-BE49-F238E27FC236}">
                <a16:creationId xmlns:a16="http://schemas.microsoft.com/office/drawing/2014/main" id="{B8C02E21-6519-4DCD-84DD-F2D3C79C671D}"/>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27414" name="Group 54">
            <a:extLst>
              <a:ext uri="{FF2B5EF4-FFF2-40B4-BE49-F238E27FC236}">
                <a16:creationId xmlns:a16="http://schemas.microsoft.com/office/drawing/2014/main" id="{AA96A973-F558-4C3F-9231-4980C1D1FCFE}"/>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7438" name="Text Box 78">
            <a:extLst>
              <a:ext uri="{FF2B5EF4-FFF2-40B4-BE49-F238E27FC236}">
                <a16:creationId xmlns:a16="http://schemas.microsoft.com/office/drawing/2014/main" id="{40F922DF-57ED-47B3-90AC-7D7D4E4169D9}"/>
              </a:ext>
            </a:extLst>
          </p:cNvPr>
          <p:cNvSpPr txBox="1">
            <a:spLocks noChangeArrowheads="1"/>
          </p:cNvSpPr>
          <p:nvPr/>
        </p:nvSpPr>
        <p:spPr bwMode="auto">
          <a:xfrm>
            <a:off x="8382000" y="4724401"/>
            <a:ext cx="1898650"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Mark 0 as visited</a:t>
            </a:r>
          </a:p>
          <a:p>
            <a:pPr eaLnBrk="1" hangingPunct="1">
              <a:spcBef>
                <a:spcPct val="0"/>
              </a:spcBef>
              <a:buClrTx/>
              <a:buSzTx/>
              <a:buFontTx/>
              <a:buNone/>
              <a:defRPr/>
            </a:pPr>
            <a:endParaRPr lang="en-US" altLang="zh-CN">
              <a:latin typeface="Arial" charset="0"/>
              <a:ea typeface="宋体" charset="0"/>
              <a:cs typeface="宋体" charset="0"/>
            </a:endParaRPr>
          </a:p>
          <a:p>
            <a:pPr eaLnBrk="1" hangingPunct="1">
              <a:spcBef>
                <a:spcPct val="0"/>
              </a:spcBef>
              <a:buClrTx/>
              <a:buSzTx/>
              <a:buFontTx/>
              <a:buNone/>
              <a:defRPr/>
            </a:pPr>
            <a:r>
              <a:rPr lang="en-US" altLang="zh-CN">
                <a:latin typeface="Arial" charset="0"/>
                <a:ea typeface="宋体" charset="0"/>
                <a:cs typeface="宋体" charset="0"/>
              </a:rPr>
              <a:t>Mark Pred[0]</a:t>
            </a:r>
            <a:br>
              <a:rPr lang="en-US" altLang="zh-CN">
                <a:latin typeface="Arial" charset="0"/>
                <a:ea typeface="宋体" charset="0"/>
                <a:cs typeface="宋体" charset="0"/>
              </a:rPr>
            </a:br>
            <a:endParaRPr lang="en-US" altLang="zh-CN">
              <a:latin typeface="Arial" charset="0"/>
              <a:ea typeface="宋体" charset="0"/>
              <a:cs typeface="宋体" charset="0"/>
            </a:endParaRPr>
          </a:p>
          <a:p>
            <a:pPr eaLnBrk="1" hangingPunct="1">
              <a:spcBef>
                <a:spcPct val="0"/>
              </a:spcBef>
              <a:buClrTx/>
              <a:buSzTx/>
              <a:buFontTx/>
              <a:buNone/>
              <a:defRPr/>
            </a:pPr>
            <a:endParaRPr lang="zh-CN" altLang="en-US">
              <a:latin typeface="Arial" charset="0"/>
              <a:ea typeface="宋体" charset="0"/>
              <a:cs typeface="宋体" charset="0"/>
            </a:endParaRPr>
          </a:p>
        </p:txBody>
      </p:sp>
      <p:graphicFrame>
        <p:nvGraphicFramePr>
          <p:cNvPr id="527439" name="Group 79">
            <a:extLst>
              <a:ext uri="{FF2B5EF4-FFF2-40B4-BE49-F238E27FC236}">
                <a16:creationId xmlns:a16="http://schemas.microsoft.com/office/drawing/2014/main" id="{BF21BD13-1A6D-4336-B2A6-115122AFFBF6}"/>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7463" name="Text Box 103">
            <a:extLst>
              <a:ext uri="{FF2B5EF4-FFF2-40B4-BE49-F238E27FC236}">
                <a16:creationId xmlns:a16="http://schemas.microsoft.com/office/drawing/2014/main" id="{BD20363A-23FD-4FDF-9B73-F5CB5770B515}"/>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27465" name="Text Box 105">
            <a:extLst>
              <a:ext uri="{FF2B5EF4-FFF2-40B4-BE49-F238E27FC236}">
                <a16:creationId xmlns:a16="http://schemas.microsoft.com/office/drawing/2014/main" id="{62AA1DC6-0F96-4939-B7F3-C0A6B39B1467}"/>
              </a:ext>
            </a:extLst>
          </p:cNvPr>
          <p:cNvSpPr txBox="1">
            <a:spLocks noChangeArrowheads="1"/>
          </p:cNvSpPr>
          <p:nvPr/>
        </p:nvSpPr>
        <p:spPr bwMode="auto">
          <a:xfrm>
            <a:off x="2667001" y="5105401"/>
            <a:ext cx="4935967"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dirty="0">
                <a:latin typeface="Arial" charset="0"/>
                <a:ea typeface="宋体" charset="0"/>
                <a:cs typeface="宋体" charset="0"/>
              </a:rPr>
              <a:t>RDFS( 2 )</a:t>
            </a:r>
          </a:p>
          <a:p>
            <a:pPr eaLnBrk="1" hangingPunct="1">
              <a:spcBef>
                <a:spcPct val="0"/>
              </a:spcBef>
              <a:buClrTx/>
              <a:buSzTx/>
              <a:buFontTx/>
              <a:buNone/>
              <a:defRPr/>
            </a:pPr>
            <a:r>
              <a:rPr lang="en-US" altLang="zh-CN" dirty="0">
                <a:latin typeface="Arial" charset="0"/>
                <a:ea typeface="宋体" charset="0"/>
                <a:cs typeface="宋体" charset="0"/>
              </a:rPr>
              <a:t>        RDFS(8)</a:t>
            </a:r>
          </a:p>
          <a:p>
            <a:pPr eaLnBrk="1" hangingPunct="1">
              <a:spcBef>
                <a:spcPct val="0"/>
              </a:spcBef>
              <a:buClrTx/>
              <a:buSzTx/>
              <a:buFontTx/>
              <a:buNone/>
              <a:defRPr/>
            </a:pPr>
            <a:r>
              <a:rPr lang="en-US" altLang="zh-CN" dirty="0">
                <a:latin typeface="Arial" charset="0"/>
                <a:ea typeface="宋体" charset="0"/>
                <a:cs typeface="宋体" charset="0"/>
              </a:rPr>
              <a:t>	RDFS(0) -&gt; no unvisited neighbors, return</a:t>
            </a:r>
          </a:p>
          <a:p>
            <a:pPr eaLnBrk="1" hangingPunct="1">
              <a:spcBef>
                <a:spcPct val="0"/>
              </a:spcBef>
              <a:buClrTx/>
              <a:buSzTx/>
              <a:buFontTx/>
              <a:buNone/>
              <a:defRPr/>
            </a:pPr>
            <a:r>
              <a:rPr lang="en-US" altLang="zh-CN" dirty="0">
                <a:latin typeface="Arial" charset="0"/>
                <a:ea typeface="宋体" charset="0"/>
                <a:cs typeface="宋体" charset="0"/>
              </a:rPr>
              <a:t>                                  to call RDFS(8)</a:t>
            </a:r>
          </a:p>
        </p:txBody>
      </p:sp>
      <p:sp>
        <p:nvSpPr>
          <p:cNvPr id="527466" name="Line 106">
            <a:extLst>
              <a:ext uri="{FF2B5EF4-FFF2-40B4-BE49-F238E27FC236}">
                <a16:creationId xmlns:a16="http://schemas.microsoft.com/office/drawing/2014/main" id="{A8E75696-EAE2-436E-9429-671E9239E565}"/>
              </a:ext>
            </a:extLst>
          </p:cNvPr>
          <p:cNvSpPr>
            <a:spLocks noChangeShapeType="1"/>
          </p:cNvSpPr>
          <p:nvPr/>
        </p:nvSpPr>
        <p:spPr bwMode="auto">
          <a:xfrm>
            <a:off x="5943600" y="17526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7467" name="Text Box 107">
            <a:extLst>
              <a:ext uri="{FF2B5EF4-FFF2-40B4-BE49-F238E27FC236}">
                <a16:creationId xmlns:a16="http://schemas.microsoft.com/office/drawing/2014/main" id="{6A5C73AF-C4F0-4A06-9F07-F08C954501CD}"/>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27469" name="Line 109">
            <a:extLst>
              <a:ext uri="{FF2B5EF4-FFF2-40B4-BE49-F238E27FC236}">
                <a16:creationId xmlns:a16="http://schemas.microsoft.com/office/drawing/2014/main" id="{6E04CD40-6A2E-4CB5-8FC4-B202C22CB063}"/>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7471" name="Line 111">
            <a:extLst>
              <a:ext uri="{FF2B5EF4-FFF2-40B4-BE49-F238E27FC236}">
                <a16:creationId xmlns:a16="http://schemas.microsoft.com/office/drawing/2014/main" id="{9A73195B-DE53-4AA5-804D-63F1A4DAB5B0}"/>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7472" name="Oval 112">
            <a:extLst>
              <a:ext uri="{FF2B5EF4-FFF2-40B4-BE49-F238E27FC236}">
                <a16:creationId xmlns:a16="http://schemas.microsoft.com/office/drawing/2014/main" id="{59400CB7-2F05-4589-AB4C-5400165F40B6}"/>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27473" name="Oval 113">
            <a:extLst>
              <a:ext uri="{FF2B5EF4-FFF2-40B4-BE49-F238E27FC236}">
                <a16:creationId xmlns:a16="http://schemas.microsoft.com/office/drawing/2014/main" id="{5F7FCF66-D28A-4775-B9F7-00D9FDB98F84}"/>
              </a:ext>
            </a:extLst>
          </p:cNvPr>
          <p:cNvSpPr>
            <a:spLocks noChangeArrowheads="1"/>
          </p:cNvSpPr>
          <p:nvPr/>
        </p:nvSpPr>
        <p:spPr bwMode="auto">
          <a:xfrm>
            <a:off x="7467600" y="38862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27476" name="Oval 116">
            <a:extLst>
              <a:ext uri="{FF2B5EF4-FFF2-40B4-BE49-F238E27FC236}">
                <a16:creationId xmlns:a16="http://schemas.microsoft.com/office/drawing/2014/main" id="{A4B0F274-8543-4DFD-9C9B-A93CB028B714}"/>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a:extLst>
              <a:ext uri="{FF2B5EF4-FFF2-40B4-BE49-F238E27FC236}">
                <a16:creationId xmlns:a16="http://schemas.microsoft.com/office/drawing/2014/main" id="{99AB6469-0A1D-4D0A-860C-F72729BF515B}"/>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1506" name="Group 3">
            <a:extLst>
              <a:ext uri="{FF2B5EF4-FFF2-40B4-BE49-F238E27FC236}">
                <a16:creationId xmlns:a16="http://schemas.microsoft.com/office/drawing/2014/main" id="{7F65A2AD-E3CC-4307-BEA3-D514549C0814}"/>
              </a:ext>
            </a:extLst>
          </p:cNvPr>
          <p:cNvGrpSpPr>
            <a:grpSpLocks/>
          </p:cNvGrpSpPr>
          <p:nvPr/>
        </p:nvGrpSpPr>
        <p:grpSpPr bwMode="auto">
          <a:xfrm>
            <a:off x="1981200" y="1143000"/>
            <a:ext cx="3733800" cy="2895600"/>
            <a:chOff x="192" y="816"/>
            <a:chExt cx="2976" cy="2208"/>
          </a:xfrm>
        </p:grpSpPr>
        <p:sp>
          <p:nvSpPr>
            <p:cNvPr id="528388" name="Oval 4">
              <a:extLst>
                <a:ext uri="{FF2B5EF4-FFF2-40B4-BE49-F238E27FC236}">
                  <a16:creationId xmlns:a16="http://schemas.microsoft.com/office/drawing/2014/main" id="{13634359-79D9-4446-B4EF-B3A2993F5A8B}"/>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28389" name="Oval 5">
              <a:extLst>
                <a:ext uri="{FF2B5EF4-FFF2-40B4-BE49-F238E27FC236}">
                  <a16:creationId xmlns:a16="http://schemas.microsoft.com/office/drawing/2014/main" id="{8F1264A9-2050-4E81-B833-591EC361AC34}"/>
                </a:ext>
              </a:extLst>
            </p:cNvPr>
            <p:cNvSpPr>
              <a:spLocks noChangeArrowheads="1"/>
            </p:cNvSpPr>
            <p:nvPr/>
          </p:nvSpPr>
          <p:spPr bwMode="auto">
            <a:xfrm>
              <a:off x="192" y="264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28390" name="Oval 6">
              <a:extLst>
                <a:ext uri="{FF2B5EF4-FFF2-40B4-BE49-F238E27FC236}">
                  <a16:creationId xmlns:a16="http://schemas.microsoft.com/office/drawing/2014/main" id="{B35BBBA9-E053-4E09-B28A-8A2DC95E4BB8}"/>
                </a:ext>
              </a:extLst>
            </p:cNvPr>
            <p:cNvSpPr>
              <a:spLocks noChangeArrowheads="1"/>
            </p:cNvSpPr>
            <p:nvPr/>
          </p:nvSpPr>
          <p:spPr bwMode="auto">
            <a:xfrm>
              <a:off x="816" y="2304"/>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28391" name="Oval 7">
              <a:extLst>
                <a:ext uri="{FF2B5EF4-FFF2-40B4-BE49-F238E27FC236}">
                  <a16:creationId xmlns:a16="http://schemas.microsoft.com/office/drawing/2014/main" id="{662D1C9A-911F-4F17-8C31-D34E8B68D461}"/>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28392" name="Oval 8">
              <a:extLst>
                <a:ext uri="{FF2B5EF4-FFF2-40B4-BE49-F238E27FC236}">
                  <a16:creationId xmlns:a16="http://schemas.microsoft.com/office/drawing/2014/main" id="{B8C54BF5-9F01-4AF3-8985-B3F71BF91A3C}"/>
                </a:ext>
              </a:extLst>
            </p:cNvPr>
            <p:cNvSpPr>
              <a:spLocks noChangeArrowheads="1"/>
            </p:cNvSpPr>
            <p:nvPr/>
          </p:nvSpPr>
          <p:spPr bwMode="auto">
            <a:xfrm>
              <a:off x="1392" y="192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28393" name="Oval 9">
              <a:extLst>
                <a:ext uri="{FF2B5EF4-FFF2-40B4-BE49-F238E27FC236}">
                  <a16:creationId xmlns:a16="http://schemas.microsoft.com/office/drawing/2014/main" id="{4ECA7CCE-E700-40FE-9C8A-93BAB31FE004}"/>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28394" name="Oval 10">
              <a:extLst>
                <a:ext uri="{FF2B5EF4-FFF2-40B4-BE49-F238E27FC236}">
                  <a16:creationId xmlns:a16="http://schemas.microsoft.com/office/drawing/2014/main" id="{C47E0516-B23F-4FC4-85F8-3E7A7B7BBFC5}"/>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28395" name="Oval 11">
              <a:extLst>
                <a:ext uri="{FF2B5EF4-FFF2-40B4-BE49-F238E27FC236}">
                  <a16:creationId xmlns:a16="http://schemas.microsoft.com/office/drawing/2014/main" id="{11519F23-A768-4B7E-B1BB-60E090BA8085}"/>
                </a:ext>
              </a:extLst>
            </p:cNvPr>
            <p:cNvSpPr>
              <a:spLocks noChangeArrowheads="1"/>
            </p:cNvSpPr>
            <p:nvPr/>
          </p:nvSpPr>
          <p:spPr bwMode="auto">
            <a:xfrm>
              <a:off x="2208" y="168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28396" name="Oval 12">
              <a:extLst>
                <a:ext uri="{FF2B5EF4-FFF2-40B4-BE49-F238E27FC236}">
                  <a16:creationId xmlns:a16="http://schemas.microsoft.com/office/drawing/2014/main" id="{F8570C3C-9C2C-4F27-9110-EED8F3AF9107}"/>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28397" name="Oval 13">
              <a:extLst>
                <a:ext uri="{FF2B5EF4-FFF2-40B4-BE49-F238E27FC236}">
                  <a16:creationId xmlns:a16="http://schemas.microsoft.com/office/drawing/2014/main" id="{E6C412D9-47F0-4B6D-B4BA-469155447289}"/>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28398" name="AutoShape 14">
              <a:extLst>
                <a:ext uri="{FF2B5EF4-FFF2-40B4-BE49-F238E27FC236}">
                  <a16:creationId xmlns:a16="http://schemas.microsoft.com/office/drawing/2014/main" id="{656E06F6-90AF-4717-A4FB-51B264078500}"/>
                </a:ext>
              </a:extLst>
            </p:cNvPr>
            <p:cNvCxnSpPr>
              <a:cxnSpLocks noChangeShapeType="1"/>
              <a:stCxn id="528397" idx="6"/>
              <a:endCxn id="528396"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399" name="AutoShape 15">
              <a:extLst>
                <a:ext uri="{FF2B5EF4-FFF2-40B4-BE49-F238E27FC236}">
                  <a16:creationId xmlns:a16="http://schemas.microsoft.com/office/drawing/2014/main" id="{21A6F27F-8846-463B-BAAA-DB88192BEA69}"/>
                </a:ext>
              </a:extLst>
            </p:cNvPr>
            <p:cNvCxnSpPr>
              <a:cxnSpLocks noChangeShapeType="1"/>
              <a:stCxn id="528396" idx="5"/>
              <a:endCxn id="528395"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0" name="AutoShape 16">
              <a:extLst>
                <a:ext uri="{FF2B5EF4-FFF2-40B4-BE49-F238E27FC236}">
                  <a16:creationId xmlns:a16="http://schemas.microsoft.com/office/drawing/2014/main" id="{8738F230-F87D-48B1-95EB-CEB75F99ED8C}"/>
                </a:ext>
              </a:extLst>
            </p:cNvPr>
            <p:cNvCxnSpPr>
              <a:cxnSpLocks noChangeShapeType="1"/>
              <a:stCxn id="528395" idx="2"/>
              <a:endCxn id="528392"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1" name="AutoShape 17">
              <a:extLst>
                <a:ext uri="{FF2B5EF4-FFF2-40B4-BE49-F238E27FC236}">
                  <a16:creationId xmlns:a16="http://schemas.microsoft.com/office/drawing/2014/main" id="{666CD4DC-CD2F-486F-B77D-9D119CB36C4B}"/>
                </a:ext>
              </a:extLst>
            </p:cNvPr>
            <p:cNvCxnSpPr>
              <a:cxnSpLocks noChangeShapeType="1"/>
              <a:stCxn id="528396" idx="3"/>
              <a:endCxn id="528388"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2" name="AutoShape 18">
              <a:extLst>
                <a:ext uri="{FF2B5EF4-FFF2-40B4-BE49-F238E27FC236}">
                  <a16:creationId xmlns:a16="http://schemas.microsoft.com/office/drawing/2014/main" id="{9209A7F6-B452-4C4D-95DE-6029F21FB543}"/>
                </a:ext>
              </a:extLst>
            </p:cNvPr>
            <p:cNvCxnSpPr>
              <a:cxnSpLocks noChangeShapeType="1"/>
              <a:stCxn id="528388" idx="6"/>
              <a:endCxn id="528392"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3" name="AutoShape 19">
              <a:extLst>
                <a:ext uri="{FF2B5EF4-FFF2-40B4-BE49-F238E27FC236}">
                  <a16:creationId xmlns:a16="http://schemas.microsoft.com/office/drawing/2014/main" id="{F020C557-445C-43A1-8E56-2058B6DA3ED0}"/>
                </a:ext>
              </a:extLst>
            </p:cNvPr>
            <p:cNvCxnSpPr>
              <a:cxnSpLocks noChangeShapeType="1"/>
              <a:stCxn id="528388" idx="3"/>
              <a:endCxn id="528389"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4" name="AutoShape 20">
              <a:extLst>
                <a:ext uri="{FF2B5EF4-FFF2-40B4-BE49-F238E27FC236}">
                  <a16:creationId xmlns:a16="http://schemas.microsoft.com/office/drawing/2014/main" id="{181C61CF-A621-457A-8669-BEAFF8AD3AC4}"/>
                </a:ext>
              </a:extLst>
            </p:cNvPr>
            <p:cNvCxnSpPr>
              <a:cxnSpLocks noChangeShapeType="1"/>
              <a:stCxn id="528389" idx="6"/>
              <a:endCxn id="528390"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5" name="AutoShape 21">
              <a:extLst>
                <a:ext uri="{FF2B5EF4-FFF2-40B4-BE49-F238E27FC236}">
                  <a16:creationId xmlns:a16="http://schemas.microsoft.com/office/drawing/2014/main" id="{B86C3EC4-6800-4176-A39A-3B79307DC2FF}"/>
                </a:ext>
              </a:extLst>
            </p:cNvPr>
            <p:cNvCxnSpPr>
              <a:cxnSpLocks noChangeShapeType="1"/>
              <a:stCxn id="528390" idx="7"/>
              <a:endCxn id="528392"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6" name="AutoShape 22">
              <a:extLst>
                <a:ext uri="{FF2B5EF4-FFF2-40B4-BE49-F238E27FC236}">
                  <a16:creationId xmlns:a16="http://schemas.microsoft.com/office/drawing/2014/main" id="{9389916D-CA92-4954-91F1-9DC70A656461}"/>
                </a:ext>
              </a:extLst>
            </p:cNvPr>
            <p:cNvCxnSpPr>
              <a:cxnSpLocks noChangeShapeType="1"/>
              <a:stCxn id="528390" idx="5"/>
              <a:endCxn id="528391"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7" name="AutoShape 23">
              <a:extLst>
                <a:ext uri="{FF2B5EF4-FFF2-40B4-BE49-F238E27FC236}">
                  <a16:creationId xmlns:a16="http://schemas.microsoft.com/office/drawing/2014/main" id="{02122E90-3C9B-49F1-93D5-4481992D7BAF}"/>
                </a:ext>
              </a:extLst>
            </p:cNvPr>
            <p:cNvCxnSpPr>
              <a:cxnSpLocks noChangeShapeType="1"/>
              <a:stCxn id="528391" idx="6"/>
              <a:endCxn id="528394"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8" name="AutoShape 24">
              <a:extLst>
                <a:ext uri="{FF2B5EF4-FFF2-40B4-BE49-F238E27FC236}">
                  <a16:creationId xmlns:a16="http://schemas.microsoft.com/office/drawing/2014/main" id="{93F8CEF7-7EAB-4D37-863A-DB663639679C}"/>
                </a:ext>
              </a:extLst>
            </p:cNvPr>
            <p:cNvCxnSpPr>
              <a:cxnSpLocks noChangeShapeType="1"/>
              <a:stCxn id="528392" idx="6"/>
              <a:endCxn id="528393"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8409" name="AutoShape 25">
              <a:extLst>
                <a:ext uri="{FF2B5EF4-FFF2-40B4-BE49-F238E27FC236}">
                  <a16:creationId xmlns:a16="http://schemas.microsoft.com/office/drawing/2014/main" id="{D243828A-D81D-47AA-ABBC-7DC931C26EC0}"/>
                </a:ext>
              </a:extLst>
            </p:cNvPr>
            <p:cNvCxnSpPr>
              <a:cxnSpLocks noChangeShapeType="1"/>
              <a:stCxn id="528393" idx="6"/>
              <a:endCxn id="528394"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21507" name="Object 26">
            <a:extLst>
              <a:ext uri="{FF2B5EF4-FFF2-40B4-BE49-F238E27FC236}">
                <a16:creationId xmlns:a16="http://schemas.microsoft.com/office/drawing/2014/main" id="{FD70B133-037E-470E-B3B4-9AC6EA59FF2E}"/>
              </a:ext>
            </a:extLst>
          </p:cNvPr>
          <p:cNvGraphicFramePr>
            <a:graphicFrameLocks noChangeAspect="1"/>
          </p:cNvGraphicFramePr>
          <p:nvPr/>
        </p:nvGraphicFramePr>
        <p:xfrm>
          <a:off x="6400800" y="1371600"/>
          <a:ext cx="2108200" cy="3124200"/>
        </p:xfrm>
        <a:graphic>
          <a:graphicData uri="http://schemas.openxmlformats.org/presentationml/2006/ole">
            <mc:AlternateContent xmlns:mc="http://schemas.openxmlformats.org/markup-compatibility/2006">
              <mc:Choice xmlns:v="urn:schemas-microsoft-com:vml" Requires="v">
                <p:oleObj spid="_x0000_s6231" name="Bitmap Image" r:id="rId3" imgW="2762636" imgH="4095238" progId="Paint.Picture">
                  <p:embed/>
                </p:oleObj>
              </mc:Choice>
              <mc:Fallback>
                <p:oleObj name="Bitmap Image" r:id="rId3" imgW="2762636" imgH="4095238" progId="Paint.Picture">
                  <p:embed/>
                  <p:pic>
                    <p:nvPicPr>
                      <p:cNvPr id="21507" name="Object 26">
                        <a:extLst>
                          <a:ext uri="{FF2B5EF4-FFF2-40B4-BE49-F238E27FC236}">
                            <a16:creationId xmlns:a16="http://schemas.microsoft.com/office/drawing/2014/main" id="{FD70B133-037E-470E-B3B4-9AC6EA59F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71600"/>
                        <a:ext cx="2108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8411" name="Text Box 27">
            <a:extLst>
              <a:ext uri="{FF2B5EF4-FFF2-40B4-BE49-F238E27FC236}">
                <a16:creationId xmlns:a16="http://schemas.microsoft.com/office/drawing/2014/main" id="{57E63B35-1B5D-4EBA-BA8E-3FB1DA97B654}"/>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28412" name="Text Box 28">
            <a:extLst>
              <a:ext uri="{FF2B5EF4-FFF2-40B4-BE49-F238E27FC236}">
                <a16:creationId xmlns:a16="http://schemas.microsoft.com/office/drawing/2014/main" id="{A6AF1547-B38A-4C85-8DBA-23078D7F5D7F}"/>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28413" name="Group 29">
            <a:extLst>
              <a:ext uri="{FF2B5EF4-FFF2-40B4-BE49-F238E27FC236}">
                <a16:creationId xmlns:a16="http://schemas.microsoft.com/office/drawing/2014/main" id="{84E0A326-FF85-4285-8EFB-9F008D84A861}"/>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8437" name="Text Box 53">
            <a:extLst>
              <a:ext uri="{FF2B5EF4-FFF2-40B4-BE49-F238E27FC236}">
                <a16:creationId xmlns:a16="http://schemas.microsoft.com/office/drawing/2014/main" id="{5FEDAFBC-3C17-47EB-A08D-798C9996CF42}"/>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28438" name="Group 54">
            <a:extLst>
              <a:ext uri="{FF2B5EF4-FFF2-40B4-BE49-F238E27FC236}">
                <a16:creationId xmlns:a16="http://schemas.microsoft.com/office/drawing/2014/main" id="{9E788F30-4947-492E-A497-FBD0D71160C1}"/>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8462" name="Text Box 78">
            <a:extLst>
              <a:ext uri="{FF2B5EF4-FFF2-40B4-BE49-F238E27FC236}">
                <a16:creationId xmlns:a16="http://schemas.microsoft.com/office/drawing/2014/main" id="{4CB77908-8056-4973-A5A8-BEFEAE2EE485}"/>
              </a:ext>
            </a:extLst>
          </p:cNvPr>
          <p:cNvSpPr txBox="1">
            <a:spLocks noChangeArrowheads="1"/>
          </p:cNvSpPr>
          <p:nvPr/>
        </p:nvSpPr>
        <p:spPr bwMode="auto">
          <a:xfrm>
            <a:off x="8382000" y="4724400"/>
            <a:ext cx="184150"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b="1">
                <a:solidFill>
                  <a:schemeClr val="tx1"/>
                </a:solidFill>
                <a:latin typeface="Arial" panose="020B0604020202020204" pitchFamily="34" charset="0"/>
                <a:ea typeface="ＭＳ Ｐゴシック" panose="020B0600070205080204" pitchFamily="34" charset="-128"/>
              </a:defRPr>
            </a:lvl1pPr>
            <a:lvl2pPr marL="742950" indent="-285750">
              <a:defRPr sz="2000" b="1">
                <a:solidFill>
                  <a:schemeClr val="tx1"/>
                </a:solidFill>
                <a:latin typeface="Arial" panose="020B0604020202020204" pitchFamily="34" charset="0"/>
                <a:ea typeface="ＭＳ Ｐゴシック" panose="020B0600070205080204" pitchFamily="34" charset="-128"/>
              </a:defRPr>
            </a:lvl2pPr>
            <a:lvl3pPr marL="1143000" indent="-228600">
              <a:defRPr sz="2000" b="1">
                <a:solidFill>
                  <a:schemeClr val="tx1"/>
                </a:solidFill>
                <a:latin typeface="Arial" panose="020B0604020202020204" pitchFamily="34" charset="0"/>
                <a:ea typeface="ＭＳ Ｐゴシック" panose="020B0600070205080204" pitchFamily="34" charset="-128"/>
              </a:defRPr>
            </a:lvl3pPr>
            <a:lvl4pPr marL="1600200" indent="-228600">
              <a:defRPr sz="2000" b="1">
                <a:solidFill>
                  <a:schemeClr val="tx1"/>
                </a:solidFill>
                <a:latin typeface="Arial" panose="020B0604020202020204" pitchFamily="34" charset="0"/>
                <a:ea typeface="ＭＳ Ｐゴシック" panose="020B0600070205080204" pitchFamily="34" charset="-128"/>
              </a:defRPr>
            </a:lvl4pPr>
            <a:lvl5pPr marL="2057400" indent="-228600">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SzPct val="75000"/>
              <a:buFont typeface="Monotype Sorts" pitchFamily="-110" charset="2"/>
              <a:buChar char="l"/>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SzPct val="75000"/>
              <a:buFont typeface="Monotype Sorts" pitchFamily="-110" charset="2"/>
              <a:buChar char="l"/>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SzPct val="75000"/>
              <a:buFont typeface="Monotype Sorts" pitchFamily="-110" charset="2"/>
              <a:buChar char="l"/>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SzPct val="75000"/>
              <a:buFont typeface="Monotype Sorts" pitchFamily="-110" charset="2"/>
              <a:buChar char="l"/>
              <a:defRPr sz="2000" b="1">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zh-CN" altLang="en-US" sz="1800" b="0">
                <a:ea typeface="SimSun" panose="02010600030101010101" pitchFamily="2" charset="-122"/>
              </a:rPr>
              <a:t/>
            </a:r>
            <a:br>
              <a:rPr lang="zh-CN" altLang="en-US" sz="1800" b="0">
                <a:ea typeface="SimSun" panose="02010600030101010101" pitchFamily="2" charset="-122"/>
              </a:rPr>
            </a:br>
            <a:endParaRPr lang="zh-CN" altLang="en-US" sz="1800" b="0">
              <a:ea typeface="SimSun" panose="02010600030101010101" pitchFamily="2" charset="-122"/>
            </a:endParaRPr>
          </a:p>
          <a:p>
            <a:pPr eaLnBrk="1" hangingPunct="1">
              <a:spcBef>
                <a:spcPct val="0"/>
              </a:spcBef>
              <a:buClrTx/>
              <a:buSzTx/>
              <a:buFontTx/>
              <a:buNone/>
            </a:pPr>
            <a:endParaRPr lang="zh-CN" altLang="en-US" sz="1800" b="0">
              <a:ea typeface="SimSun" panose="02010600030101010101" pitchFamily="2" charset="-122"/>
            </a:endParaRPr>
          </a:p>
        </p:txBody>
      </p:sp>
      <p:graphicFrame>
        <p:nvGraphicFramePr>
          <p:cNvPr id="528463" name="Group 79">
            <a:extLst>
              <a:ext uri="{FF2B5EF4-FFF2-40B4-BE49-F238E27FC236}">
                <a16:creationId xmlns:a16="http://schemas.microsoft.com/office/drawing/2014/main" id="{FAF42D97-DFD6-4AE7-9D9D-D0C7BFFF7B05}"/>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8487" name="Text Box 103">
            <a:extLst>
              <a:ext uri="{FF2B5EF4-FFF2-40B4-BE49-F238E27FC236}">
                <a16:creationId xmlns:a16="http://schemas.microsoft.com/office/drawing/2014/main" id="{C7B90553-B532-4CCE-AE22-95F088C8BCC5}"/>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28489" name="Text Box 105">
            <a:extLst>
              <a:ext uri="{FF2B5EF4-FFF2-40B4-BE49-F238E27FC236}">
                <a16:creationId xmlns:a16="http://schemas.microsoft.com/office/drawing/2014/main" id="{E743C60A-0CD0-4931-82A6-FD7B128C9CD3}"/>
              </a:ext>
            </a:extLst>
          </p:cNvPr>
          <p:cNvSpPr txBox="1">
            <a:spLocks noChangeArrowheads="1"/>
          </p:cNvSpPr>
          <p:nvPr/>
        </p:nvSpPr>
        <p:spPr bwMode="auto">
          <a:xfrm>
            <a:off x="2667001" y="5105401"/>
            <a:ext cx="3012363"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Now visit 9 -&gt; RDFS(9)</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28490" name="Line 106">
            <a:extLst>
              <a:ext uri="{FF2B5EF4-FFF2-40B4-BE49-F238E27FC236}">
                <a16:creationId xmlns:a16="http://schemas.microsoft.com/office/drawing/2014/main" id="{19577E97-F895-441A-9AC9-104FB4EF203F}"/>
              </a:ext>
            </a:extLst>
          </p:cNvPr>
          <p:cNvSpPr>
            <a:spLocks noChangeShapeType="1"/>
          </p:cNvSpPr>
          <p:nvPr/>
        </p:nvSpPr>
        <p:spPr bwMode="auto">
          <a:xfrm>
            <a:off x="5943600" y="39624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8491" name="Text Box 107">
            <a:extLst>
              <a:ext uri="{FF2B5EF4-FFF2-40B4-BE49-F238E27FC236}">
                <a16:creationId xmlns:a16="http://schemas.microsoft.com/office/drawing/2014/main" id="{9D34C0CB-E9FD-46A0-911E-5621108A6EF6}"/>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28493" name="Line 109">
            <a:extLst>
              <a:ext uri="{FF2B5EF4-FFF2-40B4-BE49-F238E27FC236}">
                <a16:creationId xmlns:a16="http://schemas.microsoft.com/office/drawing/2014/main" id="{EFF74135-4600-4FDC-ABB3-8FC7F50D47A5}"/>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8495" name="Line 111">
            <a:extLst>
              <a:ext uri="{FF2B5EF4-FFF2-40B4-BE49-F238E27FC236}">
                <a16:creationId xmlns:a16="http://schemas.microsoft.com/office/drawing/2014/main" id="{292BDA3C-89BF-47FB-BD60-789E73260680}"/>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8496" name="Line 112">
            <a:extLst>
              <a:ext uri="{FF2B5EF4-FFF2-40B4-BE49-F238E27FC236}">
                <a16:creationId xmlns:a16="http://schemas.microsoft.com/office/drawing/2014/main" id="{2A5A6C4E-3F51-4048-BE71-375458B5BE6B}"/>
              </a:ext>
            </a:extLst>
          </p:cNvPr>
          <p:cNvSpPr>
            <a:spLocks noChangeShapeType="1"/>
          </p:cNvSpPr>
          <p:nvPr/>
        </p:nvSpPr>
        <p:spPr bwMode="auto">
          <a:xfrm flipH="1">
            <a:off x="4191000" y="1219200"/>
            <a:ext cx="3810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8497" name="Text Box 113">
            <a:extLst>
              <a:ext uri="{FF2B5EF4-FFF2-40B4-BE49-F238E27FC236}">
                <a16:creationId xmlns:a16="http://schemas.microsoft.com/office/drawing/2014/main" id="{9ABF52EC-D9C2-4284-8D9D-B2E422B9C52A}"/>
              </a:ext>
            </a:extLst>
          </p:cNvPr>
          <p:cNvSpPr txBox="1">
            <a:spLocks noChangeArrowheads="1"/>
          </p:cNvSpPr>
          <p:nvPr/>
        </p:nvSpPr>
        <p:spPr bwMode="auto">
          <a:xfrm>
            <a:off x="4038600" y="852488"/>
            <a:ext cx="11366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Back to 8</a:t>
            </a:r>
          </a:p>
        </p:txBody>
      </p:sp>
      <p:sp>
        <p:nvSpPr>
          <p:cNvPr id="528498" name="Oval 114">
            <a:extLst>
              <a:ext uri="{FF2B5EF4-FFF2-40B4-BE49-F238E27FC236}">
                <a16:creationId xmlns:a16="http://schemas.microsoft.com/office/drawing/2014/main" id="{C5518CB9-55A8-420C-96E8-5CB8D0CE9995}"/>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28499" name="Oval 115">
            <a:extLst>
              <a:ext uri="{FF2B5EF4-FFF2-40B4-BE49-F238E27FC236}">
                <a16:creationId xmlns:a16="http://schemas.microsoft.com/office/drawing/2014/main" id="{D7B3059D-0718-41CE-8A40-4EE22757AB7D}"/>
              </a:ext>
            </a:extLst>
          </p:cNvPr>
          <p:cNvSpPr>
            <a:spLocks noChangeArrowheads="1"/>
          </p:cNvSpPr>
          <p:nvPr/>
        </p:nvSpPr>
        <p:spPr bwMode="auto">
          <a:xfrm>
            <a:off x="7718425" y="38655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28501" name="Oval 117">
            <a:extLst>
              <a:ext uri="{FF2B5EF4-FFF2-40B4-BE49-F238E27FC236}">
                <a16:creationId xmlns:a16="http://schemas.microsoft.com/office/drawing/2014/main" id="{4C8696C9-BF2D-4A15-AEFB-FA32B8BCB741}"/>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1"/>
          <p:cNvSpPr>
            <a:spLocks noGrp="1"/>
          </p:cNvSpPr>
          <p:nvPr>
            <p:ph type="title"/>
          </p:nvPr>
        </p:nvSpPr>
        <p:spPr>
          <a:xfrm>
            <a:off x="1981200" y="274638"/>
            <a:ext cx="8229600" cy="792162"/>
          </a:xfrm>
          <a:noFill/>
        </p:spPr>
        <p:txBody>
          <a:bodyPr>
            <a:normAutofit/>
          </a:bodyPr>
          <a:lstStyle/>
          <a:p>
            <a:r>
              <a:rPr lang="en-US" dirty="0"/>
              <a:t>Applications of AI</a:t>
            </a:r>
          </a:p>
        </p:txBody>
      </p:sp>
      <p:sp>
        <p:nvSpPr>
          <p:cNvPr id="20482" name="Content Placeholder 2"/>
          <p:cNvSpPr>
            <a:spLocks noGrp="1"/>
          </p:cNvSpPr>
          <p:nvPr>
            <p:ph idx="1"/>
          </p:nvPr>
        </p:nvSpPr>
        <p:spPr>
          <a:xfrm>
            <a:off x="1981200" y="1219200"/>
            <a:ext cx="8229600" cy="5257800"/>
          </a:xfrm>
        </p:spPr>
        <p:txBody>
          <a:bodyPr/>
          <a:lstStyle/>
          <a:p>
            <a:r>
              <a:rPr lang="en-US">
                <a:hlinkClick r:id="rId2"/>
              </a:rPr>
              <a:t>3 Hospitals and medicine</a:t>
            </a:r>
            <a:endParaRPr lang="en-US"/>
          </a:p>
          <a:p>
            <a:pPr lvl="1"/>
            <a:r>
              <a:rPr lang="en-US" sz="2400"/>
              <a:t>A medical clinic can use artificial intelligence systems to organize bed schedules, make a staff rotation, and provide medical information.</a:t>
            </a:r>
          </a:p>
          <a:p>
            <a:pPr lvl="1"/>
            <a:r>
              <a:rPr lang="en-US" sz="2400">
                <a:hlinkClick r:id="rId3" tooltip="Artificial neural networks"/>
              </a:rPr>
              <a:t>Artificial neural networks</a:t>
            </a:r>
            <a:r>
              <a:rPr lang="en-US" sz="2400"/>
              <a:t> are used as </a:t>
            </a:r>
            <a:r>
              <a:rPr lang="en-US" sz="2400">
                <a:hlinkClick r:id="rId4" tooltip="Clinical decision support system"/>
              </a:rPr>
              <a:t>clinical decision support systems</a:t>
            </a:r>
            <a:r>
              <a:rPr lang="en-US" sz="2400"/>
              <a:t> for </a:t>
            </a:r>
            <a:r>
              <a:rPr lang="en-US" sz="2400">
                <a:hlinkClick r:id="rId5" tooltip="Medical diagnosis"/>
              </a:rPr>
              <a:t>medical diagnosis</a:t>
            </a:r>
            <a:r>
              <a:rPr lang="en-US" sz="2400"/>
              <a:t>, such as in </a:t>
            </a:r>
            <a:r>
              <a:rPr lang="en-US" sz="2400">
                <a:hlinkClick r:id="rId6" tooltip="Concept Processing"/>
              </a:rPr>
              <a:t>Concept Processing</a:t>
            </a:r>
            <a:r>
              <a:rPr lang="en-US" sz="2400"/>
              <a:t> technology in </a:t>
            </a:r>
            <a:r>
              <a:rPr lang="en-US" sz="2400">
                <a:hlinkClick r:id="rId7" tooltip="Electronic medical record"/>
              </a:rPr>
              <a:t>EMR</a:t>
            </a:r>
            <a:r>
              <a:rPr lang="en-US" sz="2400"/>
              <a:t> software.</a:t>
            </a:r>
          </a:p>
          <a:p>
            <a:pPr lvl="1"/>
            <a:r>
              <a:rPr lang="en-US" sz="2400"/>
              <a:t>Other tasks in medicine that can potentially be performed by artificial intelligence include:</a:t>
            </a:r>
          </a:p>
          <a:p>
            <a:pPr lvl="1"/>
            <a:r>
              <a:rPr lang="en-US">
                <a:hlinkClick r:id="rId8" tooltip="Computer-aided radiologic interpretation"/>
              </a:rPr>
              <a:t>Computer-aided interpretation of medical images</a:t>
            </a:r>
            <a:r>
              <a:rPr lang="en-US"/>
              <a:t>. Such systems help scan digital images.</a:t>
            </a:r>
          </a:p>
          <a:p>
            <a:pPr lvl="1"/>
            <a:endParaRPr 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a:extLst>
              <a:ext uri="{FF2B5EF4-FFF2-40B4-BE49-F238E27FC236}">
                <a16:creationId xmlns:a16="http://schemas.microsoft.com/office/drawing/2014/main" id="{4FFC4817-0521-437A-987A-D0ADF846B242}"/>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2530" name="Group 3">
            <a:extLst>
              <a:ext uri="{FF2B5EF4-FFF2-40B4-BE49-F238E27FC236}">
                <a16:creationId xmlns:a16="http://schemas.microsoft.com/office/drawing/2014/main" id="{1864A803-C2F3-42BC-9BBB-E1CC4F412676}"/>
              </a:ext>
            </a:extLst>
          </p:cNvPr>
          <p:cNvGrpSpPr>
            <a:grpSpLocks/>
          </p:cNvGrpSpPr>
          <p:nvPr/>
        </p:nvGrpSpPr>
        <p:grpSpPr bwMode="auto">
          <a:xfrm>
            <a:off x="1981200" y="1143000"/>
            <a:ext cx="3733800" cy="2895600"/>
            <a:chOff x="192" y="816"/>
            <a:chExt cx="2976" cy="2208"/>
          </a:xfrm>
        </p:grpSpPr>
        <p:sp>
          <p:nvSpPr>
            <p:cNvPr id="529412" name="Oval 4">
              <a:extLst>
                <a:ext uri="{FF2B5EF4-FFF2-40B4-BE49-F238E27FC236}">
                  <a16:creationId xmlns:a16="http://schemas.microsoft.com/office/drawing/2014/main" id="{006F8E97-653B-41D0-BBE4-F9DFC923EECC}"/>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29413" name="Oval 5">
              <a:extLst>
                <a:ext uri="{FF2B5EF4-FFF2-40B4-BE49-F238E27FC236}">
                  <a16:creationId xmlns:a16="http://schemas.microsoft.com/office/drawing/2014/main" id="{9E75A592-3438-4600-AECF-BE9D692AAF0C}"/>
                </a:ext>
              </a:extLst>
            </p:cNvPr>
            <p:cNvSpPr>
              <a:spLocks noChangeArrowheads="1"/>
            </p:cNvSpPr>
            <p:nvPr/>
          </p:nvSpPr>
          <p:spPr bwMode="auto">
            <a:xfrm>
              <a:off x="192" y="264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29414" name="Oval 6">
              <a:extLst>
                <a:ext uri="{FF2B5EF4-FFF2-40B4-BE49-F238E27FC236}">
                  <a16:creationId xmlns:a16="http://schemas.microsoft.com/office/drawing/2014/main" id="{E0E0E815-6DD3-4744-800B-C1784705E126}"/>
                </a:ext>
              </a:extLst>
            </p:cNvPr>
            <p:cNvSpPr>
              <a:spLocks noChangeArrowheads="1"/>
            </p:cNvSpPr>
            <p:nvPr/>
          </p:nvSpPr>
          <p:spPr bwMode="auto">
            <a:xfrm>
              <a:off x="816" y="2304"/>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29415" name="Oval 7">
              <a:extLst>
                <a:ext uri="{FF2B5EF4-FFF2-40B4-BE49-F238E27FC236}">
                  <a16:creationId xmlns:a16="http://schemas.microsoft.com/office/drawing/2014/main" id="{827DBF32-4206-4665-AE29-AB12A6F85514}"/>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29416" name="Oval 8">
              <a:extLst>
                <a:ext uri="{FF2B5EF4-FFF2-40B4-BE49-F238E27FC236}">
                  <a16:creationId xmlns:a16="http://schemas.microsoft.com/office/drawing/2014/main" id="{3A6ED8D9-DC06-460C-A2A9-F62A70B394F9}"/>
                </a:ext>
              </a:extLst>
            </p:cNvPr>
            <p:cNvSpPr>
              <a:spLocks noChangeArrowheads="1"/>
            </p:cNvSpPr>
            <p:nvPr/>
          </p:nvSpPr>
          <p:spPr bwMode="auto">
            <a:xfrm>
              <a:off x="1392" y="192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29417" name="Oval 9">
              <a:extLst>
                <a:ext uri="{FF2B5EF4-FFF2-40B4-BE49-F238E27FC236}">
                  <a16:creationId xmlns:a16="http://schemas.microsoft.com/office/drawing/2014/main" id="{03D60285-2322-48FC-B5EE-632B9EF570C0}"/>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29418" name="Oval 10">
              <a:extLst>
                <a:ext uri="{FF2B5EF4-FFF2-40B4-BE49-F238E27FC236}">
                  <a16:creationId xmlns:a16="http://schemas.microsoft.com/office/drawing/2014/main" id="{B118AE6C-F401-42A8-9A8B-A1B66D7CA891}"/>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29419" name="Oval 11">
              <a:extLst>
                <a:ext uri="{FF2B5EF4-FFF2-40B4-BE49-F238E27FC236}">
                  <a16:creationId xmlns:a16="http://schemas.microsoft.com/office/drawing/2014/main" id="{4BAE2BF9-D4A8-47B4-BC15-E9537965C780}"/>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29420" name="Oval 12">
              <a:extLst>
                <a:ext uri="{FF2B5EF4-FFF2-40B4-BE49-F238E27FC236}">
                  <a16:creationId xmlns:a16="http://schemas.microsoft.com/office/drawing/2014/main" id="{580AAC9F-33D8-414C-A0FD-44DB856DB6A3}"/>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29421" name="Oval 13">
              <a:extLst>
                <a:ext uri="{FF2B5EF4-FFF2-40B4-BE49-F238E27FC236}">
                  <a16:creationId xmlns:a16="http://schemas.microsoft.com/office/drawing/2014/main" id="{4C7DBE82-586E-4C99-BA64-D514E60FDFB6}"/>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29422" name="AutoShape 14">
              <a:extLst>
                <a:ext uri="{FF2B5EF4-FFF2-40B4-BE49-F238E27FC236}">
                  <a16:creationId xmlns:a16="http://schemas.microsoft.com/office/drawing/2014/main" id="{B6DE500B-5FCB-4574-9F60-D12D9C03B022}"/>
                </a:ext>
              </a:extLst>
            </p:cNvPr>
            <p:cNvCxnSpPr>
              <a:cxnSpLocks noChangeShapeType="1"/>
              <a:stCxn id="529421" idx="6"/>
              <a:endCxn id="529420"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23" name="AutoShape 15">
              <a:extLst>
                <a:ext uri="{FF2B5EF4-FFF2-40B4-BE49-F238E27FC236}">
                  <a16:creationId xmlns:a16="http://schemas.microsoft.com/office/drawing/2014/main" id="{1A74938B-F9E5-492A-B397-985041AC5A08}"/>
                </a:ext>
              </a:extLst>
            </p:cNvPr>
            <p:cNvCxnSpPr>
              <a:cxnSpLocks noChangeShapeType="1"/>
              <a:stCxn id="529420" idx="5"/>
              <a:endCxn id="529419"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24" name="AutoShape 16">
              <a:extLst>
                <a:ext uri="{FF2B5EF4-FFF2-40B4-BE49-F238E27FC236}">
                  <a16:creationId xmlns:a16="http://schemas.microsoft.com/office/drawing/2014/main" id="{917E2513-4767-4250-B649-566C115EACFC}"/>
                </a:ext>
              </a:extLst>
            </p:cNvPr>
            <p:cNvCxnSpPr>
              <a:cxnSpLocks noChangeShapeType="1"/>
              <a:stCxn id="529419" idx="2"/>
              <a:endCxn id="529416"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25" name="AutoShape 17">
              <a:extLst>
                <a:ext uri="{FF2B5EF4-FFF2-40B4-BE49-F238E27FC236}">
                  <a16:creationId xmlns:a16="http://schemas.microsoft.com/office/drawing/2014/main" id="{F1B8E8E3-1429-4346-8A43-98488841D969}"/>
                </a:ext>
              </a:extLst>
            </p:cNvPr>
            <p:cNvCxnSpPr>
              <a:cxnSpLocks noChangeShapeType="1"/>
              <a:stCxn id="529420" idx="3"/>
              <a:endCxn id="529412"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26" name="AutoShape 18">
              <a:extLst>
                <a:ext uri="{FF2B5EF4-FFF2-40B4-BE49-F238E27FC236}">
                  <a16:creationId xmlns:a16="http://schemas.microsoft.com/office/drawing/2014/main" id="{C1800C32-5CBA-4E34-ACFD-9BDAA6CEA3D9}"/>
                </a:ext>
              </a:extLst>
            </p:cNvPr>
            <p:cNvCxnSpPr>
              <a:cxnSpLocks noChangeShapeType="1"/>
              <a:stCxn id="529412" idx="6"/>
              <a:endCxn id="529416"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27" name="AutoShape 19">
              <a:extLst>
                <a:ext uri="{FF2B5EF4-FFF2-40B4-BE49-F238E27FC236}">
                  <a16:creationId xmlns:a16="http://schemas.microsoft.com/office/drawing/2014/main" id="{40AD2031-F7FA-4011-942F-2D552188ABE3}"/>
                </a:ext>
              </a:extLst>
            </p:cNvPr>
            <p:cNvCxnSpPr>
              <a:cxnSpLocks noChangeShapeType="1"/>
              <a:stCxn id="529412" idx="3"/>
              <a:endCxn id="529413"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28" name="AutoShape 20">
              <a:extLst>
                <a:ext uri="{FF2B5EF4-FFF2-40B4-BE49-F238E27FC236}">
                  <a16:creationId xmlns:a16="http://schemas.microsoft.com/office/drawing/2014/main" id="{8EDC8D2B-26D3-42C3-932C-A1C1FBD9A85B}"/>
                </a:ext>
              </a:extLst>
            </p:cNvPr>
            <p:cNvCxnSpPr>
              <a:cxnSpLocks noChangeShapeType="1"/>
              <a:stCxn id="529413" idx="6"/>
              <a:endCxn id="529414"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29" name="AutoShape 21">
              <a:extLst>
                <a:ext uri="{FF2B5EF4-FFF2-40B4-BE49-F238E27FC236}">
                  <a16:creationId xmlns:a16="http://schemas.microsoft.com/office/drawing/2014/main" id="{11434917-7F00-43D9-ABE1-B23DB8D3ADE2}"/>
                </a:ext>
              </a:extLst>
            </p:cNvPr>
            <p:cNvCxnSpPr>
              <a:cxnSpLocks noChangeShapeType="1"/>
              <a:stCxn id="529414" idx="7"/>
              <a:endCxn id="529416"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30" name="AutoShape 22">
              <a:extLst>
                <a:ext uri="{FF2B5EF4-FFF2-40B4-BE49-F238E27FC236}">
                  <a16:creationId xmlns:a16="http://schemas.microsoft.com/office/drawing/2014/main" id="{297116E8-5C27-49C5-B570-15F7D2F34C1B}"/>
                </a:ext>
              </a:extLst>
            </p:cNvPr>
            <p:cNvCxnSpPr>
              <a:cxnSpLocks noChangeShapeType="1"/>
              <a:stCxn id="529414" idx="5"/>
              <a:endCxn id="529415"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31" name="AutoShape 23">
              <a:extLst>
                <a:ext uri="{FF2B5EF4-FFF2-40B4-BE49-F238E27FC236}">
                  <a16:creationId xmlns:a16="http://schemas.microsoft.com/office/drawing/2014/main" id="{9FBF83ED-3FAC-4F4A-9E9F-C858BB3B7AF0}"/>
                </a:ext>
              </a:extLst>
            </p:cNvPr>
            <p:cNvCxnSpPr>
              <a:cxnSpLocks noChangeShapeType="1"/>
              <a:stCxn id="529415" idx="6"/>
              <a:endCxn id="529418"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32" name="AutoShape 24">
              <a:extLst>
                <a:ext uri="{FF2B5EF4-FFF2-40B4-BE49-F238E27FC236}">
                  <a16:creationId xmlns:a16="http://schemas.microsoft.com/office/drawing/2014/main" id="{851427CB-5A2D-4EBC-B95D-A99DCF0285D4}"/>
                </a:ext>
              </a:extLst>
            </p:cNvPr>
            <p:cNvCxnSpPr>
              <a:cxnSpLocks noChangeShapeType="1"/>
              <a:stCxn id="529416" idx="6"/>
              <a:endCxn id="529417"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9433" name="AutoShape 25">
              <a:extLst>
                <a:ext uri="{FF2B5EF4-FFF2-40B4-BE49-F238E27FC236}">
                  <a16:creationId xmlns:a16="http://schemas.microsoft.com/office/drawing/2014/main" id="{0CBBE382-EB30-4353-A993-343CBBA71CA5}"/>
                </a:ext>
              </a:extLst>
            </p:cNvPr>
            <p:cNvCxnSpPr>
              <a:cxnSpLocks noChangeShapeType="1"/>
              <a:stCxn id="529417" idx="6"/>
              <a:endCxn id="529418"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22531" name="Object 26">
            <a:extLst>
              <a:ext uri="{FF2B5EF4-FFF2-40B4-BE49-F238E27FC236}">
                <a16:creationId xmlns:a16="http://schemas.microsoft.com/office/drawing/2014/main" id="{96D0010A-295E-4D33-B7B7-EEBC5DDFF951}"/>
              </a:ext>
            </a:extLst>
          </p:cNvPr>
          <p:cNvGraphicFramePr>
            <a:graphicFrameLocks noChangeAspect="1"/>
          </p:cNvGraphicFramePr>
          <p:nvPr/>
        </p:nvGraphicFramePr>
        <p:xfrm>
          <a:off x="6400800" y="1371600"/>
          <a:ext cx="2108200" cy="3124200"/>
        </p:xfrm>
        <a:graphic>
          <a:graphicData uri="http://schemas.openxmlformats.org/presentationml/2006/ole">
            <mc:AlternateContent xmlns:mc="http://schemas.openxmlformats.org/markup-compatibility/2006">
              <mc:Choice xmlns:v="urn:schemas-microsoft-com:vml" Requires="v">
                <p:oleObj spid="_x0000_s7255" name="Bitmap Image" r:id="rId3" imgW="2762636" imgH="4095238" progId="Paint.Picture">
                  <p:embed/>
                </p:oleObj>
              </mc:Choice>
              <mc:Fallback>
                <p:oleObj name="Bitmap Image" r:id="rId3" imgW="2762636" imgH="4095238" progId="Paint.Picture">
                  <p:embed/>
                  <p:pic>
                    <p:nvPicPr>
                      <p:cNvPr id="22531" name="Object 26">
                        <a:extLst>
                          <a:ext uri="{FF2B5EF4-FFF2-40B4-BE49-F238E27FC236}">
                            <a16:creationId xmlns:a16="http://schemas.microsoft.com/office/drawing/2014/main" id="{96D0010A-295E-4D33-B7B7-EEBC5DDFF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71600"/>
                        <a:ext cx="2108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9435" name="Text Box 27">
            <a:extLst>
              <a:ext uri="{FF2B5EF4-FFF2-40B4-BE49-F238E27FC236}">
                <a16:creationId xmlns:a16="http://schemas.microsoft.com/office/drawing/2014/main" id="{8A755BDD-DF84-4053-B5A2-B4B186A7AEF6}"/>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29436" name="Text Box 28">
            <a:extLst>
              <a:ext uri="{FF2B5EF4-FFF2-40B4-BE49-F238E27FC236}">
                <a16:creationId xmlns:a16="http://schemas.microsoft.com/office/drawing/2014/main" id="{59A446DD-2272-4991-9CB5-05D99B4D05E1}"/>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29437" name="Group 29">
            <a:extLst>
              <a:ext uri="{FF2B5EF4-FFF2-40B4-BE49-F238E27FC236}">
                <a16:creationId xmlns:a16="http://schemas.microsoft.com/office/drawing/2014/main" id="{3F3CED80-FBE6-488C-BB4F-F93CF542F6BD}"/>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9461" name="Text Box 53">
            <a:extLst>
              <a:ext uri="{FF2B5EF4-FFF2-40B4-BE49-F238E27FC236}">
                <a16:creationId xmlns:a16="http://schemas.microsoft.com/office/drawing/2014/main" id="{BFAD25C2-9479-4013-94DD-13003519F847}"/>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29462" name="Group 54">
            <a:extLst>
              <a:ext uri="{FF2B5EF4-FFF2-40B4-BE49-F238E27FC236}">
                <a16:creationId xmlns:a16="http://schemas.microsoft.com/office/drawing/2014/main" id="{92D8F27C-6514-44C5-8F69-B96C483E8208}"/>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9486" name="Text Box 78">
            <a:extLst>
              <a:ext uri="{FF2B5EF4-FFF2-40B4-BE49-F238E27FC236}">
                <a16:creationId xmlns:a16="http://schemas.microsoft.com/office/drawing/2014/main" id="{C60FA324-165B-4867-B875-A2AF1C5FA33B}"/>
              </a:ext>
            </a:extLst>
          </p:cNvPr>
          <p:cNvSpPr txBox="1">
            <a:spLocks noChangeArrowheads="1"/>
          </p:cNvSpPr>
          <p:nvPr/>
        </p:nvSpPr>
        <p:spPr bwMode="auto">
          <a:xfrm>
            <a:off x="8382000" y="4724401"/>
            <a:ext cx="1898650"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Mark 9 as visited</a:t>
            </a:r>
          </a:p>
          <a:p>
            <a:pPr eaLnBrk="1" hangingPunct="1">
              <a:spcBef>
                <a:spcPct val="0"/>
              </a:spcBef>
              <a:buClrTx/>
              <a:buSzTx/>
              <a:buFontTx/>
              <a:buNone/>
              <a:defRPr/>
            </a:pPr>
            <a:endParaRPr lang="en-US" altLang="zh-CN">
              <a:latin typeface="Arial" charset="0"/>
              <a:ea typeface="宋体" charset="0"/>
              <a:cs typeface="宋体" charset="0"/>
            </a:endParaRPr>
          </a:p>
          <a:p>
            <a:pPr eaLnBrk="1" hangingPunct="1">
              <a:spcBef>
                <a:spcPct val="0"/>
              </a:spcBef>
              <a:buClrTx/>
              <a:buSzTx/>
              <a:buFontTx/>
              <a:buNone/>
              <a:defRPr/>
            </a:pPr>
            <a:r>
              <a:rPr lang="en-US" altLang="zh-CN">
                <a:latin typeface="Arial" charset="0"/>
                <a:ea typeface="宋体" charset="0"/>
                <a:cs typeface="宋体" charset="0"/>
              </a:rPr>
              <a:t>Mark Pred[9]</a:t>
            </a:r>
            <a:br>
              <a:rPr lang="en-US" altLang="zh-CN">
                <a:latin typeface="Arial" charset="0"/>
                <a:ea typeface="宋体" charset="0"/>
                <a:cs typeface="宋体" charset="0"/>
              </a:rPr>
            </a:br>
            <a:endParaRPr lang="en-US" altLang="zh-CN">
              <a:latin typeface="Arial" charset="0"/>
              <a:ea typeface="宋体" charset="0"/>
              <a:cs typeface="宋体" charset="0"/>
            </a:endParaRPr>
          </a:p>
          <a:p>
            <a:pPr eaLnBrk="1" hangingPunct="1">
              <a:spcBef>
                <a:spcPct val="0"/>
              </a:spcBef>
              <a:buClrTx/>
              <a:buSzTx/>
              <a:buFontTx/>
              <a:buNone/>
              <a:defRPr/>
            </a:pPr>
            <a:endParaRPr lang="zh-CN" altLang="en-US">
              <a:latin typeface="Arial" charset="0"/>
              <a:ea typeface="宋体" charset="0"/>
              <a:cs typeface="宋体" charset="0"/>
            </a:endParaRPr>
          </a:p>
        </p:txBody>
      </p:sp>
      <p:graphicFrame>
        <p:nvGraphicFramePr>
          <p:cNvPr id="529487" name="Group 79">
            <a:extLst>
              <a:ext uri="{FF2B5EF4-FFF2-40B4-BE49-F238E27FC236}">
                <a16:creationId xmlns:a16="http://schemas.microsoft.com/office/drawing/2014/main" id="{4F7601F0-2A93-4B45-867E-6773A2FE715D}"/>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29511" name="Text Box 103">
            <a:extLst>
              <a:ext uri="{FF2B5EF4-FFF2-40B4-BE49-F238E27FC236}">
                <a16:creationId xmlns:a16="http://schemas.microsoft.com/office/drawing/2014/main" id="{D56E0C9E-B5D8-4A26-8F9E-120842A27BC7}"/>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29513" name="Text Box 105">
            <a:extLst>
              <a:ext uri="{FF2B5EF4-FFF2-40B4-BE49-F238E27FC236}">
                <a16:creationId xmlns:a16="http://schemas.microsoft.com/office/drawing/2014/main" id="{2B24134A-4571-457B-BBA5-02146A3F06A5}"/>
              </a:ext>
            </a:extLst>
          </p:cNvPr>
          <p:cNvSpPr txBox="1">
            <a:spLocks noChangeArrowheads="1"/>
          </p:cNvSpPr>
          <p:nvPr/>
        </p:nvSpPr>
        <p:spPr bwMode="auto">
          <a:xfrm>
            <a:off x="2667000" y="5105400"/>
            <a:ext cx="2678938"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-&gt; visit 1, RDFS(1)</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29514" name="Line 106">
            <a:extLst>
              <a:ext uri="{FF2B5EF4-FFF2-40B4-BE49-F238E27FC236}">
                <a16:creationId xmlns:a16="http://schemas.microsoft.com/office/drawing/2014/main" id="{270A9AED-1661-4A1C-A835-44EB8F01A3CF}"/>
              </a:ext>
            </a:extLst>
          </p:cNvPr>
          <p:cNvSpPr>
            <a:spLocks noChangeShapeType="1"/>
          </p:cNvSpPr>
          <p:nvPr/>
        </p:nvSpPr>
        <p:spPr bwMode="auto">
          <a:xfrm>
            <a:off x="5867400" y="42672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9515" name="Text Box 107">
            <a:extLst>
              <a:ext uri="{FF2B5EF4-FFF2-40B4-BE49-F238E27FC236}">
                <a16:creationId xmlns:a16="http://schemas.microsoft.com/office/drawing/2014/main" id="{87D1C46A-955F-4FB9-ADBB-A651392F7376}"/>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29517" name="Line 109">
            <a:extLst>
              <a:ext uri="{FF2B5EF4-FFF2-40B4-BE49-F238E27FC236}">
                <a16:creationId xmlns:a16="http://schemas.microsoft.com/office/drawing/2014/main" id="{A80C4BEE-AFBF-4739-BE98-4815D573784C}"/>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9519" name="Line 111">
            <a:extLst>
              <a:ext uri="{FF2B5EF4-FFF2-40B4-BE49-F238E27FC236}">
                <a16:creationId xmlns:a16="http://schemas.microsoft.com/office/drawing/2014/main" id="{001D334B-7F6F-4F8B-8559-10F23129DCC5}"/>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9520" name="Line 112">
            <a:extLst>
              <a:ext uri="{FF2B5EF4-FFF2-40B4-BE49-F238E27FC236}">
                <a16:creationId xmlns:a16="http://schemas.microsoft.com/office/drawing/2014/main" id="{F138825C-6FED-4110-8292-DDBF6804A644}"/>
              </a:ext>
            </a:extLst>
          </p:cNvPr>
          <p:cNvSpPr>
            <a:spLocks noChangeShapeType="1"/>
          </p:cNvSpPr>
          <p:nvPr/>
        </p:nvSpPr>
        <p:spPr bwMode="auto">
          <a:xfrm>
            <a:off x="4191000" y="19050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29522" name="Oval 114">
            <a:extLst>
              <a:ext uri="{FF2B5EF4-FFF2-40B4-BE49-F238E27FC236}">
                <a16:creationId xmlns:a16="http://schemas.microsoft.com/office/drawing/2014/main" id="{4D5FF23A-4954-43F0-B7C6-39CC6423115C}"/>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29524" name="Oval 116">
            <a:extLst>
              <a:ext uri="{FF2B5EF4-FFF2-40B4-BE49-F238E27FC236}">
                <a16:creationId xmlns:a16="http://schemas.microsoft.com/office/drawing/2014/main" id="{B70FE2AB-D1FB-4834-AB7F-7A26C14A5F66}"/>
              </a:ext>
            </a:extLst>
          </p:cNvPr>
          <p:cNvSpPr>
            <a:spLocks noChangeArrowheads="1"/>
          </p:cNvSpPr>
          <p:nvPr/>
        </p:nvSpPr>
        <p:spPr bwMode="auto">
          <a:xfrm>
            <a:off x="7718425" y="38862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29525" name="Oval 117">
            <a:extLst>
              <a:ext uri="{FF2B5EF4-FFF2-40B4-BE49-F238E27FC236}">
                <a16:creationId xmlns:a16="http://schemas.microsoft.com/office/drawing/2014/main" id="{16F4A2C8-3727-420A-B475-A2779952700C}"/>
              </a:ext>
            </a:extLst>
          </p:cNvPr>
          <p:cNvSpPr>
            <a:spLocks noChangeArrowheads="1"/>
          </p:cNvSpPr>
          <p:nvPr/>
        </p:nvSpPr>
        <p:spPr bwMode="auto">
          <a:xfrm>
            <a:off x="7162800" y="41576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29526" name="Oval 118">
            <a:extLst>
              <a:ext uri="{FF2B5EF4-FFF2-40B4-BE49-F238E27FC236}">
                <a16:creationId xmlns:a16="http://schemas.microsoft.com/office/drawing/2014/main" id="{CA701441-54E7-4EEC-9649-D4BDB27FA714}"/>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a:extLst>
              <a:ext uri="{FF2B5EF4-FFF2-40B4-BE49-F238E27FC236}">
                <a16:creationId xmlns:a16="http://schemas.microsoft.com/office/drawing/2014/main" id="{6A5FEDC3-E233-45D0-A377-1819D1300E7D}"/>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3554" name="Group 3">
            <a:extLst>
              <a:ext uri="{FF2B5EF4-FFF2-40B4-BE49-F238E27FC236}">
                <a16:creationId xmlns:a16="http://schemas.microsoft.com/office/drawing/2014/main" id="{322F70C8-E2EC-46D7-858B-3ED5CAF129EC}"/>
              </a:ext>
            </a:extLst>
          </p:cNvPr>
          <p:cNvGrpSpPr>
            <a:grpSpLocks/>
          </p:cNvGrpSpPr>
          <p:nvPr/>
        </p:nvGrpSpPr>
        <p:grpSpPr bwMode="auto">
          <a:xfrm>
            <a:off x="1981200" y="1143000"/>
            <a:ext cx="3733800" cy="2895600"/>
            <a:chOff x="192" y="816"/>
            <a:chExt cx="2976" cy="2208"/>
          </a:xfrm>
        </p:grpSpPr>
        <p:sp>
          <p:nvSpPr>
            <p:cNvPr id="530436" name="Oval 4">
              <a:extLst>
                <a:ext uri="{FF2B5EF4-FFF2-40B4-BE49-F238E27FC236}">
                  <a16:creationId xmlns:a16="http://schemas.microsoft.com/office/drawing/2014/main" id="{983681CF-5FB9-4263-8850-1E97DB13FC92}"/>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0437" name="Oval 5">
              <a:extLst>
                <a:ext uri="{FF2B5EF4-FFF2-40B4-BE49-F238E27FC236}">
                  <a16:creationId xmlns:a16="http://schemas.microsoft.com/office/drawing/2014/main" id="{E9D9B6F2-B049-4772-B977-65F47F251921}"/>
                </a:ext>
              </a:extLst>
            </p:cNvPr>
            <p:cNvSpPr>
              <a:spLocks noChangeArrowheads="1"/>
            </p:cNvSpPr>
            <p:nvPr/>
          </p:nvSpPr>
          <p:spPr bwMode="auto">
            <a:xfrm>
              <a:off x="192" y="264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0438" name="Oval 6">
              <a:extLst>
                <a:ext uri="{FF2B5EF4-FFF2-40B4-BE49-F238E27FC236}">
                  <a16:creationId xmlns:a16="http://schemas.microsoft.com/office/drawing/2014/main" id="{E8DF24EE-F621-455B-8696-197550AA68D8}"/>
                </a:ext>
              </a:extLst>
            </p:cNvPr>
            <p:cNvSpPr>
              <a:spLocks noChangeArrowheads="1"/>
            </p:cNvSpPr>
            <p:nvPr/>
          </p:nvSpPr>
          <p:spPr bwMode="auto">
            <a:xfrm>
              <a:off x="816" y="2304"/>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0439" name="Oval 7">
              <a:extLst>
                <a:ext uri="{FF2B5EF4-FFF2-40B4-BE49-F238E27FC236}">
                  <a16:creationId xmlns:a16="http://schemas.microsoft.com/office/drawing/2014/main" id="{0531A37C-A7C9-4E55-8FF4-4520414FDDE2}"/>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0440" name="Oval 8">
              <a:extLst>
                <a:ext uri="{FF2B5EF4-FFF2-40B4-BE49-F238E27FC236}">
                  <a16:creationId xmlns:a16="http://schemas.microsoft.com/office/drawing/2014/main" id="{C4231BB1-8102-4D67-BEAA-80635A888ED7}"/>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0441" name="Oval 9">
              <a:extLst>
                <a:ext uri="{FF2B5EF4-FFF2-40B4-BE49-F238E27FC236}">
                  <a16:creationId xmlns:a16="http://schemas.microsoft.com/office/drawing/2014/main" id="{C0400FE4-BE40-4263-B1EA-11FE4ECACEB4}"/>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0442" name="Oval 10">
              <a:extLst>
                <a:ext uri="{FF2B5EF4-FFF2-40B4-BE49-F238E27FC236}">
                  <a16:creationId xmlns:a16="http://schemas.microsoft.com/office/drawing/2014/main" id="{2F25441F-FB84-404C-A910-0A701E71DD13}"/>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0443" name="Oval 11">
              <a:extLst>
                <a:ext uri="{FF2B5EF4-FFF2-40B4-BE49-F238E27FC236}">
                  <a16:creationId xmlns:a16="http://schemas.microsoft.com/office/drawing/2014/main" id="{1DD648BD-3303-4D06-A897-C34473DB105D}"/>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0444" name="Oval 12">
              <a:extLst>
                <a:ext uri="{FF2B5EF4-FFF2-40B4-BE49-F238E27FC236}">
                  <a16:creationId xmlns:a16="http://schemas.microsoft.com/office/drawing/2014/main" id="{AE662CAD-BD3C-4A10-AC47-EAFA0ABEB8B4}"/>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0445" name="Oval 13">
              <a:extLst>
                <a:ext uri="{FF2B5EF4-FFF2-40B4-BE49-F238E27FC236}">
                  <a16:creationId xmlns:a16="http://schemas.microsoft.com/office/drawing/2014/main" id="{61A84167-9009-4536-A87E-D4F2B65A6011}"/>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0446" name="AutoShape 14">
              <a:extLst>
                <a:ext uri="{FF2B5EF4-FFF2-40B4-BE49-F238E27FC236}">
                  <a16:creationId xmlns:a16="http://schemas.microsoft.com/office/drawing/2014/main" id="{5A5B28D5-733F-44D5-AC5B-C16F7C0F19D1}"/>
                </a:ext>
              </a:extLst>
            </p:cNvPr>
            <p:cNvCxnSpPr>
              <a:cxnSpLocks noChangeShapeType="1"/>
              <a:stCxn id="530445" idx="6"/>
              <a:endCxn id="530444"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47" name="AutoShape 15">
              <a:extLst>
                <a:ext uri="{FF2B5EF4-FFF2-40B4-BE49-F238E27FC236}">
                  <a16:creationId xmlns:a16="http://schemas.microsoft.com/office/drawing/2014/main" id="{5C355808-33CA-4B15-BC99-F31F43EC9D9C}"/>
                </a:ext>
              </a:extLst>
            </p:cNvPr>
            <p:cNvCxnSpPr>
              <a:cxnSpLocks noChangeShapeType="1"/>
              <a:stCxn id="530444" idx="5"/>
              <a:endCxn id="530443"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48" name="AutoShape 16">
              <a:extLst>
                <a:ext uri="{FF2B5EF4-FFF2-40B4-BE49-F238E27FC236}">
                  <a16:creationId xmlns:a16="http://schemas.microsoft.com/office/drawing/2014/main" id="{59678E1D-ECA5-402C-91E5-C65CF8616FF7}"/>
                </a:ext>
              </a:extLst>
            </p:cNvPr>
            <p:cNvCxnSpPr>
              <a:cxnSpLocks noChangeShapeType="1"/>
              <a:stCxn id="530443" idx="2"/>
              <a:endCxn id="530440"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49" name="AutoShape 17">
              <a:extLst>
                <a:ext uri="{FF2B5EF4-FFF2-40B4-BE49-F238E27FC236}">
                  <a16:creationId xmlns:a16="http://schemas.microsoft.com/office/drawing/2014/main" id="{620D9B0A-CE8B-4477-9E4A-9D28988E8614}"/>
                </a:ext>
              </a:extLst>
            </p:cNvPr>
            <p:cNvCxnSpPr>
              <a:cxnSpLocks noChangeShapeType="1"/>
              <a:stCxn id="530444" idx="3"/>
              <a:endCxn id="530436"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50" name="AutoShape 18">
              <a:extLst>
                <a:ext uri="{FF2B5EF4-FFF2-40B4-BE49-F238E27FC236}">
                  <a16:creationId xmlns:a16="http://schemas.microsoft.com/office/drawing/2014/main" id="{D0DAE38A-8F66-4583-9E99-77B2120B7A77}"/>
                </a:ext>
              </a:extLst>
            </p:cNvPr>
            <p:cNvCxnSpPr>
              <a:cxnSpLocks noChangeShapeType="1"/>
              <a:stCxn id="530436" idx="6"/>
              <a:endCxn id="530440"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51" name="AutoShape 19">
              <a:extLst>
                <a:ext uri="{FF2B5EF4-FFF2-40B4-BE49-F238E27FC236}">
                  <a16:creationId xmlns:a16="http://schemas.microsoft.com/office/drawing/2014/main" id="{C7803A94-C460-4991-B001-55CD982447B9}"/>
                </a:ext>
              </a:extLst>
            </p:cNvPr>
            <p:cNvCxnSpPr>
              <a:cxnSpLocks noChangeShapeType="1"/>
              <a:stCxn id="530436" idx="3"/>
              <a:endCxn id="530437"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52" name="AutoShape 20">
              <a:extLst>
                <a:ext uri="{FF2B5EF4-FFF2-40B4-BE49-F238E27FC236}">
                  <a16:creationId xmlns:a16="http://schemas.microsoft.com/office/drawing/2014/main" id="{AD435584-BB49-4DA5-9EE8-BD31B67B237A}"/>
                </a:ext>
              </a:extLst>
            </p:cNvPr>
            <p:cNvCxnSpPr>
              <a:cxnSpLocks noChangeShapeType="1"/>
              <a:stCxn id="530437" idx="6"/>
              <a:endCxn id="530438"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53" name="AutoShape 21">
              <a:extLst>
                <a:ext uri="{FF2B5EF4-FFF2-40B4-BE49-F238E27FC236}">
                  <a16:creationId xmlns:a16="http://schemas.microsoft.com/office/drawing/2014/main" id="{C82F60DA-6784-4A48-8F63-3B43A27FCE2A}"/>
                </a:ext>
              </a:extLst>
            </p:cNvPr>
            <p:cNvCxnSpPr>
              <a:cxnSpLocks noChangeShapeType="1"/>
              <a:stCxn id="530438" idx="7"/>
              <a:endCxn id="530440"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54" name="AutoShape 22">
              <a:extLst>
                <a:ext uri="{FF2B5EF4-FFF2-40B4-BE49-F238E27FC236}">
                  <a16:creationId xmlns:a16="http://schemas.microsoft.com/office/drawing/2014/main" id="{EA76A6D6-5369-4B25-8A31-DC45EBF56FE4}"/>
                </a:ext>
              </a:extLst>
            </p:cNvPr>
            <p:cNvCxnSpPr>
              <a:cxnSpLocks noChangeShapeType="1"/>
              <a:stCxn id="530438" idx="5"/>
              <a:endCxn id="530439"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55" name="AutoShape 23">
              <a:extLst>
                <a:ext uri="{FF2B5EF4-FFF2-40B4-BE49-F238E27FC236}">
                  <a16:creationId xmlns:a16="http://schemas.microsoft.com/office/drawing/2014/main" id="{6C3E046A-583A-424B-B7DF-F1B8B6EE11F9}"/>
                </a:ext>
              </a:extLst>
            </p:cNvPr>
            <p:cNvCxnSpPr>
              <a:cxnSpLocks noChangeShapeType="1"/>
              <a:stCxn id="530439" idx="6"/>
              <a:endCxn id="530442"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56" name="AutoShape 24">
              <a:extLst>
                <a:ext uri="{FF2B5EF4-FFF2-40B4-BE49-F238E27FC236}">
                  <a16:creationId xmlns:a16="http://schemas.microsoft.com/office/drawing/2014/main" id="{4D267666-6DB4-49CA-B9DD-89FCC9CC00DC}"/>
                </a:ext>
              </a:extLst>
            </p:cNvPr>
            <p:cNvCxnSpPr>
              <a:cxnSpLocks noChangeShapeType="1"/>
              <a:stCxn id="530440" idx="6"/>
              <a:endCxn id="530441"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0457" name="AutoShape 25">
              <a:extLst>
                <a:ext uri="{FF2B5EF4-FFF2-40B4-BE49-F238E27FC236}">
                  <a16:creationId xmlns:a16="http://schemas.microsoft.com/office/drawing/2014/main" id="{55F14BC1-8410-4592-AEF3-5CC291029680}"/>
                </a:ext>
              </a:extLst>
            </p:cNvPr>
            <p:cNvCxnSpPr>
              <a:cxnSpLocks noChangeShapeType="1"/>
              <a:stCxn id="530441" idx="6"/>
              <a:endCxn id="530442"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23555" name="Object 26">
            <a:extLst>
              <a:ext uri="{FF2B5EF4-FFF2-40B4-BE49-F238E27FC236}">
                <a16:creationId xmlns:a16="http://schemas.microsoft.com/office/drawing/2014/main" id="{C32B95C6-868A-4E1A-9383-E7035187A436}"/>
              </a:ext>
            </a:extLst>
          </p:cNvPr>
          <p:cNvGraphicFramePr>
            <a:graphicFrameLocks noChangeAspect="1"/>
          </p:cNvGraphicFramePr>
          <p:nvPr/>
        </p:nvGraphicFramePr>
        <p:xfrm>
          <a:off x="6400800" y="1371600"/>
          <a:ext cx="2108200" cy="3124200"/>
        </p:xfrm>
        <a:graphic>
          <a:graphicData uri="http://schemas.openxmlformats.org/presentationml/2006/ole">
            <mc:AlternateContent xmlns:mc="http://schemas.openxmlformats.org/markup-compatibility/2006">
              <mc:Choice xmlns:v="urn:schemas-microsoft-com:vml" Requires="v">
                <p:oleObj spid="_x0000_s8279" name="Bitmap Image" r:id="rId3" imgW="2762636" imgH="4095238" progId="Paint.Picture">
                  <p:embed/>
                </p:oleObj>
              </mc:Choice>
              <mc:Fallback>
                <p:oleObj name="Bitmap Image" r:id="rId3" imgW="2762636" imgH="4095238" progId="Paint.Picture">
                  <p:embed/>
                  <p:pic>
                    <p:nvPicPr>
                      <p:cNvPr id="23555" name="Object 26">
                        <a:extLst>
                          <a:ext uri="{FF2B5EF4-FFF2-40B4-BE49-F238E27FC236}">
                            <a16:creationId xmlns:a16="http://schemas.microsoft.com/office/drawing/2014/main" id="{C32B95C6-868A-4E1A-9383-E7035187A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71600"/>
                        <a:ext cx="2108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30459" name="Text Box 27">
            <a:extLst>
              <a:ext uri="{FF2B5EF4-FFF2-40B4-BE49-F238E27FC236}">
                <a16:creationId xmlns:a16="http://schemas.microsoft.com/office/drawing/2014/main" id="{1FF212D1-9935-424B-81C4-12F02CD84E72}"/>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30460" name="Text Box 28">
            <a:extLst>
              <a:ext uri="{FF2B5EF4-FFF2-40B4-BE49-F238E27FC236}">
                <a16:creationId xmlns:a16="http://schemas.microsoft.com/office/drawing/2014/main" id="{30FA4107-D8EB-4C19-A622-70A5501EF788}"/>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30461" name="Group 29">
            <a:extLst>
              <a:ext uri="{FF2B5EF4-FFF2-40B4-BE49-F238E27FC236}">
                <a16:creationId xmlns:a16="http://schemas.microsoft.com/office/drawing/2014/main" id="{D30A93FF-4DF8-4478-90D9-7462E4E70A05}"/>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0485" name="Text Box 53">
            <a:extLst>
              <a:ext uri="{FF2B5EF4-FFF2-40B4-BE49-F238E27FC236}">
                <a16:creationId xmlns:a16="http://schemas.microsoft.com/office/drawing/2014/main" id="{E498CA92-F00F-46D9-878F-3457F9A22D59}"/>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0486" name="Group 54">
            <a:extLst>
              <a:ext uri="{FF2B5EF4-FFF2-40B4-BE49-F238E27FC236}">
                <a16:creationId xmlns:a16="http://schemas.microsoft.com/office/drawing/2014/main" id="{0217E72F-C7BC-48B9-B2A3-446A0E2F50A1}"/>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0510" name="Text Box 78">
            <a:extLst>
              <a:ext uri="{FF2B5EF4-FFF2-40B4-BE49-F238E27FC236}">
                <a16:creationId xmlns:a16="http://schemas.microsoft.com/office/drawing/2014/main" id="{423177EF-4993-4A3F-85EF-658899A99205}"/>
              </a:ext>
            </a:extLst>
          </p:cNvPr>
          <p:cNvSpPr txBox="1">
            <a:spLocks noChangeArrowheads="1"/>
          </p:cNvSpPr>
          <p:nvPr/>
        </p:nvSpPr>
        <p:spPr bwMode="auto">
          <a:xfrm>
            <a:off x="8382000" y="4724401"/>
            <a:ext cx="1898650"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Mark 1 as visited</a:t>
            </a:r>
          </a:p>
          <a:p>
            <a:pPr eaLnBrk="1" hangingPunct="1">
              <a:spcBef>
                <a:spcPct val="0"/>
              </a:spcBef>
              <a:buClrTx/>
              <a:buSzTx/>
              <a:buFontTx/>
              <a:buNone/>
              <a:defRPr/>
            </a:pPr>
            <a:endParaRPr lang="en-US" altLang="zh-CN">
              <a:latin typeface="Arial" charset="0"/>
              <a:ea typeface="宋体" charset="0"/>
              <a:cs typeface="宋体" charset="0"/>
            </a:endParaRPr>
          </a:p>
          <a:p>
            <a:pPr eaLnBrk="1" hangingPunct="1">
              <a:spcBef>
                <a:spcPct val="0"/>
              </a:spcBef>
              <a:buClrTx/>
              <a:buSzTx/>
              <a:buFontTx/>
              <a:buNone/>
              <a:defRPr/>
            </a:pPr>
            <a:r>
              <a:rPr lang="en-US" altLang="zh-CN">
                <a:latin typeface="Arial" charset="0"/>
                <a:ea typeface="宋体" charset="0"/>
                <a:cs typeface="宋体" charset="0"/>
              </a:rPr>
              <a:t>Mark Pred[1]</a:t>
            </a:r>
            <a:br>
              <a:rPr lang="en-US" altLang="zh-CN">
                <a:latin typeface="Arial" charset="0"/>
                <a:ea typeface="宋体" charset="0"/>
                <a:cs typeface="宋体" charset="0"/>
              </a:rPr>
            </a:br>
            <a:endParaRPr lang="en-US" altLang="zh-CN">
              <a:latin typeface="Arial" charset="0"/>
              <a:ea typeface="宋体" charset="0"/>
              <a:cs typeface="宋体" charset="0"/>
            </a:endParaRPr>
          </a:p>
          <a:p>
            <a:pPr eaLnBrk="1" hangingPunct="1">
              <a:spcBef>
                <a:spcPct val="0"/>
              </a:spcBef>
              <a:buClrTx/>
              <a:buSzTx/>
              <a:buFontTx/>
              <a:buNone/>
              <a:defRPr/>
            </a:pPr>
            <a:endParaRPr lang="zh-CN" altLang="en-US">
              <a:latin typeface="Arial" charset="0"/>
              <a:ea typeface="宋体" charset="0"/>
              <a:cs typeface="宋体" charset="0"/>
            </a:endParaRPr>
          </a:p>
        </p:txBody>
      </p:sp>
      <p:graphicFrame>
        <p:nvGraphicFramePr>
          <p:cNvPr id="530511" name="Group 79">
            <a:extLst>
              <a:ext uri="{FF2B5EF4-FFF2-40B4-BE49-F238E27FC236}">
                <a16:creationId xmlns:a16="http://schemas.microsoft.com/office/drawing/2014/main" id="{A10C90A0-DEFC-47D5-83AC-C63569C5FF45}"/>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0535" name="Text Box 103">
            <a:extLst>
              <a:ext uri="{FF2B5EF4-FFF2-40B4-BE49-F238E27FC236}">
                <a16:creationId xmlns:a16="http://schemas.microsoft.com/office/drawing/2014/main" id="{D70E5F36-F8AF-4641-9FFB-E27B0BD30674}"/>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0537" name="Text Box 105">
            <a:extLst>
              <a:ext uri="{FF2B5EF4-FFF2-40B4-BE49-F238E27FC236}">
                <a16:creationId xmlns:a16="http://schemas.microsoft.com/office/drawing/2014/main" id="{29C83BEA-9DF5-491A-AA64-B875470BF982}"/>
              </a:ext>
            </a:extLst>
          </p:cNvPr>
          <p:cNvSpPr txBox="1">
            <a:spLocks noChangeArrowheads="1"/>
          </p:cNvSpPr>
          <p:nvPr/>
        </p:nvSpPr>
        <p:spPr bwMode="auto">
          <a:xfrm>
            <a:off x="2667000" y="5105400"/>
            <a:ext cx="2480166"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a:t>
            </a:r>
          </a:p>
          <a:p>
            <a:pPr eaLnBrk="1" hangingPunct="1">
              <a:spcBef>
                <a:spcPct val="0"/>
              </a:spcBef>
              <a:buClrTx/>
              <a:buSzTx/>
              <a:buFontTx/>
              <a:buNone/>
              <a:defRPr/>
            </a:pPr>
            <a:r>
              <a:rPr lang="en-US" altLang="zh-CN">
                <a:latin typeface="Arial" charset="0"/>
                <a:ea typeface="宋体" charset="0"/>
                <a:cs typeface="宋体" charset="0"/>
              </a:rPr>
              <a:t>		visit RDFS(3)</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30538" name="Line 106">
            <a:extLst>
              <a:ext uri="{FF2B5EF4-FFF2-40B4-BE49-F238E27FC236}">
                <a16:creationId xmlns:a16="http://schemas.microsoft.com/office/drawing/2014/main" id="{A34B9313-1CF4-4B02-B19C-0BD41C22F4D3}"/>
              </a:ext>
            </a:extLst>
          </p:cNvPr>
          <p:cNvSpPr>
            <a:spLocks noChangeShapeType="1"/>
          </p:cNvSpPr>
          <p:nvPr/>
        </p:nvSpPr>
        <p:spPr bwMode="auto">
          <a:xfrm>
            <a:off x="5943600" y="19812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0539" name="Text Box 107">
            <a:extLst>
              <a:ext uri="{FF2B5EF4-FFF2-40B4-BE49-F238E27FC236}">
                <a16:creationId xmlns:a16="http://schemas.microsoft.com/office/drawing/2014/main" id="{7E75E40F-6F12-4A1F-B616-FAF610342951}"/>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30541" name="Line 109">
            <a:extLst>
              <a:ext uri="{FF2B5EF4-FFF2-40B4-BE49-F238E27FC236}">
                <a16:creationId xmlns:a16="http://schemas.microsoft.com/office/drawing/2014/main" id="{CB3C3CA9-4971-444A-BCA7-2863C9CF77D6}"/>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0543" name="Line 111">
            <a:extLst>
              <a:ext uri="{FF2B5EF4-FFF2-40B4-BE49-F238E27FC236}">
                <a16:creationId xmlns:a16="http://schemas.microsoft.com/office/drawing/2014/main" id="{E6204408-97D1-4893-9DCB-9074F3A9E864}"/>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0544" name="Line 112">
            <a:extLst>
              <a:ext uri="{FF2B5EF4-FFF2-40B4-BE49-F238E27FC236}">
                <a16:creationId xmlns:a16="http://schemas.microsoft.com/office/drawing/2014/main" id="{2A224B6D-594D-415E-9F15-F4E0B94F351D}"/>
              </a:ext>
            </a:extLst>
          </p:cNvPr>
          <p:cNvSpPr>
            <a:spLocks noChangeShapeType="1"/>
          </p:cNvSpPr>
          <p:nvPr/>
        </p:nvSpPr>
        <p:spPr bwMode="auto">
          <a:xfrm>
            <a:off x="4191000" y="19050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0546" name="Line 114">
            <a:extLst>
              <a:ext uri="{FF2B5EF4-FFF2-40B4-BE49-F238E27FC236}">
                <a16:creationId xmlns:a16="http://schemas.microsoft.com/office/drawing/2014/main" id="{D05A7D60-45EF-4907-859C-736D6EBCD5FC}"/>
              </a:ext>
            </a:extLst>
          </p:cNvPr>
          <p:cNvSpPr>
            <a:spLocks noChangeShapeType="1"/>
          </p:cNvSpPr>
          <p:nvPr/>
        </p:nvSpPr>
        <p:spPr bwMode="auto">
          <a:xfrm flipH="1">
            <a:off x="3810000" y="25146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0548" name="Oval 116">
            <a:extLst>
              <a:ext uri="{FF2B5EF4-FFF2-40B4-BE49-F238E27FC236}">
                <a16:creationId xmlns:a16="http://schemas.microsoft.com/office/drawing/2014/main" id="{527AC760-3101-477D-9B00-5A6382F30DE7}"/>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0549" name="Oval 117">
            <a:extLst>
              <a:ext uri="{FF2B5EF4-FFF2-40B4-BE49-F238E27FC236}">
                <a16:creationId xmlns:a16="http://schemas.microsoft.com/office/drawing/2014/main" id="{25392AC7-C9AB-47E2-A247-488A9EFB40EA}"/>
              </a:ext>
            </a:extLst>
          </p:cNvPr>
          <p:cNvSpPr>
            <a:spLocks noChangeArrowheads="1"/>
          </p:cNvSpPr>
          <p:nvPr/>
        </p:nvSpPr>
        <p:spPr bwMode="auto">
          <a:xfrm>
            <a:off x="7727950" y="387508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0550" name="Oval 118">
            <a:extLst>
              <a:ext uri="{FF2B5EF4-FFF2-40B4-BE49-F238E27FC236}">
                <a16:creationId xmlns:a16="http://schemas.microsoft.com/office/drawing/2014/main" id="{94D1D36E-8DF6-442F-9C17-0FE2B380A7F8}"/>
              </a:ext>
            </a:extLst>
          </p:cNvPr>
          <p:cNvSpPr>
            <a:spLocks noChangeArrowheads="1"/>
          </p:cNvSpPr>
          <p:nvPr/>
        </p:nvSpPr>
        <p:spPr bwMode="auto">
          <a:xfrm>
            <a:off x="7162800" y="4137025"/>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0551" name="Oval 119">
            <a:extLst>
              <a:ext uri="{FF2B5EF4-FFF2-40B4-BE49-F238E27FC236}">
                <a16:creationId xmlns:a16="http://schemas.microsoft.com/office/drawing/2014/main" id="{D827203A-79E3-4036-9DF8-0E73BE955DDB}"/>
              </a:ext>
            </a:extLst>
          </p:cNvPr>
          <p:cNvSpPr>
            <a:spLocks noChangeArrowheads="1"/>
          </p:cNvSpPr>
          <p:nvPr/>
        </p:nvSpPr>
        <p:spPr bwMode="auto">
          <a:xfrm>
            <a:off x="7162800" y="1905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0552" name="Oval 120">
            <a:extLst>
              <a:ext uri="{FF2B5EF4-FFF2-40B4-BE49-F238E27FC236}">
                <a16:creationId xmlns:a16="http://schemas.microsoft.com/office/drawing/2014/main" id="{A2FBB616-37A0-4EF1-817F-0A697DFBC2A4}"/>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a:extLst>
              <a:ext uri="{FF2B5EF4-FFF2-40B4-BE49-F238E27FC236}">
                <a16:creationId xmlns:a16="http://schemas.microsoft.com/office/drawing/2014/main" id="{0AFBFEA0-8F98-4598-8FDB-3D28FEDB4092}"/>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4578" name="Group 3">
            <a:extLst>
              <a:ext uri="{FF2B5EF4-FFF2-40B4-BE49-F238E27FC236}">
                <a16:creationId xmlns:a16="http://schemas.microsoft.com/office/drawing/2014/main" id="{964937CA-695C-4473-89DD-D3F4CDEFBB94}"/>
              </a:ext>
            </a:extLst>
          </p:cNvPr>
          <p:cNvGrpSpPr>
            <a:grpSpLocks/>
          </p:cNvGrpSpPr>
          <p:nvPr/>
        </p:nvGrpSpPr>
        <p:grpSpPr bwMode="auto">
          <a:xfrm>
            <a:off x="1981200" y="1143000"/>
            <a:ext cx="3733800" cy="2895600"/>
            <a:chOff x="192" y="816"/>
            <a:chExt cx="2976" cy="2208"/>
          </a:xfrm>
        </p:grpSpPr>
        <p:sp>
          <p:nvSpPr>
            <p:cNvPr id="531460" name="Oval 4">
              <a:extLst>
                <a:ext uri="{FF2B5EF4-FFF2-40B4-BE49-F238E27FC236}">
                  <a16:creationId xmlns:a16="http://schemas.microsoft.com/office/drawing/2014/main" id="{58B647BA-F35B-41A0-8F19-17570D97EDAD}"/>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1461" name="Oval 5">
              <a:extLst>
                <a:ext uri="{FF2B5EF4-FFF2-40B4-BE49-F238E27FC236}">
                  <a16:creationId xmlns:a16="http://schemas.microsoft.com/office/drawing/2014/main" id="{CCE1D057-AAB7-4F9E-B969-DC3FD96CCDE6}"/>
                </a:ext>
              </a:extLst>
            </p:cNvPr>
            <p:cNvSpPr>
              <a:spLocks noChangeArrowheads="1"/>
            </p:cNvSpPr>
            <p:nvPr/>
          </p:nvSpPr>
          <p:spPr bwMode="auto">
            <a:xfrm>
              <a:off x="192" y="2640"/>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1462" name="Oval 6">
              <a:extLst>
                <a:ext uri="{FF2B5EF4-FFF2-40B4-BE49-F238E27FC236}">
                  <a16:creationId xmlns:a16="http://schemas.microsoft.com/office/drawing/2014/main" id="{787FC097-1D41-4025-A5A3-6B120A29019D}"/>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1463" name="Oval 7">
              <a:extLst>
                <a:ext uri="{FF2B5EF4-FFF2-40B4-BE49-F238E27FC236}">
                  <a16:creationId xmlns:a16="http://schemas.microsoft.com/office/drawing/2014/main" id="{AA051B15-57D8-497A-8007-F98F3FA7226B}"/>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1464" name="Oval 8">
              <a:extLst>
                <a:ext uri="{FF2B5EF4-FFF2-40B4-BE49-F238E27FC236}">
                  <a16:creationId xmlns:a16="http://schemas.microsoft.com/office/drawing/2014/main" id="{D8AA5C3E-6A44-483A-B771-4B255B7391BD}"/>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1465" name="Oval 9">
              <a:extLst>
                <a:ext uri="{FF2B5EF4-FFF2-40B4-BE49-F238E27FC236}">
                  <a16:creationId xmlns:a16="http://schemas.microsoft.com/office/drawing/2014/main" id="{43399A02-9B29-488C-A7D2-B9C8B4216304}"/>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1466" name="Oval 10">
              <a:extLst>
                <a:ext uri="{FF2B5EF4-FFF2-40B4-BE49-F238E27FC236}">
                  <a16:creationId xmlns:a16="http://schemas.microsoft.com/office/drawing/2014/main" id="{93152AD6-68C3-41D8-8216-BA9834D9A31A}"/>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1467" name="Oval 11">
              <a:extLst>
                <a:ext uri="{FF2B5EF4-FFF2-40B4-BE49-F238E27FC236}">
                  <a16:creationId xmlns:a16="http://schemas.microsoft.com/office/drawing/2014/main" id="{273482A3-B65F-40DD-8093-6C39A75E74A6}"/>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1468" name="Oval 12">
              <a:extLst>
                <a:ext uri="{FF2B5EF4-FFF2-40B4-BE49-F238E27FC236}">
                  <a16:creationId xmlns:a16="http://schemas.microsoft.com/office/drawing/2014/main" id="{93C008A2-DB8E-4456-B96F-9E56520B72A6}"/>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1469" name="Oval 13">
              <a:extLst>
                <a:ext uri="{FF2B5EF4-FFF2-40B4-BE49-F238E27FC236}">
                  <a16:creationId xmlns:a16="http://schemas.microsoft.com/office/drawing/2014/main" id="{A90B1A4B-DA2B-468C-899D-AB556F123DAA}"/>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1470" name="AutoShape 14">
              <a:extLst>
                <a:ext uri="{FF2B5EF4-FFF2-40B4-BE49-F238E27FC236}">
                  <a16:creationId xmlns:a16="http://schemas.microsoft.com/office/drawing/2014/main" id="{25BE206E-E819-4769-B79B-3A6D75BA13E2}"/>
                </a:ext>
              </a:extLst>
            </p:cNvPr>
            <p:cNvCxnSpPr>
              <a:cxnSpLocks noChangeShapeType="1"/>
              <a:stCxn id="531469" idx="6"/>
              <a:endCxn id="531468"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71" name="AutoShape 15">
              <a:extLst>
                <a:ext uri="{FF2B5EF4-FFF2-40B4-BE49-F238E27FC236}">
                  <a16:creationId xmlns:a16="http://schemas.microsoft.com/office/drawing/2014/main" id="{DFC4AF20-B201-4D47-A04A-51FF4CDF710F}"/>
                </a:ext>
              </a:extLst>
            </p:cNvPr>
            <p:cNvCxnSpPr>
              <a:cxnSpLocks noChangeShapeType="1"/>
              <a:stCxn id="531468" idx="5"/>
              <a:endCxn id="531467"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72" name="AutoShape 16">
              <a:extLst>
                <a:ext uri="{FF2B5EF4-FFF2-40B4-BE49-F238E27FC236}">
                  <a16:creationId xmlns:a16="http://schemas.microsoft.com/office/drawing/2014/main" id="{AED3B388-5E3A-4D3C-882A-1F2660BAE9D7}"/>
                </a:ext>
              </a:extLst>
            </p:cNvPr>
            <p:cNvCxnSpPr>
              <a:cxnSpLocks noChangeShapeType="1"/>
              <a:stCxn id="531467" idx="2"/>
              <a:endCxn id="531464"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73" name="AutoShape 17">
              <a:extLst>
                <a:ext uri="{FF2B5EF4-FFF2-40B4-BE49-F238E27FC236}">
                  <a16:creationId xmlns:a16="http://schemas.microsoft.com/office/drawing/2014/main" id="{9D3B84A5-DCC2-4273-AE9B-31F1631FBC5A}"/>
                </a:ext>
              </a:extLst>
            </p:cNvPr>
            <p:cNvCxnSpPr>
              <a:cxnSpLocks noChangeShapeType="1"/>
              <a:stCxn id="531468" idx="3"/>
              <a:endCxn id="531460"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74" name="AutoShape 18">
              <a:extLst>
                <a:ext uri="{FF2B5EF4-FFF2-40B4-BE49-F238E27FC236}">
                  <a16:creationId xmlns:a16="http://schemas.microsoft.com/office/drawing/2014/main" id="{3CE8B244-884C-4278-B5ED-469E3CC27601}"/>
                </a:ext>
              </a:extLst>
            </p:cNvPr>
            <p:cNvCxnSpPr>
              <a:cxnSpLocks noChangeShapeType="1"/>
              <a:stCxn id="531460" idx="6"/>
              <a:endCxn id="531464"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75" name="AutoShape 19">
              <a:extLst>
                <a:ext uri="{FF2B5EF4-FFF2-40B4-BE49-F238E27FC236}">
                  <a16:creationId xmlns:a16="http://schemas.microsoft.com/office/drawing/2014/main" id="{08CCC5E9-8829-4056-B55F-AF018BE48629}"/>
                </a:ext>
              </a:extLst>
            </p:cNvPr>
            <p:cNvCxnSpPr>
              <a:cxnSpLocks noChangeShapeType="1"/>
              <a:stCxn id="531460" idx="3"/>
              <a:endCxn id="531461"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76" name="AutoShape 20">
              <a:extLst>
                <a:ext uri="{FF2B5EF4-FFF2-40B4-BE49-F238E27FC236}">
                  <a16:creationId xmlns:a16="http://schemas.microsoft.com/office/drawing/2014/main" id="{F9D2BDA3-DAD9-4F70-BF60-D4D7CBCECC4E}"/>
                </a:ext>
              </a:extLst>
            </p:cNvPr>
            <p:cNvCxnSpPr>
              <a:cxnSpLocks noChangeShapeType="1"/>
              <a:stCxn id="531461" idx="6"/>
              <a:endCxn id="531462"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77" name="AutoShape 21">
              <a:extLst>
                <a:ext uri="{FF2B5EF4-FFF2-40B4-BE49-F238E27FC236}">
                  <a16:creationId xmlns:a16="http://schemas.microsoft.com/office/drawing/2014/main" id="{F31A550E-1310-4006-9DC7-557F4BBC2A50}"/>
                </a:ext>
              </a:extLst>
            </p:cNvPr>
            <p:cNvCxnSpPr>
              <a:cxnSpLocks noChangeShapeType="1"/>
              <a:stCxn id="531462" idx="7"/>
              <a:endCxn id="531464"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78" name="AutoShape 22">
              <a:extLst>
                <a:ext uri="{FF2B5EF4-FFF2-40B4-BE49-F238E27FC236}">
                  <a16:creationId xmlns:a16="http://schemas.microsoft.com/office/drawing/2014/main" id="{42D4458C-E3E5-4110-8C4C-307AD38B0CAF}"/>
                </a:ext>
              </a:extLst>
            </p:cNvPr>
            <p:cNvCxnSpPr>
              <a:cxnSpLocks noChangeShapeType="1"/>
              <a:stCxn id="531462" idx="5"/>
              <a:endCxn id="531463"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79" name="AutoShape 23">
              <a:extLst>
                <a:ext uri="{FF2B5EF4-FFF2-40B4-BE49-F238E27FC236}">
                  <a16:creationId xmlns:a16="http://schemas.microsoft.com/office/drawing/2014/main" id="{E375D1BD-90FF-47AF-A8B6-6860EFCF652B}"/>
                </a:ext>
              </a:extLst>
            </p:cNvPr>
            <p:cNvCxnSpPr>
              <a:cxnSpLocks noChangeShapeType="1"/>
              <a:stCxn id="531463" idx="6"/>
              <a:endCxn id="531466"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80" name="AutoShape 24">
              <a:extLst>
                <a:ext uri="{FF2B5EF4-FFF2-40B4-BE49-F238E27FC236}">
                  <a16:creationId xmlns:a16="http://schemas.microsoft.com/office/drawing/2014/main" id="{0A39D96B-E006-4FDA-94C6-636EC0DA8F83}"/>
                </a:ext>
              </a:extLst>
            </p:cNvPr>
            <p:cNvCxnSpPr>
              <a:cxnSpLocks noChangeShapeType="1"/>
              <a:stCxn id="531464" idx="6"/>
              <a:endCxn id="531465"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1481" name="AutoShape 25">
              <a:extLst>
                <a:ext uri="{FF2B5EF4-FFF2-40B4-BE49-F238E27FC236}">
                  <a16:creationId xmlns:a16="http://schemas.microsoft.com/office/drawing/2014/main" id="{3AFBC841-AE97-4468-BB6B-28CF2D2D4236}"/>
                </a:ext>
              </a:extLst>
            </p:cNvPr>
            <p:cNvCxnSpPr>
              <a:cxnSpLocks noChangeShapeType="1"/>
              <a:stCxn id="531465" idx="6"/>
              <a:endCxn id="531466"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24579" name="Object 26">
            <a:extLst>
              <a:ext uri="{FF2B5EF4-FFF2-40B4-BE49-F238E27FC236}">
                <a16:creationId xmlns:a16="http://schemas.microsoft.com/office/drawing/2014/main" id="{F65C903D-C917-4F9C-B5B1-29F63D34FB4D}"/>
              </a:ext>
            </a:extLst>
          </p:cNvPr>
          <p:cNvGraphicFramePr>
            <a:graphicFrameLocks noChangeAspect="1"/>
          </p:cNvGraphicFramePr>
          <p:nvPr/>
        </p:nvGraphicFramePr>
        <p:xfrm>
          <a:off x="6400801" y="1371600"/>
          <a:ext cx="2055813" cy="3048000"/>
        </p:xfrm>
        <a:graphic>
          <a:graphicData uri="http://schemas.openxmlformats.org/presentationml/2006/ole">
            <mc:AlternateContent xmlns:mc="http://schemas.openxmlformats.org/markup-compatibility/2006">
              <mc:Choice xmlns:v="urn:schemas-microsoft-com:vml" Requires="v">
                <p:oleObj spid="_x0000_s9303" name="Bitmap Image" r:id="rId3" imgW="2762636" imgH="4095238" progId="Paint.Picture">
                  <p:embed/>
                </p:oleObj>
              </mc:Choice>
              <mc:Fallback>
                <p:oleObj name="Bitmap Image" r:id="rId3" imgW="2762636" imgH="4095238" progId="Paint.Picture">
                  <p:embed/>
                  <p:pic>
                    <p:nvPicPr>
                      <p:cNvPr id="24579" name="Object 26">
                        <a:extLst>
                          <a:ext uri="{FF2B5EF4-FFF2-40B4-BE49-F238E27FC236}">
                            <a16:creationId xmlns:a16="http://schemas.microsoft.com/office/drawing/2014/main" id="{F65C903D-C917-4F9C-B5B1-29F63D34F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31483" name="Text Box 27">
            <a:extLst>
              <a:ext uri="{FF2B5EF4-FFF2-40B4-BE49-F238E27FC236}">
                <a16:creationId xmlns:a16="http://schemas.microsoft.com/office/drawing/2014/main" id="{8B982AE0-511C-43DB-80F7-439B03E45B46}"/>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31484" name="Text Box 28">
            <a:extLst>
              <a:ext uri="{FF2B5EF4-FFF2-40B4-BE49-F238E27FC236}">
                <a16:creationId xmlns:a16="http://schemas.microsoft.com/office/drawing/2014/main" id="{A0D926CF-1AC5-4C70-9E6C-811E4A84AF5A}"/>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31485" name="Group 29">
            <a:extLst>
              <a:ext uri="{FF2B5EF4-FFF2-40B4-BE49-F238E27FC236}">
                <a16:creationId xmlns:a16="http://schemas.microsoft.com/office/drawing/2014/main" id="{FEF1D735-3B86-4E47-A4FD-8AE1381A7109}"/>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1509" name="Text Box 53">
            <a:extLst>
              <a:ext uri="{FF2B5EF4-FFF2-40B4-BE49-F238E27FC236}">
                <a16:creationId xmlns:a16="http://schemas.microsoft.com/office/drawing/2014/main" id="{DBFD03AB-2732-44E5-9898-A9C061560E06}"/>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1510" name="Group 54">
            <a:extLst>
              <a:ext uri="{FF2B5EF4-FFF2-40B4-BE49-F238E27FC236}">
                <a16:creationId xmlns:a16="http://schemas.microsoft.com/office/drawing/2014/main" id="{B5CA868A-AE9C-4645-A45F-C5FD0F785C5B}"/>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1534" name="Text Box 78">
            <a:extLst>
              <a:ext uri="{FF2B5EF4-FFF2-40B4-BE49-F238E27FC236}">
                <a16:creationId xmlns:a16="http://schemas.microsoft.com/office/drawing/2014/main" id="{B2FCFDA0-43B8-4182-BBD1-57D26BB3E151}"/>
              </a:ext>
            </a:extLst>
          </p:cNvPr>
          <p:cNvSpPr txBox="1">
            <a:spLocks noChangeArrowheads="1"/>
          </p:cNvSpPr>
          <p:nvPr/>
        </p:nvSpPr>
        <p:spPr bwMode="auto">
          <a:xfrm>
            <a:off x="8382000" y="4724401"/>
            <a:ext cx="1898650"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Mark 3 as visited</a:t>
            </a:r>
          </a:p>
          <a:p>
            <a:pPr eaLnBrk="1" hangingPunct="1">
              <a:spcBef>
                <a:spcPct val="0"/>
              </a:spcBef>
              <a:buClrTx/>
              <a:buSzTx/>
              <a:buFontTx/>
              <a:buNone/>
              <a:defRPr/>
            </a:pPr>
            <a:endParaRPr lang="en-US" altLang="zh-CN">
              <a:latin typeface="Arial" charset="0"/>
              <a:ea typeface="宋体" charset="0"/>
              <a:cs typeface="宋体" charset="0"/>
            </a:endParaRPr>
          </a:p>
          <a:p>
            <a:pPr eaLnBrk="1" hangingPunct="1">
              <a:spcBef>
                <a:spcPct val="0"/>
              </a:spcBef>
              <a:buClrTx/>
              <a:buSzTx/>
              <a:buFontTx/>
              <a:buNone/>
              <a:defRPr/>
            </a:pPr>
            <a:r>
              <a:rPr lang="en-US" altLang="zh-CN">
                <a:latin typeface="Arial" charset="0"/>
                <a:ea typeface="宋体" charset="0"/>
                <a:cs typeface="宋体" charset="0"/>
              </a:rPr>
              <a:t>Mark Pred[3]</a:t>
            </a:r>
            <a:br>
              <a:rPr lang="en-US" altLang="zh-CN">
                <a:latin typeface="Arial" charset="0"/>
                <a:ea typeface="宋体" charset="0"/>
                <a:cs typeface="宋体" charset="0"/>
              </a:rPr>
            </a:br>
            <a:endParaRPr lang="en-US" altLang="zh-CN">
              <a:latin typeface="Arial" charset="0"/>
              <a:ea typeface="宋体" charset="0"/>
              <a:cs typeface="宋体" charset="0"/>
            </a:endParaRPr>
          </a:p>
          <a:p>
            <a:pPr eaLnBrk="1" hangingPunct="1">
              <a:spcBef>
                <a:spcPct val="0"/>
              </a:spcBef>
              <a:buClrTx/>
              <a:buSzTx/>
              <a:buFontTx/>
              <a:buNone/>
              <a:defRPr/>
            </a:pPr>
            <a:endParaRPr lang="zh-CN" altLang="en-US">
              <a:latin typeface="Arial" charset="0"/>
              <a:ea typeface="宋体" charset="0"/>
              <a:cs typeface="宋体" charset="0"/>
            </a:endParaRPr>
          </a:p>
        </p:txBody>
      </p:sp>
      <p:graphicFrame>
        <p:nvGraphicFramePr>
          <p:cNvPr id="531535" name="Group 79">
            <a:extLst>
              <a:ext uri="{FF2B5EF4-FFF2-40B4-BE49-F238E27FC236}">
                <a16:creationId xmlns:a16="http://schemas.microsoft.com/office/drawing/2014/main" id="{E29098E3-AF51-4AF2-8EC4-895DCD23A381}"/>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1559" name="Text Box 103">
            <a:extLst>
              <a:ext uri="{FF2B5EF4-FFF2-40B4-BE49-F238E27FC236}">
                <a16:creationId xmlns:a16="http://schemas.microsoft.com/office/drawing/2014/main" id="{D9579430-C1B5-4334-8DA0-82A4ECEF1AD0}"/>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1561" name="Text Box 105">
            <a:extLst>
              <a:ext uri="{FF2B5EF4-FFF2-40B4-BE49-F238E27FC236}">
                <a16:creationId xmlns:a16="http://schemas.microsoft.com/office/drawing/2014/main" id="{9C0D5898-0284-40FF-BB93-C06CDA22E3A7}"/>
              </a:ext>
            </a:extLst>
          </p:cNvPr>
          <p:cNvSpPr txBox="1">
            <a:spLocks noChangeArrowheads="1"/>
          </p:cNvSpPr>
          <p:nvPr/>
        </p:nvSpPr>
        <p:spPr bwMode="auto">
          <a:xfrm>
            <a:off x="2667000" y="5105401"/>
            <a:ext cx="3765550" cy="228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a:t>
            </a:r>
          </a:p>
          <a:p>
            <a:pPr eaLnBrk="1" hangingPunct="1">
              <a:spcBef>
                <a:spcPct val="0"/>
              </a:spcBef>
              <a:buClrTx/>
              <a:buSzTx/>
              <a:buFontTx/>
              <a:buNone/>
              <a:defRPr/>
            </a:pPr>
            <a:r>
              <a:rPr lang="en-US" altLang="zh-CN">
                <a:latin typeface="Arial" charset="0"/>
                <a:ea typeface="宋体" charset="0"/>
                <a:cs typeface="宋体" charset="0"/>
              </a:rPr>
              <a:t>		RDFS(3)</a:t>
            </a:r>
          </a:p>
          <a:p>
            <a:pPr eaLnBrk="1" hangingPunct="1">
              <a:spcBef>
                <a:spcPct val="0"/>
              </a:spcBef>
              <a:buClrTx/>
              <a:buSzTx/>
              <a:buFontTx/>
              <a:buNone/>
              <a:defRPr/>
            </a:pPr>
            <a:r>
              <a:rPr lang="en-US" altLang="zh-CN">
                <a:latin typeface="Arial" charset="0"/>
                <a:ea typeface="宋体" charset="0"/>
                <a:cs typeface="宋体" charset="0"/>
              </a:rPr>
              <a:t>                                   visit RDFS(4)</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31562" name="Line 106">
            <a:extLst>
              <a:ext uri="{FF2B5EF4-FFF2-40B4-BE49-F238E27FC236}">
                <a16:creationId xmlns:a16="http://schemas.microsoft.com/office/drawing/2014/main" id="{DF63205D-3FE5-4560-BDBA-2787E4F69AE7}"/>
              </a:ext>
            </a:extLst>
          </p:cNvPr>
          <p:cNvSpPr>
            <a:spLocks noChangeShapeType="1"/>
          </p:cNvSpPr>
          <p:nvPr/>
        </p:nvSpPr>
        <p:spPr bwMode="auto">
          <a:xfrm>
            <a:off x="5943600" y="25146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1563" name="Text Box 107">
            <a:extLst>
              <a:ext uri="{FF2B5EF4-FFF2-40B4-BE49-F238E27FC236}">
                <a16:creationId xmlns:a16="http://schemas.microsoft.com/office/drawing/2014/main" id="{F00B76FA-A0EA-47ED-A36A-286EAF1C9EFC}"/>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31565" name="Line 109">
            <a:extLst>
              <a:ext uri="{FF2B5EF4-FFF2-40B4-BE49-F238E27FC236}">
                <a16:creationId xmlns:a16="http://schemas.microsoft.com/office/drawing/2014/main" id="{740A7D1A-2FD8-488C-BB72-D4CABB3E14DA}"/>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1567" name="Line 111">
            <a:extLst>
              <a:ext uri="{FF2B5EF4-FFF2-40B4-BE49-F238E27FC236}">
                <a16:creationId xmlns:a16="http://schemas.microsoft.com/office/drawing/2014/main" id="{44A5A5D1-3AB5-4F8C-8D34-782336770DCC}"/>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1568" name="Line 112">
            <a:extLst>
              <a:ext uri="{FF2B5EF4-FFF2-40B4-BE49-F238E27FC236}">
                <a16:creationId xmlns:a16="http://schemas.microsoft.com/office/drawing/2014/main" id="{2456E9AF-5773-49C7-A13E-D06FC7A156BF}"/>
              </a:ext>
            </a:extLst>
          </p:cNvPr>
          <p:cNvSpPr>
            <a:spLocks noChangeShapeType="1"/>
          </p:cNvSpPr>
          <p:nvPr/>
        </p:nvSpPr>
        <p:spPr bwMode="auto">
          <a:xfrm>
            <a:off x="4191000" y="19050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1570" name="Line 114">
            <a:extLst>
              <a:ext uri="{FF2B5EF4-FFF2-40B4-BE49-F238E27FC236}">
                <a16:creationId xmlns:a16="http://schemas.microsoft.com/office/drawing/2014/main" id="{C4CC6FB8-31BC-446E-B1D2-6B3927999B9D}"/>
              </a:ext>
            </a:extLst>
          </p:cNvPr>
          <p:cNvSpPr>
            <a:spLocks noChangeShapeType="1"/>
          </p:cNvSpPr>
          <p:nvPr/>
        </p:nvSpPr>
        <p:spPr bwMode="auto">
          <a:xfrm flipH="1">
            <a:off x="3810000" y="25146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1573" name="Line 117">
            <a:extLst>
              <a:ext uri="{FF2B5EF4-FFF2-40B4-BE49-F238E27FC236}">
                <a16:creationId xmlns:a16="http://schemas.microsoft.com/office/drawing/2014/main" id="{FD841C2B-0068-4F17-8E41-F5F60CF87301}"/>
              </a:ext>
            </a:extLst>
          </p:cNvPr>
          <p:cNvSpPr>
            <a:spLocks noChangeShapeType="1"/>
          </p:cNvSpPr>
          <p:nvPr/>
        </p:nvSpPr>
        <p:spPr bwMode="auto">
          <a:xfrm flipH="1">
            <a:off x="3048000" y="28956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1574" name="Oval 118">
            <a:extLst>
              <a:ext uri="{FF2B5EF4-FFF2-40B4-BE49-F238E27FC236}">
                <a16:creationId xmlns:a16="http://schemas.microsoft.com/office/drawing/2014/main" id="{4DAE6044-1C5B-4A1C-B8D7-C41C977B9400}"/>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1575" name="Oval 119">
            <a:extLst>
              <a:ext uri="{FF2B5EF4-FFF2-40B4-BE49-F238E27FC236}">
                <a16:creationId xmlns:a16="http://schemas.microsoft.com/office/drawing/2014/main" id="{97231053-31BC-45BA-94BB-66A5A934BFFB}"/>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1576" name="Oval 120">
            <a:extLst>
              <a:ext uri="{FF2B5EF4-FFF2-40B4-BE49-F238E27FC236}">
                <a16:creationId xmlns:a16="http://schemas.microsoft.com/office/drawing/2014/main" id="{4A2F3442-82D3-413F-AE41-DFB8F105FCFF}"/>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1577" name="Oval 121">
            <a:extLst>
              <a:ext uri="{FF2B5EF4-FFF2-40B4-BE49-F238E27FC236}">
                <a16:creationId xmlns:a16="http://schemas.microsoft.com/office/drawing/2014/main" id="{A1F203BC-3C29-47D1-8ECC-1E6E5F29CFAF}"/>
              </a:ext>
            </a:extLst>
          </p:cNvPr>
          <p:cNvSpPr>
            <a:spLocks noChangeArrowheads="1"/>
          </p:cNvSpPr>
          <p:nvPr/>
        </p:nvSpPr>
        <p:spPr bwMode="auto">
          <a:xfrm>
            <a:off x="7151688" y="189388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1578" name="Oval 122">
            <a:extLst>
              <a:ext uri="{FF2B5EF4-FFF2-40B4-BE49-F238E27FC236}">
                <a16:creationId xmlns:a16="http://schemas.microsoft.com/office/drawing/2014/main" id="{0A29A502-0637-4816-96FF-01CDA555D244}"/>
              </a:ext>
            </a:extLst>
          </p:cNvPr>
          <p:cNvSpPr>
            <a:spLocks noChangeArrowheads="1"/>
          </p:cNvSpPr>
          <p:nvPr/>
        </p:nvSpPr>
        <p:spPr bwMode="auto">
          <a:xfrm>
            <a:off x="7142163" y="24384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1579" name="Oval 123">
            <a:extLst>
              <a:ext uri="{FF2B5EF4-FFF2-40B4-BE49-F238E27FC236}">
                <a16:creationId xmlns:a16="http://schemas.microsoft.com/office/drawing/2014/main" id="{62A52BCA-7AD9-4E79-B1E2-FFAB0665C254}"/>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ext Box 2">
            <a:extLst>
              <a:ext uri="{FF2B5EF4-FFF2-40B4-BE49-F238E27FC236}">
                <a16:creationId xmlns:a16="http://schemas.microsoft.com/office/drawing/2014/main" id="{95D1A0BE-EEAD-4B8D-AE81-FF28F4431F0F}"/>
              </a:ext>
            </a:extLst>
          </p:cNvPr>
          <p:cNvSpPr txBox="1">
            <a:spLocks noChangeArrowheads="1"/>
          </p:cNvSpPr>
          <p:nvPr/>
        </p:nvSpPr>
        <p:spPr bwMode="auto">
          <a:xfrm>
            <a:off x="2576514" y="4648201"/>
            <a:ext cx="8091487" cy="2563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b="1">
                <a:solidFill>
                  <a:schemeClr val="tx1"/>
                </a:solidFill>
                <a:latin typeface="Arial" panose="020B0604020202020204" pitchFamily="34" charset="0"/>
                <a:ea typeface="ＭＳ Ｐゴシック" panose="020B0600070205080204" pitchFamily="34" charset="-128"/>
              </a:defRPr>
            </a:lvl1pPr>
            <a:lvl2pPr marL="742950" indent="-285750">
              <a:defRPr sz="2000" b="1">
                <a:solidFill>
                  <a:schemeClr val="tx1"/>
                </a:solidFill>
                <a:latin typeface="Arial" panose="020B0604020202020204" pitchFamily="34" charset="0"/>
                <a:ea typeface="ＭＳ Ｐゴシック" panose="020B0600070205080204" pitchFamily="34" charset="-128"/>
              </a:defRPr>
            </a:lvl2pPr>
            <a:lvl3pPr marL="1143000" indent="-228600">
              <a:defRPr sz="2000" b="1">
                <a:solidFill>
                  <a:schemeClr val="tx1"/>
                </a:solidFill>
                <a:latin typeface="Arial" panose="020B0604020202020204" pitchFamily="34" charset="0"/>
                <a:ea typeface="ＭＳ Ｐゴシック" panose="020B0600070205080204" pitchFamily="34" charset="-128"/>
              </a:defRPr>
            </a:lvl3pPr>
            <a:lvl4pPr marL="1600200" indent="-228600">
              <a:defRPr sz="2000" b="1">
                <a:solidFill>
                  <a:schemeClr val="tx1"/>
                </a:solidFill>
                <a:latin typeface="Arial" panose="020B0604020202020204" pitchFamily="34" charset="0"/>
                <a:ea typeface="ＭＳ Ｐゴシック" panose="020B0600070205080204" pitchFamily="34" charset="-128"/>
              </a:defRPr>
            </a:lvl4pPr>
            <a:lvl5pPr marL="2057400" indent="-228600">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2"/>
              </a:buClr>
              <a:buSzPct val="75000"/>
              <a:buFont typeface="Monotype Sorts" pitchFamily="-110" charset="2"/>
              <a:buChar char="l"/>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2"/>
              </a:buClr>
              <a:buSzPct val="75000"/>
              <a:buFont typeface="Monotype Sorts" pitchFamily="-110" charset="2"/>
              <a:buChar char="l"/>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2"/>
              </a:buClr>
              <a:buSzPct val="75000"/>
              <a:buFont typeface="Monotype Sorts" pitchFamily="-110" charset="2"/>
              <a:buChar char="l"/>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2"/>
              </a:buClr>
              <a:buSzPct val="75000"/>
              <a:buFont typeface="Monotype Sorts" pitchFamily="-110" charset="2"/>
              <a:buChar char="l"/>
              <a:defRPr sz="2000" b="1">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zh-CN" sz="1800" b="0" dirty="0">
                <a:ea typeface="SimSun" panose="02010600030101010101" pitchFamily="2" charset="-122"/>
              </a:rPr>
              <a:t>RDFS( 2 )</a:t>
            </a:r>
          </a:p>
          <a:p>
            <a:pPr eaLnBrk="1" hangingPunct="1">
              <a:spcBef>
                <a:spcPct val="0"/>
              </a:spcBef>
              <a:buClrTx/>
              <a:buSzTx/>
              <a:buFontTx/>
              <a:buNone/>
            </a:pPr>
            <a:r>
              <a:rPr lang="en-US" altLang="zh-CN" sz="1800" b="0" dirty="0">
                <a:ea typeface="SimSun" panose="02010600030101010101" pitchFamily="2" charset="-122"/>
              </a:rPr>
              <a:t>        RDFS(8)</a:t>
            </a:r>
          </a:p>
          <a:p>
            <a:pPr eaLnBrk="1" hangingPunct="1">
              <a:spcBef>
                <a:spcPct val="0"/>
              </a:spcBef>
              <a:buClrTx/>
              <a:buSzTx/>
              <a:buFontTx/>
              <a:buNone/>
            </a:pPr>
            <a:r>
              <a:rPr lang="en-US" altLang="zh-CN" sz="1800" b="0" dirty="0">
                <a:ea typeface="SimSun" panose="02010600030101010101" pitchFamily="2" charset="-122"/>
              </a:rPr>
              <a:t>	RDFS(9)</a:t>
            </a:r>
          </a:p>
          <a:p>
            <a:pPr eaLnBrk="1" hangingPunct="1">
              <a:spcBef>
                <a:spcPct val="0"/>
              </a:spcBef>
              <a:buClrTx/>
              <a:buSzTx/>
              <a:buFontTx/>
              <a:buNone/>
            </a:pPr>
            <a:r>
              <a:rPr lang="en-US" altLang="zh-CN" sz="1800" b="0" dirty="0">
                <a:ea typeface="SimSun" panose="02010600030101010101" pitchFamily="2" charset="-122"/>
              </a:rPr>
              <a:t>	      RDFS(1)</a:t>
            </a:r>
          </a:p>
          <a:p>
            <a:pPr eaLnBrk="1" hangingPunct="1">
              <a:spcBef>
                <a:spcPct val="0"/>
              </a:spcBef>
              <a:buClrTx/>
              <a:buSzTx/>
              <a:buFontTx/>
              <a:buNone/>
            </a:pPr>
            <a:r>
              <a:rPr lang="en-US" altLang="zh-CN" sz="1800" b="0" dirty="0">
                <a:ea typeface="SimSun" panose="02010600030101010101" pitchFamily="2" charset="-122"/>
              </a:rPr>
              <a:t>		RDFS(3)</a:t>
            </a:r>
          </a:p>
          <a:p>
            <a:pPr eaLnBrk="1" hangingPunct="1">
              <a:spcBef>
                <a:spcPct val="0"/>
              </a:spcBef>
              <a:buClrTx/>
              <a:buSzTx/>
              <a:buFontTx/>
              <a:buNone/>
            </a:pPr>
            <a:r>
              <a:rPr lang="en-US" altLang="zh-CN" sz="1800" b="0" dirty="0">
                <a:ea typeface="SimSun" panose="02010600030101010101" pitchFamily="2" charset="-122"/>
              </a:rPr>
              <a:t>                                   RDFS(4) </a:t>
            </a:r>
            <a:r>
              <a:rPr lang="en-US" altLang="zh-CN" sz="1800" b="0" dirty="0">
                <a:ea typeface="SimSun" panose="02010600030101010101" pitchFamily="2" charset="-122"/>
                <a:sym typeface="Wingdings" panose="05000000000000000000" pitchFamily="2" charset="2"/>
              </a:rPr>
              <a:t> STOP all of 4’s neighbors have been visited</a:t>
            </a:r>
          </a:p>
          <a:p>
            <a:pPr eaLnBrk="1" hangingPunct="1">
              <a:spcBef>
                <a:spcPct val="0"/>
              </a:spcBef>
              <a:buClrTx/>
              <a:buSzTx/>
              <a:buFontTx/>
              <a:buNone/>
            </a:pPr>
            <a:r>
              <a:rPr lang="en-US" altLang="zh-CN" sz="1800" b="0" dirty="0">
                <a:ea typeface="SimSun" panose="02010600030101010101" pitchFamily="2" charset="-122"/>
                <a:sym typeface="Wingdings" panose="05000000000000000000" pitchFamily="2" charset="2"/>
              </a:rPr>
              <a:t>                                                       return back to call RDFS(3)</a:t>
            </a:r>
            <a:endParaRPr lang="en-US" altLang="zh-CN" sz="1800" b="0" dirty="0">
              <a:ea typeface="SimSun" panose="02010600030101010101" pitchFamily="2" charset="-122"/>
            </a:endParaRPr>
          </a:p>
          <a:p>
            <a:pPr eaLnBrk="1" hangingPunct="1">
              <a:spcBef>
                <a:spcPct val="0"/>
              </a:spcBef>
              <a:buClrTx/>
              <a:buSzTx/>
              <a:buFontTx/>
              <a:buNone/>
            </a:pPr>
            <a:r>
              <a:rPr lang="en-US" altLang="zh-CN" sz="1800" b="0" dirty="0">
                <a:ea typeface="SimSun" panose="02010600030101010101" pitchFamily="2" charset="-122"/>
              </a:rPr>
              <a:t>                              </a:t>
            </a:r>
          </a:p>
          <a:p>
            <a:pPr eaLnBrk="1" hangingPunct="1">
              <a:spcBef>
                <a:spcPct val="0"/>
              </a:spcBef>
              <a:buClrTx/>
              <a:buSzTx/>
              <a:buFontTx/>
              <a:buNone/>
            </a:pPr>
            <a:r>
              <a:rPr lang="en-US" altLang="zh-CN" sz="1800" b="0" dirty="0">
                <a:ea typeface="SimSun" panose="02010600030101010101" pitchFamily="2" charset="-122"/>
              </a:rPr>
              <a:t>	</a:t>
            </a:r>
          </a:p>
        </p:txBody>
      </p:sp>
      <p:sp>
        <p:nvSpPr>
          <p:cNvPr id="532483" name="Rectangle 3">
            <a:extLst>
              <a:ext uri="{FF2B5EF4-FFF2-40B4-BE49-F238E27FC236}">
                <a16:creationId xmlns:a16="http://schemas.microsoft.com/office/drawing/2014/main" id="{DAF2014A-486E-401A-94E6-437D3BECBBF5}"/>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5603" name="Group 4">
            <a:extLst>
              <a:ext uri="{FF2B5EF4-FFF2-40B4-BE49-F238E27FC236}">
                <a16:creationId xmlns:a16="http://schemas.microsoft.com/office/drawing/2014/main" id="{020885C7-E425-46FB-A523-814C890832F0}"/>
              </a:ext>
            </a:extLst>
          </p:cNvPr>
          <p:cNvGrpSpPr>
            <a:grpSpLocks/>
          </p:cNvGrpSpPr>
          <p:nvPr/>
        </p:nvGrpSpPr>
        <p:grpSpPr bwMode="auto">
          <a:xfrm>
            <a:off x="1981200" y="1143000"/>
            <a:ext cx="3733800" cy="2895600"/>
            <a:chOff x="192" y="816"/>
            <a:chExt cx="2976" cy="2208"/>
          </a:xfrm>
        </p:grpSpPr>
        <p:sp>
          <p:nvSpPr>
            <p:cNvPr id="532485" name="Oval 5">
              <a:extLst>
                <a:ext uri="{FF2B5EF4-FFF2-40B4-BE49-F238E27FC236}">
                  <a16:creationId xmlns:a16="http://schemas.microsoft.com/office/drawing/2014/main" id="{030CE450-1D6C-487A-B1A3-CB96C79F7005}"/>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2486" name="Oval 6">
              <a:extLst>
                <a:ext uri="{FF2B5EF4-FFF2-40B4-BE49-F238E27FC236}">
                  <a16:creationId xmlns:a16="http://schemas.microsoft.com/office/drawing/2014/main" id="{8C54B97E-1037-409A-AEED-A3EBE444D2D6}"/>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2487" name="Oval 7">
              <a:extLst>
                <a:ext uri="{FF2B5EF4-FFF2-40B4-BE49-F238E27FC236}">
                  <a16:creationId xmlns:a16="http://schemas.microsoft.com/office/drawing/2014/main" id="{7B71817A-77B5-4408-8721-EAC218DD974F}"/>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2488" name="Oval 8">
              <a:extLst>
                <a:ext uri="{FF2B5EF4-FFF2-40B4-BE49-F238E27FC236}">
                  <a16:creationId xmlns:a16="http://schemas.microsoft.com/office/drawing/2014/main" id="{528EA321-90D0-428B-818C-BE463815EFB3}"/>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2489" name="Oval 9">
              <a:extLst>
                <a:ext uri="{FF2B5EF4-FFF2-40B4-BE49-F238E27FC236}">
                  <a16:creationId xmlns:a16="http://schemas.microsoft.com/office/drawing/2014/main" id="{349A5A9E-3F13-488B-BDE1-9071F35B6F0A}"/>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2490" name="Oval 10">
              <a:extLst>
                <a:ext uri="{FF2B5EF4-FFF2-40B4-BE49-F238E27FC236}">
                  <a16:creationId xmlns:a16="http://schemas.microsoft.com/office/drawing/2014/main" id="{7B70C43A-31A8-40F7-AF80-5AF853864E47}"/>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2491" name="Oval 11">
              <a:extLst>
                <a:ext uri="{FF2B5EF4-FFF2-40B4-BE49-F238E27FC236}">
                  <a16:creationId xmlns:a16="http://schemas.microsoft.com/office/drawing/2014/main" id="{A5B6944D-1D56-46C2-B677-009720E1407A}"/>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2492" name="Oval 12">
              <a:extLst>
                <a:ext uri="{FF2B5EF4-FFF2-40B4-BE49-F238E27FC236}">
                  <a16:creationId xmlns:a16="http://schemas.microsoft.com/office/drawing/2014/main" id="{6D0AEF26-FA27-42F3-8550-18751D189D6E}"/>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2493" name="Oval 13">
              <a:extLst>
                <a:ext uri="{FF2B5EF4-FFF2-40B4-BE49-F238E27FC236}">
                  <a16:creationId xmlns:a16="http://schemas.microsoft.com/office/drawing/2014/main" id="{130DC21F-E2F0-4093-87D5-186ECC8700BE}"/>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2494" name="Oval 14">
              <a:extLst>
                <a:ext uri="{FF2B5EF4-FFF2-40B4-BE49-F238E27FC236}">
                  <a16:creationId xmlns:a16="http://schemas.microsoft.com/office/drawing/2014/main" id="{1971EDAA-1AD7-40E1-B330-F6B7EE6B6354}"/>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2495" name="AutoShape 15">
              <a:extLst>
                <a:ext uri="{FF2B5EF4-FFF2-40B4-BE49-F238E27FC236}">
                  <a16:creationId xmlns:a16="http://schemas.microsoft.com/office/drawing/2014/main" id="{6FD753B6-AA6D-49A0-89E2-75A87F5EA270}"/>
                </a:ext>
              </a:extLst>
            </p:cNvPr>
            <p:cNvCxnSpPr>
              <a:cxnSpLocks noChangeShapeType="1"/>
              <a:stCxn id="532494" idx="6"/>
              <a:endCxn id="532493"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496" name="AutoShape 16">
              <a:extLst>
                <a:ext uri="{FF2B5EF4-FFF2-40B4-BE49-F238E27FC236}">
                  <a16:creationId xmlns:a16="http://schemas.microsoft.com/office/drawing/2014/main" id="{4BD94C17-D93D-4322-A160-D567131A2FCF}"/>
                </a:ext>
              </a:extLst>
            </p:cNvPr>
            <p:cNvCxnSpPr>
              <a:cxnSpLocks noChangeShapeType="1"/>
              <a:stCxn id="532493" idx="5"/>
              <a:endCxn id="532492"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497" name="AutoShape 17">
              <a:extLst>
                <a:ext uri="{FF2B5EF4-FFF2-40B4-BE49-F238E27FC236}">
                  <a16:creationId xmlns:a16="http://schemas.microsoft.com/office/drawing/2014/main" id="{3D08AEBB-DDDA-489C-B052-E54BA829E0FD}"/>
                </a:ext>
              </a:extLst>
            </p:cNvPr>
            <p:cNvCxnSpPr>
              <a:cxnSpLocks noChangeShapeType="1"/>
              <a:stCxn id="532492" idx="2"/>
              <a:endCxn id="532489"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498" name="AutoShape 18">
              <a:extLst>
                <a:ext uri="{FF2B5EF4-FFF2-40B4-BE49-F238E27FC236}">
                  <a16:creationId xmlns:a16="http://schemas.microsoft.com/office/drawing/2014/main" id="{614227B1-DB1A-43BE-8B73-5DEE49BE8BCD}"/>
                </a:ext>
              </a:extLst>
            </p:cNvPr>
            <p:cNvCxnSpPr>
              <a:cxnSpLocks noChangeShapeType="1"/>
              <a:stCxn id="532493" idx="3"/>
              <a:endCxn id="532485"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499" name="AutoShape 19">
              <a:extLst>
                <a:ext uri="{FF2B5EF4-FFF2-40B4-BE49-F238E27FC236}">
                  <a16:creationId xmlns:a16="http://schemas.microsoft.com/office/drawing/2014/main" id="{AC7A9E83-F2A9-4481-9D1F-3127390C1C9E}"/>
                </a:ext>
              </a:extLst>
            </p:cNvPr>
            <p:cNvCxnSpPr>
              <a:cxnSpLocks noChangeShapeType="1"/>
              <a:stCxn id="532485" idx="6"/>
              <a:endCxn id="532489"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500" name="AutoShape 20">
              <a:extLst>
                <a:ext uri="{FF2B5EF4-FFF2-40B4-BE49-F238E27FC236}">
                  <a16:creationId xmlns:a16="http://schemas.microsoft.com/office/drawing/2014/main" id="{A469ED54-D51F-428A-8171-068DC30242FF}"/>
                </a:ext>
              </a:extLst>
            </p:cNvPr>
            <p:cNvCxnSpPr>
              <a:cxnSpLocks noChangeShapeType="1"/>
              <a:stCxn id="532485" idx="3"/>
              <a:endCxn id="532486"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501" name="AutoShape 21">
              <a:extLst>
                <a:ext uri="{FF2B5EF4-FFF2-40B4-BE49-F238E27FC236}">
                  <a16:creationId xmlns:a16="http://schemas.microsoft.com/office/drawing/2014/main" id="{E8099BC4-0995-422E-AA95-1E9CCD3C7FB6}"/>
                </a:ext>
              </a:extLst>
            </p:cNvPr>
            <p:cNvCxnSpPr>
              <a:cxnSpLocks noChangeShapeType="1"/>
              <a:stCxn id="532486" idx="6"/>
              <a:endCxn id="532487"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502" name="AutoShape 22">
              <a:extLst>
                <a:ext uri="{FF2B5EF4-FFF2-40B4-BE49-F238E27FC236}">
                  <a16:creationId xmlns:a16="http://schemas.microsoft.com/office/drawing/2014/main" id="{11B0044B-3CCD-4C45-83BD-351E4AB4B8F6}"/>
                </a:ext>
              </a:extLst>
            </p:cNvPr>
            <p:cNvCxnSpPr>
              <a:cxnSpLocks noChangeShapeType="1"/>
              <a:stCxn id="532487" idx="7"/>
              <a:endCxn id="532489"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503" name="AutoShape 23">
              <a:extLst>
                <a:ext uri="{FF2B5EF4-FFF2-40B4-BE49-F238E27FC236}">
                  <a16:creationId xmlns:a16="http://schemas.microsoft.com/office/drawing/2014/main" id="{6C6A9DE1-1D64-4603-93C2-2BAA8C19F5F4}"/>
                </a:ext>
              </a:extLst>
            </p:cNvPr>
            <p:cNvCxnSpPr>
              <a:cxnSpLocks noChangeShapeType="1"/>
              <a:stCxn id="532487" idx="5"/>
              <a:endCxn id="532488"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504" name="AutoShape 24">
              <a:extLst>
                <a:ext uri="{FF2B5EF4-FFF2-40B4-BE49-F238E27FC236}">
                  <a16:creationId xmlns:a16="http://schemas.microsoft.com/office/drawing/2014/main" id="{235EF4E4-C873-4479-BFE3-836FD2D29D00}"/>
                </a:ext>
              </a:extLst>
            </p:cNvPr>
            <p:cNvCxnSpPr>
              <a:cxnSpLocks noChangeShapeType="1"/>
              <a:stCxn id="532488" idx="6"/>
              <a:endCxn id="532491"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505" name="AutoShape 25">
              <a:extLst>
                <a:ext uri="{FF2B5EF4-FFF2-40B4-BE49-F238E27FC236}">
                  <a16:creationId xmlns:a16="http://schemas.microsoft.com/office/drawing/2014/main" id="{FE63E2F5-37E8-4ECA-A235-84BFF046D5DD}"/>
                </a:ext>
              </a:extLst>
            </p:cNvPr>
            <p:cNvCxnSpPr>
              <a:cxnSpLocks noChangeShapeType="1"/>
              <a:stCxn id="532489" idx="6"/>
              <a:endCxn id="532490"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2506" name="AutoShape 26">
              <a:extLst>
                <a:ext uri="{FF2B5EF4-FFF2-40B4-BE49-F238E27FC236}">
                  <a16:creationId xmlns:a16="http://schemas.microsoft.com/office/drawing/2014/main" id="{ED3B06BB-B56F-4F50-8D29-E6504E8F9DB1}"/>
                </a:ext>
              </a:extLst>
            </p:cNvPr>
            <p:cNvCxnSpPr>
              <a:cxnSpLocks noChangeShapeType="1"/>
              <a:stCxn id="532490" idx="6"/>
              <a:endCxn id="532491"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25604" name="Object 27">
            <a:extLst>
              <a:ext uri="{FF2B5EF4-FFF2-40B4-BE49-F238E27FC236}">
                <a16:creationId xmlns:a16="http://schemas.microsoft.com/office/drawing/2014/main" id="{B897C72D-E37D-4B98-81B6-009E4706DDC4}"/>
              </a:ext>
            </a:extLst>
          </p:cNvPr>
          <p:cNvGraphicFramePr>
            <a:graphicFrameLocks noChangeAspect="1"/>
          </p:cNvGraphicFramePr>
          <p:nvPr/>
        </p:nvGraphicFramePr>
        <p:xfrm>
          <a:off x="6400801" y="1371600"/>
          <a:ext cx="2055813" cy="3048000"/>
        </p:xfrm>
        <a:graphic>
          <a:graphicData uri="http://schemas.openxmlformats.org/presentationml/2006/ole">
            <mc:AlternateContent xmlns:mc="http://schemas.openxmlformats.org/markup-compatibility/2006">
              <mc:Choice xmlns:v="urn:schemas-microsoft-com:vml" Requires="v">
                <p:oleObj spid="_x0000_s10327" name="Bitmap Image" r:id="rId3" imgW="2762636" imgH="4095238" progId="Paint.Picture">
                  <p:embed/>
                </p:oleObj>
              </mc:Choice>
              <mc:Fallback>
                <p:oleObj name="Bitmap Image" r:id="rId3" imgW="2762636" imgH="4095238" progId="Paint.Picture">
                  <p:embed/>
                  <p:pic>
                    <p:nvPicPr>
                      <p:cNvPr id="25604" name="Object 27">
                        <a:extLst>
                          <a:ext uri="{FF2B5EF4-FFF2-40B4-BE49-F238E27FC236}">
                            <a16:creationId xmlns:a16="http://schemas.microsoft.com/office/drawing/2014/main" id="{B897C72D-E37D-4B98-81B6-009E4706DD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32508" name="Text Box 28">
            <a:extLst>
              <a:ext uri="{FF2B5EF4-FFF2-40B4-BE49-F238E27FC236}">
                <a16:creationId xmlns:a16="http://schemas.microsoft.com/office/drawing/2014/main" id="{057A01B2-F690-4DD8-A64F-C7913963BFA5}"/>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32509" name="Text Box 29">
            <a:extLst>
              <a:ext uri="{FF2B5EF4-FFF2-40B4-BE49-F238E27FC236}">
                <a16:creationId xmlns:a16="http://schemas.microsoft.com/office/drawing/2014/main" id="{0BC967AD-A0F5-4499-AF8C-20E2A9C059F3}"/>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32510" name="Group 30">
            <a:extLst>
              <a:ext uri="{FF2B5EF4-FFF2-40B4-BE49-F238E27FC236}">
                <a16:creationId xmlns:a16="http://schemas.microsoft.com/office/drawing/2014/main" id="{DFFA7A22-8AE5-4766-ABF0-5D3D067CCBFC}"/>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2534" name="Text Box 54">
            <a:extLst>
              <a:ext uri="{FF2B5EF4-FFF2-40B4-BE49-F238E27FC236}">
                <a16:creationId xmlns:a16="http://schemas.microsoft.com/office/drawing/2014/main" id="{5B6231FF-2F99-43A1-9938-498CF695A4C0}"/>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2535" name="Group 55">
            <a:extLst>
              <a:ext uri="{FF2B5EF4-FFF2-40B4-BE49-F238E27FC236}">
                <a16:creationId xmlns:a16="http://schemas.microsoft.com/office/drawing/2014/main" id="{8862E287-70DB-4CC6-A805-FD7FB21467D4}"/>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2559" name="Text Box 79">
            <a:extLst>
              <a:ext uri="{FF2B5EF4-FFF2-40B4-BE49-F238E27FC236}">
                <a16:creationId xmlns:a16="http://schemas.microsoft.com/office/drawing/2014/main" id="{E1F2E145-E841-4FC5-8191-B62A2463009D}"/>
              </a:ext>
            </a:extLst>
          </p:cNvPr>
          <p:cNvSpPr txBox="1">
            <a:spLocks noChangeArrowheads="1"/>
          </p:cNvSpPr>
          <p:nvPr/>
        </p:nvSpPr>
        <p:spPr bwMode="auto">
          <a:xfrm>
            <a:off x="8382000" y="4724401"/>
            <a:ext cx="1898650"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Mark 4 as visited</a:t>
            </a:r>
          </a:p>
          <a:p>
            <a:pPr eaLnBrk="1" hangingPunct="1">
              <a:spcBef>
                <a:spcPct val="0"/>
              </a:spcBef>
              <a:buClrTx/>
              <a:buSzTx/>
              <a:buFontTx/>
              <a:buNone/>
              <a:defRPr/>
            </a:pPr>
            <a:endParaRPr lang="en-US" altLang="zh-CN">
              <a:latin typeface="Arial" charset="0"/>
              <a:ea typeface="宋体" charset="0"/>
              <a:cs typeface="宋体" charset="0"/>
            </a:endParaRPr>
          </a:p>
          <a:p>
            <a:pPr eaLnBrk="1" hangingPunct="1">
              <a:spcBef>
                <a:spcPct val="0"/>
              </a:spcBef>
              <a:buClrTx/>
              <a:buSzTx/>
              <a:buFontTx/>
              <a:buNone/>
              <a:defRPr/>
            </a:pPr>
            <a:r>
              <a:rPr lang="en-US" altLang="zh-CN">
                <a:latin typeface="Arial" charset="0"/>
                <a:ea typeface="宋体" charset="0"/>
                <a:cs typeface="宋体" charset="0"/>
              </a:rPr>
              <a:t>Mark Pred[4]</a:t>
            </a:r>
            <a:br>
              <a:rPr lang="en-US" altLang="zh-CN">
                <a:latin typeface="Arial" charset="0"/>
                <a:ea typeface="宋体" charset="0"/>
                <a:cs typeface="宋体" charset="0"/>
              </a:rPr>
            </a:br>
            <a:endParaRPr lang="en-US" altLang="zh-CN">
              <a:latin typeface="Arial" charset="0"/>
              <a:ea typeface="宋体" charset="0"/>
              <a:cs typeface="宋体" charset="0"/>
            </a:endParaRPr>
          </a:p>
          <a:p>
            <a:pPr eaLnBrk="1" hangingPunct="1">
              <a:spcBef>
                <a:spcPct val="0"/>
              </a:spcBef>
              <a:buClrTx/>
              <a:buSzTx/>
              <a:buFontTx/>
              <a:buNone/>
              <a:defRPr/>
            </a:pPr>
            <a:endParaRPr lang="zh-CN" altLang="en-US">
              <a:latin typeface="Arial" charset="0"/>
              <a:ea typeface="宋体" charset="0"/>
              <a:cs typeface="宋体" charset="0"/>
            </a:endParaRPr>
          </a:p>
        </p:txBody>
      </p:sp>
      <p:graphicFrame>
        <p:nvGraphicFramePr>
          <p:cNvPr id="532560" name="Group 80">
            <a:extLst>
              <a:ext uri="{FF2B5EF4-FFF2-40B4-BE49-F238E27FC236}">
                <a16:creationId xmlns:a16="http://schemas.microsoft.com/office/drawing/2014/main" id="{BEA36AB9-00BE-4D12-86A4-DB5A87102858}"/>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2584" name="Text Box 104">
            <a:extLst>
              <a:ext uri="{FF2B5EF4-FFF2-40B4-BE49-F238E27FC236}">
                <a16:creationId xmlns:a16="http://schemas.microsoft.com/office/drawing/2014/main" id="{828A0197-63B6-4CE8-A577-6372D7506B1A}"/>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2586" name="Line 106">
            <a:extLst>
              <a:ext uri="{FF2B5EF4-FFF2-40B4-BE49-F238E27FC236}">
                <a16:creationId xmlns:a16="http://schemas.microsoft.com/office/drawing/2014/main" id="{CFB296EC-47F3-4C30-B727-B17CC6C5CAE3}"/>
              </a:ext>
            </a:extLst>
          </p:cNvPr>
          <p:cNvSpPr>
            <a:spLocks noChangeShapeType="1"/>
          </p:cNvSpPr>
          <p:nvPr/>
        </p:nvSpPr>
        <p:spPr bwMode="auto">
          <a:xfrm>
            <a:off x="5943600" y="28194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2587" name="Text Box 107">
            <a:extLst>
              <a:ext uri="{FF2B5EF4-FFF2-40B4-BE49-F238E27FC236}">
                <a16:creationId xmlns:a16="http://schemas.microsoft.com/office/drawing/2014/main" id="{0A548ACA-47A8-4DCB-BF33-D743879E0F30}"/>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32589" name="Line 109">
            <a:extLst>
              <a:ext uri="{FF2B5EF4-FFF2-40B4-BE49-F238E27FC236}">
                <a16:creationId xmlns:a16="http://schemas.microsoft.com/office/drawing/2014/main" id="{46341023-F561-48C6-8083-F9E486434BE1}"/>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2591" name="Line 111">
            <a:extLst>
              <a:ext uri="{FF2B5EF4-FFF2-40B4-BE49-F238E27FC236}">
                <a16:creationId xmlns:a16="http://schemas.microsoft.com/office/drawing/2014/main" id="{F36FAC11-B322-4A95-A233-43925A846EC5}"/>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2592" name="Line 112">
            <a:extLst>
              <a:ext uri="{FF2B5EF4-FFF2-40B4-BE49-F238E27FC236}">
                <a16:creationId xmlns:a16="http://schemas.microsoft.com/office/drawing/2014/main" id="{59304116-4609-4F18-863A-D190ECCB3FBB}"/>
              </a:ext>
            </a:extLst>
          </p:cNvPr>
          <p:cNvSpPr>
            <a:spLocks noChangeShapeType="1"/>
          </p:cNvSpPr>
          <p:nvPr/>
        </p:nvSpPr>
        <p:spPr bwMode="auto">
          <a:xfrm>
            <a:off x="4191000" y="19050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2594" name="Line 114">
            <a:extLst>
              <a:ext uri="{FF2B5EF4-FFF2-40B4-BE49-F238E27FC236}">
                <a16:creationId xmlns:a16="http://schemas.microsoft.com/office/drawing/2014/main" id="{C9CDE126-32B7-47C8-B235-D04D9E3479FC}"/>
              </a:ext>
            </a:extLst>
          </p:cNvPr>
          <p:cNvSpPr>
            <a:spLocks noChangeShapeType="1"/>
          </p:cNvSpPr>
          <p:nvPr/>
        </p:nvSpPr>
        <p:spPr bwMode="auto">
          <a:xfrm flipH="1">
            <a:off x="3810000" y="25146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2597" name="Line 117">
            <a:extLst>
              <a:ext uri="{FF2B5EF4-FFF2-40B4-BE49-F238E27FC236}">
                <a16:creationId xmlns:a16="http://schemas.microsoft.com/office/drawing/2014/main" id="{70CB5CC7-06CE-41A3-8C7F-52DB8C9A541E}"/>
              </a:ext>
            </a:extLst>
          </p:cNvPr>
          <p:cNvSpPr>
            <a:spLocks noChangeShapeType="1"/>
          </p:cNvSpPr>
          <p:nvPr/>
        </p:nvSpPr>
        <p:spPr bwMode="auto">
          <a:xfrm flipH="1">
            <a:off x="3048000" y="28956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2598" name="Line 118">
            <a:extLst>
              <a:ext uri="{FF2B5EF4-FFF2-40B4-BE49-F238E27FC236}">
                <a16:creationId xmlns:a16="http://schemas.microsoft.com/office/drawing/2014/main" id="{10AF69C7-195D-4C18-9360-A351C2B41294}"/>
              </a:ext>
            </a:extLst>
          </p:cNvPr>
          <p:cNvSpPr>
            <a:spLocks noChangeShapeType="1"/>
          </p:cNvSpPr>
          <p:nvPr/>
        </p:nvSpPr>
        <p:spPr bwMode="auto">
          <a:xfrm flipH="1">
            <a:off x="2286000" y="3429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2600" name="Oval 120">
            <a:extLst>
              <a:ext uri="{FF2B5EF4-FFF2-40B4-BE49-F238E27FC236}">
                <a16:creationId xmlns:a16="http://schemas.microsoft.com/office/drawing/2014/main" id="{EA8273AE-7EB7-4FEE-8F6B-6132E7F6FFF2}"/>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2601" name="Oval 121">
            <a:extLst>
              <a:ext uri="{FF2B5EF4-FFF2-40B4-BE49-F238E27FC236}">
                <a16:creationId xmlns:a16="http://schemas.microsoft.com/office/drawing/2014/main" id="{B2431A75-1CD9-4777-A4F2-4630F4F82CEA}"/>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2602" name="Oval 122">
            <a:extLst>
              <a:ext uri="{FF2B5EF4-FFF2-40B4-BE49-F238E27FC236}">
                <a16:creationId xmlns:a16="http://schemas.microsoft.com/office/drawing/2014/main" id="{43582E06-0740-4AF1-BD6D-1B33BC304427}"/>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2603" name="Oval 123">
            <a:extLst>
              <a:ext uri="{FF2B5EF4-FFF2-40B4-BE49-F238E27FC236}">
                <a16:creationId xmlns:a16="http://schemas.microsoft.com/office/drawing/2014/main" id="{C2BEF078-FFC7-4078-B3CE-5A097EC8BBD5}"/>
              </a:ext>
            </a:extLst>
          </p:cNvPr>
          <p:cNvSpPr>
            <a:spLocks noChangeArrowheads="1"/>
          </p:cNvSpPr>
          <p:nvPr/>
        </p:nvSpPr>
        <p:spPr bwMode="auto">
          <a:xfrm>
            <a:off x="7162800" y="24384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2604" name="Oval 124">
            <a:extLst>
              <a:ext uri="{FF2B5EF4-FFF2-40B4-BE49-F238E27FC236}">
                <a16:creationId xmlns:a16="http://schemas.microsoft.com/office/drawing/2014/main" id="{0E79E32C-B362-44FE-819E-B7270B870826}"/>
              </a:ext>
            </a:extLst>
          </p:cNvPr>
          <p:cNvSpPr>
            <a:spLocks noChangeArrowheads="1"/>
          </p:cNvSpPr>
          <p:nvPr/>
        </p:nvSpPr>
        <p:spPr bwMode="auto">
          <a:xfrm>
            <a:off x="7162800" y="1905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2606" name="Oval 126">
            <a:extLst>
              <a:ext uri="{FF2B5EF4-FFF2-40B4-BE49-F238E27FC236}">
                <a16:creationId xmlns:a16="http://schemas.microsoft.com/office/drawing/2014/main" id="{00CB0197-8D24-49E1-9561-F60EA2C133F9}"/>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2607" name="Oval 127">
            <a:extLst>
              <a:ext uri="{FF2B5EF4-FFF2-40B4-BE49-F238E27FC236}">
                <a16:creationId xmlns:a16="http://schemas.microsoft.com/office/drawing/2014/main" id="{D78D9492-3C6F-4D4E-8F82-BD441E1733E0}"/>
              </a:ext>
            </a:extLst>
          </p:cNvPr>
          <p:cNvSpPr>
            <a:spLocks noChangeArrowheads="1"/>
          </p:cNvSpPr>
          <p:nvPr/>
        </p:nvSpPr>
        <p:spPr bwMode="auto">
          <a:xfrm>
            <a:off x="1905000" y="34718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33">
            <a:extLst>
              <a:ext uri="{FF2B5EF4-FFF2-40B4-BE49-F238E27FC236}">
                <a16:creationId xmlns:a16="http://schemas.microsoft.com/office/drawing/2014/main" id="{DA17613A-1525-4C1A-A0E9-1C6FE8230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506" name="Rectangle 2">
            <a:extLst>
              <a:ext uri="{FF2B5EF4-FFF2-40B4-BE49-F238E27FC236}">
                <a16:creationId xmlns:a16="http://schemas.microsoft.com/office/drawing/2014/main" id="{627AE045-8896-46DF-BC5F-338BF8FDB3ED}"/>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6627" name="Group 3">
            <a:extLst>
              <a:ext uri="{FF2B5EF4-FFF2-40B4-BE49-F238E27FC236}">
                <a16:creationId xmlns:a16="http://schemas.microsoft.com/office/drawing/2014/main" id="{08DEA6B5-5EE4-452F-9F1F-00D8E13BA8B2}"/>
              </a:ext>
            </a:extLst>
          </p:cNvPr>
          <p:cNvGrpSpPr>
            <a:grpSpLocks/>
          </p:cNvGrpSpPr>
          <p:nvPr/>
        </p:nvGrpSpPr>
        <p:grpSpPr bwMode="auto">
          <a:xfrm>
            <a:off x="1981200" y="1143000"/>
            <a:ext cx="3733800" cy="2895600"/>
            <a:chOff x="192" y="816"/>
            <a:chExt cx="2976" cy="2208"/>
          </a:xfrm>
        </p:grpSpPr>
        <p:sp>
          <p:nvSpPr>
            <p:cNvPr id="533508" name="Oval 4">
              <a:extLst>
                <a:ext uri="{FF2B5EF4-FFF2-40B4-BE49-F238E27FC236}">
                  <a16:creationId xmlns:a16="http://schemas.microsoft.com/office/drawing/2014/main" id="{B87E3224-0BA0-4178-99D0-658544FA12DE}"/>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3509" name="Oval 5">
              <a:extLst>
                <a:ext uri="{FF2B5EF4-FFF2-40B4-BE49-F238E27FC236}">
                  <a16:creationId xmlns:a16="http://schemas.microsoft.com/office/drawing/2014/main" id="{359BDFED-C920-454E-90E5-B7ECBC1F747E}"/>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3510" name="Oval 6">
              <a:extLst>
                <a:ext uri="{FF2B5EF4-FFF2-40B4-BE49-F238E27FC236}">
                  <a16:creationId xmlns:a16="http://schemas.microsoft.com/office/drawing/2014/main" id="{EB1922A9-4952-4997-9614-E3AC246C8FEA}"/>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3511" name="Oval 7">
              <a:extLst>
                <a:ext uri="{FF2B5EF4-FFF2-40B4-BE49-F238E27FC236}">
                  <a16:creationId xmlns:a16="http://schemas.microsoft.com/office/drawing/2014/main" id="{94778835-0C19-40C8-A952-9264AD9A99C5}"/>
                </a:ext>
              </a:extLst>
            </p:cNvPr>
            <p:cNvSpPr>
              <a:spLocks noChangeArrowheads="1"/>
            </p:cNvSpPr>
            <p:nvPr/>
          </p:nvSpPr>
          <p:spPr bwMode="auto">
            <a:xfrm>
              <a:off x="1297" y="2736"/>
              <a:ext cx="287"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3512" name="Oval 8">
              <a:extLst>
                <a:ext uri="{FF2B5EF4-FFF2-40B4-BE49-F238E27FC236}">
                  <a16:creationId xmlns:a16="http://schemas.microsoft.com/office/drawing/2014/main" id="{420A2BB1-00E4-4616-9F3D-8CE65D7B64C1}"/>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3513" name="Oval 9">
              <a:extLst>
                <a:ext uri="{FF2B5EF4-FFF2-40B4-BE49-F238E27FC236}">
                  <a16:creationId xmlns:a16="http://schemas.microsoft.com/office/drawing/2014/main" id="{53D97FD8-59C1-4706-AE75-1E6D8921B36B}"/>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3514" name="Oval 10">
              <a:extLst>
                <a:ext uri="{FF2B5EF4-FFF2-40B4-BE49-F238E27FC236}">
                  <a16:creationId xmlns:a16="http://schemas.microsoft.com/office/drawing/2014/main" id="{E53498AF-864A-4076-9871-01C4841E4C35}"/>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3515" name="Oval 11">
              <a:extLst>
                <a:ext uri="{FF2B5EF4-FFF2-40B4-BE49-F238E27FC236}">
                  <a16:creationId xmlns:a16="http://schemas.microsoft.com/office/drawing/2014/main" id="{A0E0A6D0-7FC2-4EE7-9944-EF603FCF3BA1}"/>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3516" name="Oval 12">
              <a:extLst>
                <a:ext uri="{FF2B5EF4-FFF2-40B4-BE49-F238E27FC236}">
                  <a16:creationId xmlns:a16="http://schemas.microsoft.com/office/drawing/2014/main" id="{9CA4C708-FA62-42F6-84C9-1EA396C6DCD1}"/>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3517" name="Oval 13">
              <a:extLst>
                <a:ext uri="{FF2B5EF4-FFF2-40B4-BE49-F238E27FC236}">
                  <a16:creationId xmlns:a16="http://schemas.microsoft.com/office/drawing/2014/main" id="{9471C232-452A-46C6-830A-89FD2FC8DEAE}"/>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3518" name="AutoShape 14">
              <a:extLst>
                <a:ext uri="{FF2B5EF4-FFF2-40B4-BE49-F238E27FC236}">
                  <a16:creationId xmlns:a16="http://schemas.microsoft.com/office/drawing/2014/main" id="{26F2796A-8BA4-4293-8D1C-F60D8AE84267}"/>
                </a:ext>
              </a:extLst>
            </p:cNvPr>
            <p:cNvCxnSpPr>
              <a:cxnSpLocks noChangeShapeType="1"/>
              <a:stCxn id="533517" idx="6"/>
              <a:endCxn id="533516"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19" name="AutoShape 15">
              <a:extLst>
                <a:ext uri="{FF2B5EF4-FFF2-40B4-BE49-F238E27FC236}">
                  <a16:creationId xmlns:a16="http://schemas.microsoft.com/office/drawing/2014/main" id="{1BB44A3C-E12C-4D68-AF45-A560FCE2F158}"/>
                </a:ext>
              </a:extLst>
            </p:cNvPr>
            <p:cNvCxnSpPr>
              <a:cxnSpLocks noChangeShapeType="1"/>
              <a:stCxn id="533516" idx="5"/>
              <a:endCxn id="533515"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0" name="AutoShape 16">
              <a:extLst>
                <a:ext uri="{FF2B5EF4-FFF2-40B4-BE49-F238E27FC236}">
                  <a16:creationId xmlns:a16="http://schemas.microsoft.com/office/drawing/2014/main" id="{820D7B07-72C8-4C1D-9874-5E7F9A77A947}"/>
                </a:ext>
              </a:extLst>
            </p:cNvPr>
            <p:cNvCxnSpPr>
              <a:cxnSpLocks noChangeShapeType="1"/>
              <a:stCxn id="533515" idx="2"/>
              <a:endCxn id="533512"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1" name="AutoShape 17">
              <a:extLst>
                <a:ext uri="{FF2B5EF4-FFF2-40B4-BE49-F238E27FC236}">
                  <a16:creationId xmlns:a16="http://schemas.microsoft.com/office/drawing/2014/main" id="{C5472769-4F97-4F93-8E59-63128615AD6F}"/>
                </a:ext>
              </a:extLst>
            </p:cNvPr>
            <p:cNvCxnSpPr>
              <a:cxnSpLocks noChangeShapeType="1"/>
              <a:stCxn id="533516" idx="3"/>
              <a:endCxn id="533508"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2" name="AutoShape 18">
              <a:extLst>
                <a:ext uri="{FF2B5EF4-FFF2-40B4-BE49-F238E27FC236}">
                  <a16:creationId xmlns:a16="http://schemas.microsoft.com/office/drawing/2014/main" id="{E4D84F5D-3845-49CE-9DD0-428EB3360FBF}"/>
                </a:ext>
              </a:extLst>
            </p:cNvPr>
            <p:cNvCxnSpPr>
              <a:cxnSpLocks noChangeShapeType="1"/>
              <a:stCxn id="533508" idx="6"/>
              <a:endCxn id="533512"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3" name="AutoShape 19">
              <a:extLst>
                <a:ext uri="{FF2B5EF4-FFF2-40B4-BE49-F238E27FC236}">
                  <a16:creationId xmlns:a16="http://schemas.microsoft.com/office/drawing/2014/main" id="{792B30D9-8BF7-47BF-BD4C-339ED59969B7}"/>
                </a:ext>
              </a:extLst>
            </p:cNvPr>
            <p:cNvCxnSpPr>
              <a:cxnSpLocks noChangeShapeType="1"/>
              <a:stCxn id="533508" idx="3"/>
              <a:endCxn id="533509"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4" name="AutoShape 20">
              <a:extLst>
                <a:ext uri="{FF2B5EF4-FFF2-40B4-BE49-F238E27FC236}">
                  <a16:creationId xmlns:a16="http://schemas.microsoft.com/office/drawing/2014/main" id="{17370D09-3EB1-4E8B-A8B4-EF76814D908A}"/>
                </a:ext>
              </a:extLst>
            </p:cNvPr>
            <p:cNvCxnSpPr>
              <a:cxnSpLocks noChangeShapeType="1"/>
              <a:stCxn id="533509" idx="6"/>
              <a:endCxn id="533510"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5" name="AutoShape 21">
              <a:extLst>
                <a:ext uri="{FF2B5EF4-FFF2-40B4-BE49-F238E27FC236}">
                  <a16:creationId xmlns:a16="http://schemas.microsoft.com/office/drawing/2014/main" id="{220E6252-A70F-4695-8761-E1E012496013}"/>
                </a:ext>
              </a:extLst>
            </p:cNvPr>
            <p:cNvCxnSpPr>
              <a:cxnSpLocks noChangeShapeType="1"/>
              <a:stCxn id="533510" idx="7"/>
              <a:endCxn id="533512"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6" name="AutoShape 22">
              <a:extLst>
                <a:ext uri="{FF2B5EF4-FFF2-40B4-BE49-F238E27FC236}">
                  <a16:creationId xmlns:a16="http://schemas.microsoft.com/office/drawing/2014/main" id="{9102A8BC-EC61-4B21-8AA4-5CE70F8F2EEF}"/>
                </a:ext>
              </a:extLst>
            </p:cNvPr>
            <p:cNvCxnSpPr>
              <a:cxnSpLocks noChangeShapeType="1"/>
              <a:stCxn id="533510" idx="5"/>
              <a:endCxn id="533511"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7" name="AutoShape 23">
              <a:extLst>
                <a:ext uri="{FF2B5EF4-FFF2-40B4-BE49-F238E27FC236}">
                  <a16:creationId xmlns:a16="http://schemas.microsoft.com/office/drawing/2014/main" id="{EC15BAE1-482B-43B0-AFDC-353ABF621629}"/>
                </a:ext>
              </a:extLst>
            </p:cNvPr>
            <p:cNvCxnSpPr>
              <a:cxnSpLocks noChangeShapeType="1"/>
              <a:stCxn id="533511" idx="6"/>
              <a:endCxn id="533514"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8" name="AutoShape 24">
              <a:extLst>
                <a:ext uri="{FF2B5EF4-FFF2-40B4-BE49-F238E27FC236}">
                  <a16:creationId xmlns:a16="http://schemas.microsoft.com/office/drawing/2014/main" id="{F7B8908E-44D7-4F90-BC6A-57A11AD83432}"/>
                </a:ext>
              </a:extLst>
            </p:cNvPr>
            <p:cNvCxnSpPr>
              <a:cxnSpLocks noChangeShapeType="1"/>
              <a:stCxn id="533512" idx="6"/>
              <a:endCxn id="533513"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3529" name="AutoShape 25">
              <a:extLst>
                <a:ext uri="{FF2B5EF4-FFF2-40B4-BE49-F238E27FC236}">
                  <a16:creationId xmlns:a16="http://schemas.microsoft.com/office/drawing/2014/main" id="{075E5DCF-CCC3-450B-AD0E-5E5A5A5DD5E1}"/>
                </a:ext>
              </a:extLst>
            </p:cNvPr>
            <p:cNvCxnSpPr>
              <a:cxnSpLocks noChangeShapeType="1"/>
              <a:stCxn id="533513" idx="6"/>
              <a:endCxn id="533514"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33531" name="Text Box 27">
            <a:extLst>
              <a:ext uri="{FF2B5EF4-FFF2-40B4-BE49-F238E27FC236}">
                <a16:creationId xmlns:a16="http://schemas.microsoft.com/office/drawing/2014/main" id="{941685E7-F5FE-4503-99AB-136184F92A03}"/>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33532" name="Text Box 28">
            <a:extLst>
              <a:ext uri="{FF2B5EF4-FFF2-40B4-BE49-F238E27FC236}">
                <a16:creationId xmlns:a16="http://schemas.microsoft.com/office/drawing/2014/main" id="{C9ECC22B-04FD-4469-A56A-1A3B6D237490}"/>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33533" name="Group 29">
            <a:extLst>
              <a:ext uri="{FF2B5EF4-FFF2-40B4-BE49-F238E27FC236}">
                <a16:creationId xmlns:a16="http://schemas.microsoft.com/office/drawing/2014/main" id="{9C92311D-9DAD-42FB-B578-8D2C8CAFA1DB}"/>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3557" name="Text Box 53">
            <a:extLst>
              <a:ext uri="{FF2B5EF4-FFF2-40B4-BE49-F238E27FC236}">
                <a16:creationId xmlns:a16="http://schemas.microsoft.com/office/drawing/2014/main" id="{0CF645EC-5EA7-473B-8E22-2BDCD26E43B1}"/>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3558" name="Group 54">
            <a:extLst>
              <a:ext uri="{FF2B5EF4-FFF2-40B4-BE49-F238E27FC236}">
                <a16:creationId xmlns:a16="http://schemas.microsoft.com/office/drawing/2014/main" id="{29012C55-8BD3-40C6-915F-CFEF94350F75}"/>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33582" name="Group 78">
            <a:extLst>
              <a:ext uri="{FF2B5EF4-FFF2-40B4-BE49-F238E27FC236}">
                <a16:creationId xmlns:a16="http://schemas.microsoft.com/office/drawing/2014/main" id="{9F7C9EF1-00F2-4156-A86C-B3E7C6CE13A8}"/>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3606" name="Text Box 102">
            <a:extLst>
              <a:ext uri="{FF2B5EF4-FFF2-40B4-BE49-F238E27FC236}">
                <a16:creationId xmlns:a16="http://schemas.microsoft.com/office/drawing/2014/main" id="{77DD502E-7038-4FCC-8A20-D1586C803A1C}"/>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3608" name="Text Box 104">
            <a:extLst>
              <a:ext uri="{FF2B5EF4-FFF2-40B4-BE49-F238E27FC236}">
                <a16:creationId xmlns:a16="http://schemas.microsoft.com/office/drawing/2014/main" id="{AA16C587-C861-49F0-9D39-7F1FCEFA6EE3}"/>
              </a:ext>
            </a:extLst>
          </p:cNvPr>
          <p:cNvSpPr txBox="1">
            <a:spLocks noChangeArrowheads="1"/>
          </p:cNvSpPr>
          <p:nvPr/>
        </p:nvSpPr>
        <p:spPr bwMode="auto">
          <a:xfrm>
            <a:off x="2576513" y="4648200"/>
            <a:ext cx="6134100" cy="2014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a:t>
            </a:r>
          </a:p>
          <a:p>
            <a:pPr eaLnBrk="1" hangingPunct="1">
              <a:spcBef>
                <a:spcPct val="0"/>
              </a:spcBef>
              <a:buClrTx/>
              <a:buSzTx/>
              <a:buFontTx/>
              <a:buNone/>
              <a:defRPr/>
            </a:pPr>
            <a:r>
              <a:rPr lang="en-US" altLang="zh-CN">
                <a:latin typeface="Arial" charset="0"/>
                <a:ea typeface="宋体" charset="0"/>
                <a:cs typeface="宋体" charset="0"/>
              </a:rPr>
              <a:t>		RDFS(3)</a:t>
            </a:r>
          </a:p>
          <a:p>
            <a:pPr eaLnBrk="1" hangingPunct="1">
              <a:spcBef>
                <a:spcPct val="0"/>
              </a:spcBef>
              <a:buClrTx/>
              <a:buSzTx/>
              <a:buFontTx/>
              <a:buNone/>
              <a:defRPr/>
            </a:pPr>
            <a:r>
              <a:rPr lang="en-US" altLang="zh-CN">
                <a:latin typeface="Arial" charset="0"/>
                <a:ea typeface="宋体" charset="0"/>
                <a:cs typeface="宋体" charset="0"/>
              </a:rPr>
              <a:t>                                   visit 5 -&gt; RDFS(5)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33610" name="Text Box 106">
            <a:extLst>
              <a:ext uri="{FF2B5EF4-FFF2-40B4-BE49-F238E27FC236}">
                <a16:creationId xmlns:a16="http://schemas.microsoft.com/office/drawing/2014/main" id="{ED2B2E25-F128-4A71-901A-94C96B479B68}"/>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33612" name="Line 108">
            <a:extLst>
              <a:ext uri="{FF2B5EF4-FFF2-40B4-BE49-F238E27FC236}">
                <a16:creationId xmlns:a16="http://schemas.microsoft.com/office/drawing/2014/main" id="{39E238C4-6683-4779-80C9-1A8B7DE4C5F3}"/>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3614" name="Line 110">
            <a:extLst>
              <a:ext uri="{FF2B5EF4-FFF2-40B4-BE49-F238E27FC236}">
                <a16:creationId xmlns:a16="http://schemas.microsoft.com/office/drawing/2014/main" id="{1D06B9ED-91D7-4A5C-839B-C7DAB6381D34}"/>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3615" name="Line 111">
            <a:extLst>
              <a:ext uri="{FF2B5EF4-FFF2-40B4-BE49-F238E27FC236}">
                <a16:creationId xmlns:a16="http://schemas.microsoft.com/office/drawing/2014/main" id="{ACC2C9E2-FC0B-475D-B092-530A05CA7468}"/>
              </a:ext>
            </a:extLst>
          </p:cNvPr>
          <p:cNvSpPr>
            <a:spLocks noChangeShapeType="1"/>
          </p:cNvSpPr>
          <p:nvPr/>
        </p:nvSpPr>
        <p:spPr bwMode="auto">
          <a:xfrm flipV="1">
            <a:off x="2590800" y="3429000"/>
            <a:ext cx="304800" cy="685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3616" name="Text Box 112">
            <a:extLst>
              <a:ext uri="{FF2B5EF4-FFF2-40B4-BE49-F238E27FC236}">
                <a16:creationId xmlns:a16="http://schemas.microsoft.com/office/drawing/2014/main" id="{A1D2B94F-7366-49BA-B657-6BA11440C22D}"/>
              </a:ext>
            </a:extLst>
          </p:cNvPr>
          <p:cNvSpPr txBox="1">
            <a:spLocks noChangeArrowheads="1"/>
          </p:cNvSpPr>
          <p:nvPr/>
        </p:nvSpPr>
        <p:spPr bwMode="auto">
          <a:xfrm>
            <a:off x="2057400" y="4114801"/>
            <a:ext cx="11366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Back to 3</a:t>
            </a:r>
          </a:p>
        </p:txBody>
      </p:sp>
      <p:sp>
        <p:nvSpPr>
          <p:cNvPr id="533617" name="Line 113">
            <a:extLst>
              <a:ext uri="{FF2B5EF4-FFF2-40B4-BE49-F238E27FC236}">
                <a16:creationId xmlns:a16="http://schemas.microsoft.com/office/drawing/2014/main" id="{CA1FA2F6-7C2B-4AE0-A6FB-841F9C1398BF}"/>
              </a:ext>
            </a:extLst>
          </p:cNvPr>
          <p:cNvSpPr>
            <a:spLocks noChangeShapeType="1"/>
          </p:cNvSpPr>
          <p:nvPr/>
        </p:nvSpPr>
        <p:spPr bwMode="auto">
          <a:xfrm>
            <a:off x="4191000" y="19050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3619" name="Line 115">
            <a:extLst>
              <a:ext uri="{FF2B5EF4-FFF2-40B4-BE49-F238E27FC236}">
                <a16:creationId xmlns:a16="http://schemas.microsoft.com/office/drawing/2014/main" id="{779F96B0-3236-414A-8DEF-2CC756E89665}"/>
              </a:ext>
            </a:extLst>
          </p:cNvPr>
          <p:cNvSpPr>
            <a:spLocks noChangeShapeType="1"/>
          </p:cNvSpPr>
          <p:nvPr/>
        </p:nvSpPr>
        <p:spPr bwMode="auto">
          <a:xfrm flipH="1">
            <a:off x="3810000" y="25146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3622" name="Line 118">
            <a:extLst>
              <a:ext uri="{FF2B5EF4-FFF2-40B4-BE49-F238E27FC236}">
                <a16:creationId xmlns:a16="http://schemas.microsoft.com/office/drawing/2014/main" id="{849E104E-4314-481B-BB6F-25C50B6C72A8}"/>
              </a:ext>
            </a:extLst>
          </p:cNvPr>
          <p:cNvSpPr>
            <a:spLocks noChangeShapeType="1"/>
          </p:cNvSpPr>
          <p:nvPr/>
        </p:nvSpPr>
        <p:spPr bwMode="auto">
          <a:xfrm flipH="1">
            <a:off x="3048000" y="28956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3623" name="Line 119">
            <a:extLst>
              <a:ext uri="{FF2B5EF4-FFF2-40B4-BE49-F238E27FC236}">
                <a16:creationId xmlns:a16="http://schemas.microsoft.com/office/drawing/2014/main" id="{057882CE-AEC5-4CB9-8130-4F3FD614B86F}"/>
              </a:ext>
            </a:extLst>
          </p:cNvPr>
          <p:cNvSpPr>
            <a:spLocks noChangeShapeType="1"/>
          </p:cNvSpPr>
          <p:nvPr/>
        </p:nvSpPr>
        <p:spPr bwMode="auto">
          <a:xfrm flipH="1">
            <a:off x="2286000" y="3429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3628" name="Oval 124">
            <a:extLst>
              <a:ext uri="{FF2B5EF4-FFF2-40B4-BE49-F238E27FC236}">
                <a16:creationId xmlns:a16="http://schemas.microsoft.com/office/drawing/2014/main" id="{0E9A853E-783C-4078-B967-7FD56EEBBD1A}"/>
              </a:ext>
            </a:extLst>
          </p:cNvPr>
          <p:cNvSpPr>
            <a:spLocks noChangeArrowheads="1"/>
          </p:cNvSpPr>
          <p:nvPr/>
        </p:nvSpPr>
        <p:spPr bwMode="auto">
          <a:xfrm>
            <a:off x="1905000" y="34718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3629" name="Oval 125">
            <a:extLst>
              <a:ext uri="{FF2B5EF4-FFF2-40B4-BE49-F238E27FC236}">
                <a16:creationId xmlns:a16="http://schemas.microsoft.com/office/drawing/2014/main" id="{1DA9BADC-858B-463D-BB79-3D4D5EF887CB}"/>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3631" name="Line 127">
            <a:extLst>
              <a:ext uri="{FF2B5EF4-FFF2-40B4-BE49-F238E27FC236}">
                <a16:creationId xmlns:a16="http://schemas.microsoft.com/office/drawing/2014/main" id="{26637379-558B-4E43-8964-D033A0555D34}"/>
              </a:ext>
            </a:extLst>
          </p:cNvPr>
          <p:cNvSpPr>
            <a:spLocks noChangeShapeType="1"/>
          </p:cNvSpPr>
          <p:nvPr/>
        </p:nvSpPr>
        <p:spPr bwMode="auto">
          <a:xfrm>
            <a:off x="5943600" y="25146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3632" name="Oval 128">
            <a:extLst>
              <a:ext uri="{FF2B5EF4-FFF2-40B4-BE49-F238E27FC236}">
                <a16:creationId xmlns:a16="http://schemas.microsoft.com/office/drawing/2014/main" id="{40EBCB8F-33C6-413C-8E70-73B1CEA63DAE}"/>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3633" name="Oval 129">
            <a:extLst>
              <a:ext uri="{FF2B5EF4-FFF2-40B4-BE49-F238E27FC236}">
                <a16:creationId xmlns:a16="http://schemas.microsoft.com/office/drawing/2014/main" id="{789D6281-8A3B-4111-AEC1-1413E1113C9F}"/>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3634" name="Oval 130">
            <a:extLst>
              <a:ext uri="{FF2B5EF4-FFF2-40B4-BE49-F238E27FC236}">
                <a16:creationId xmlns:a16="http://schemas.microsoft.com/office/drawing/2014/main" id="{5FA58DA9-BAB2-4340-9BDD-E1A4C3B8AD3D}"/>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3635" name="Oval 131">
            <a:extLst>
              <a:ext uri="{FF2B5EF4-FFF2-40B4-BE49-F238E27FC236}">
                <a16:creationId xmlns:a16="http://schemas.microsoft.com/office/drawing/2014/main" id="{7F37AA8E-1801-46B7-A090-466BB14E5F92}"/>
              </a:ext>
            </a:extLst>
          </p:cNvPr>
          <p:cNvSpPr>
            <a:spLocks noChangeArrowheads="1"/>
          </p:cNvSpPr>
          <p:nvPr/>
        </p:nvSpPr>
        <p:spPr bwMode="auto">
          <a:xfrm>
            <a:off x="7434263" y="242728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3636" name="Oval 132">
            <a:extLst>
              <a:ext uri="{FF2B5EF4-FFF2-40B4-BE49-F238E27FC236}">
                <a16:creationId xmlns:a16="http://schemas.microsoft.com/office/drawing/2014/main" id="{70D171AE-EA58-4F58-912B-6396F97BCA9D}"/>
              </a:ext>
            </a:extLst>
          </p:cNvPr>
          <p:cNvSpPr>
            <a:spLocks noChangeArrowheads="1"/>
          </p:cNvSpPr>
          <p:nvPr/>
        </p:nvSpPr>
        <p:spPr bwMode="auto">
          <a:xfrm>
            <a:off x="7162800" y="1905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a:extLst>
              <a:ext uri="{FF2B5EF4-FFF2-40B4-BE49-F238E27FC236}">
                <a16:creationId xmlns:a16="http://schemas.microsoft.com/office/drawing/2014/main" id="{184F9AB8-8D1A-40AB-94E7-C8466892E32C}"/>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7650" name="Group 3">
            <a:extLst>
              <a:ext uri="{FF2B5EF4-FFF2-40B4-BE49-F238E27FC236}">
                <a16:creationId xmlns:a16="http://schemas.microsoft.com/office/drawing/2014/main" id="{630F5871-185A-4C74-9255-B87EE4AE8E93}"/>
              </a:ext>
            </a:extLst>
          </p:cNvPr>
          <p:cNvGrpSpPr>
            <a:grpSpLocks/>
          </p:cNvGrpSpPr>
          <p:nvPr/>
        </p:nvGrpSpPr>
        <p:grpSpPr bwMode="auto">
          <a:xfrm>
            <a:off x="1981200" y="1143000"/>
            <a:ext cx="3733800" cy="2895600"/>
            <a:chOff x="192" y="816"/>
            <a:chExt cx="2976" cy="2208"/>
          </a:xfrm>
        </p:grpSpPr>
        <p:sp>
          <p:nvSpPr>
            <p:cNvPr id="534532" name="Oval 4">
              <a:extLst>
                <a:ext uri="{FF2B5EF4-FFF2-40B4-BE49-F238E27FC236}">
                  <a16:creationId xmlns:a16="http://schemas.microsoft.com/office/drawing/2014/main" id="{6033D422-2A17-4BDB-BC5A-76C99146E334}"/>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4533" name="Oval 5">
              <a:extLst>
                <a:ext uri="{FF2B5EF4-FFF2-40B4-BE49-F238E27FC236}">
                  <a16:creationId xmlns:a16="http://schemas.microsoft.com/office/drawing/2014/main" id="{F1B7437F-C016-4C19-A1C8-A8AAF6873E93}"/>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4534" name="Oval 6">
              <a:extLst>
                <a:ext uri="{FF2B5EF4-FFF2-40B4-BE49-F238E27FC236}">
                  <a16:creationId xmlns:a16="http://schemas.microsoft.com/office/drawing/2014/main" id="{68AB235F-6D74-4DA3-8712-EDC1965E58CB}"/>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4535" name="Oval 7">
              <a:extLst>
                <a:ext uri="{FF2B5EF4-FFF2-40B4-BE49-F238E27FC236}">
                  <a16:creationId xmlns:a16="http://schemas.microsoft.com/office/drawing/2014/main" id="{84C5A60C-8524-4736-9C99-B76B203820E6}"/>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4536" name="Oval 8">
              <a:extLst>
                <a:ext uri="{FF2B5EF4-FFF2-40B4-BE49-F238E27FC236}">
                  <a16:creationId xmlns:a16="http://schemas.microsoft.com/office/drawing/2014/main" id="{DB9385CB-04EF-4871-A1DC-C14109A29B2E}"/>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4537" name="Oval 9">
              <a:extLst>
                <a:ext uri="{FF2B5EF4-FFF2-40B4-BE49-F238E27FC236}">
                  <a16:creationId xmlns:a16="http://schemas.microsoft.com/office/drawing/2014/main" id="{9898E5E6-6DDE-4708-91AB-6AB8D145391B}"/>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4538" name="Oval 10">
              <a:extLst>
                <a:ext uri="{FF2B5EF4-FFF2-40B4-BE49-F238E27FC236}">
                  <a16:creationId xmlns:a16="http://schemas.microsoft.com/office/drawing/2014/main" id="{41CB4406-13D6-4BB4-A6E7-D7BCE7A45301}"/>
                </a:ext>
              </a:extLst>
            </p:cNvPr>
            <p:cNvSpPr>
              <a:spLocks noChangeArrowheads="1"/>
            </p:cNvSpPr>
            <p:nvPr/>
          </p:nvSpPr>
          <p:spPr bwMode="auto">
            <a:xfrm>
              <a:off x="2880" y="2496"/>
              <a:ext cx="288" cy="288"/>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4539" name="Oval 11">
              <a:extLst>
                <a:ext uri="{FF2B5EF4-FFF2-40B4-BE49-F238E27FC236}">
                  <a16:creationId xmlns:a16="http://schemas.microsoft.com/office/drawing/2014/main" id="{6BE527DB-A28A-47E9-AD14-4DC213016437}"/>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4540" name="Oval 12">
              <a:extLst>
                <a:ext uri="{FF2B5EF4-FFF2-40B4-BE49-F238E27FC236}">
                  <a16:creationId xmlns:a16="http://schemas.microsoft.com/office/drawing/2014/main" id="{2982AF9B-5480-45E8-B7D1-F2C0E5AFFED2}"/>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4541" name="Oval 13">
              <a:extLst>
                <a:ext uri="{FF2B5EF4-FFF2-40B4-BE49-F238E27FC236}">
                  <a16:creationId xmlns:a16="http://schemas.microsoft.com/office/drawing/2014/main" id="{9847B16F-B05A-4A8B-8380-141F0F6D4154}"/>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4542" name="AutoShape 14">
              <a:extLst>
                <a:ext uri="{FF2B5EF4-FFF2-40B4-BE49-F238E27FC236}">
                  <a16:creationId xmlns:a16="http://schemas.microsoft.com/office/drawing/2014/main" id="{80A7535B-AFB6-4B17-B9B3-33B1ACA87E57}"/>
                </a:ext>
              </a:extLst>
            </p:cNvPr>
            <p:cNvCxnSpPr>
              <a:cxnSpLocks noChangeShapeType="1"/>
              <a:stCxn id="534541" idx="6"/>
              <a:endCxn id="534540"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43" name="AutoShape 15">
              <a:extLst>
                <a:ext uri="{FF2B5EF4-FFF2-40B4-BE49-F238E27FC236}">
                  <a16:creationId xmlns:a16="http://schemas.microsoft.com/office/drawing/2014/main" id="{72B3C94E-5037-4155-9B0A-E1CF02699E20}"/>
                </a:ext>
              </a:extLst>
            </p:cNvPr>
            <p:cNvCxnSpPr>
              <a:cxnSpLocks noChangeShapeType="1"/>
              <a:stCxn id="534540" idx="5"/>
              <a:endCxn id="534539"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44" name="AutoShape 16">
              <a:extLst>
                <a:ext uri="{FF2B5EF4-FFF2-40B4-BE49-F238E27FC236}">
                  <a16:creationId xmlns:a16="http://schemas.microsoft.com/office/drawing/2014/main" id="{A1B42D52-29A5-45E7-A5E1-D1DCDA3BC637}"/>
                </a:ext>
              </a:extLst>
            </p:cNvPr>
            <p:cNvCxnSpPr>
              <a:cxnSpLocks noChangeShapeType="1"/>
              <a:stCxn id="534539" idx="2"/>
              <a:endCxn id="534536"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45" name="AutoShape 17">
              <a:extLst>
                <a:ext uri="{FF2B5EF4-FFF2-40B4-BE49-F238E27FC236}">
                  <a16:creationId xmlns:a16="http://schemas.microsoft.com/office/drawing/2014/main" id="{620AD651-031A-4A4A-8DC1-EC415C9BD1C8}"/>
                </a:ext>
              </a:extLst>
            </p:cNvPr>
            <p:cNvCxnSpPr>
              <a:cxnSpLocks noChangeShapeType="1"/>
              <a:stCxn id="534540" idx="3"/>
              <a:endCxn id="534532"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46" name="AutoShape 18">
              <a:extLst>
                <a:ext uri="{FF2B5EF4-FFF2-40B4-BE49-F238E27FC236}">
                  <a16:creationId xmlns:a16="http://schemas.microsoft.com/office/drawing/2014/main" id="{E1E85EAF-FDB4-430F-87E9-DD6883C3043C}"/>
                </a:ext>
              </a:extLst>
            </p:cNvPr>
            <p:cNvCxnSpPr>
              <a:cxnSpLocks noChangeShapeType="1"/>
              <a:stCxn id="534532" idx="6"/>
              <a:endCxn id="534536"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47" name="AutoShape 19">
              <a:extLst>
                <a:ext uri="{FF2B5EF4-FFF2-40B4-BE49-F238E27FC236}">
                  <a16:creationId xmlns:a16="http://schemas.microsoft.com/office/drawing/2014/main" id="{C698F5FE-66E8-4C67-A7EF-A0BE450A8107}"/>
                </a:ext>
              </a:extLst>
            </p:cNvPr>
            <p:cNvCxnSpPr>
              <a:cxnSpLocks noChangeShapeType="1"/>
              <a:stCxn id="534532" idx="3"/>
              <a:endCxn id="534533"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48" name="AutoShape 20">
              <a:extLst>
                <a:ext uri="{FF2B5EF4-FFF2-40B4-BE49-F238E27FC236}">
                  <a16:creationId xmlns:a16="http://schemas.microsoft.com/office/drawing/2014/main" id="{0E09ACBD-1704-44FE-816F-357CA02CFEE8}"/>
                </a:ext>
              </a:extLst>
            </p:cNvPr>
            <p:cNvCxnSpPr>
              <a:cxnSpLocks noChangeShapeType="1"/>
              <a:stCxn id="534533" idx="6"/>
              <a:endCxn id="534534"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49" name="AutoShape 21">
              <a:extLst>
                <a:ext uri="{FF2B5EF4-FFF2-40B4-BE49-F238E27FC236}">
                  <a16:creationId xmlns:a16="http://schemas.microsoft.com/office/drawing/2014/main" id="{B6016B3F-17CC-440F-957E-92EAB95FB55C}"/>
                </a:ext>
              </a:extLst>
            </p:cNvPr>
            <p:cNvCxnSpPr>
              <a:cxnSpLocks noChangeShapeType="1"/>
              <a:stCxn id="534534" idx="7"/>
              <a:endCxn id="534536"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50" name="AutoShape 22">
              <a:extLst>
                <a:ext uri="{FF2B5EF4-FFF2-40B4-BE49-F238E27FC236}">
                  <a16:creationId xmlns:a16="http://schemas.microsoft.com/office/drawing/2014/main" id="{2BD1A785-DA12-4D4E-99E1-23258FB15BDC}"/>
                </a:ext>
              </a:extLst>
            </p:cNvPr>
            <p:cNvCxnSpPr>
              <a:cxnSpLocks noChangeShapeType="1"/>
              <a:stCxn id="534534" idx="5"/>
              <a:endCxn id="534535"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51" name="AutoShape 23">
              <a:extLst>
                <a:ext uri="{FF2B5EF4-FFF2-40B4-BE49-F238E27FC236}">
                  <a16:creationId xmlns:a16="http://schemas.microsoft.com/office/drawing/2014/main" id="{D3DA1092-6124-4A83-A4B8-8B7E67F66992}"/>
                </a:ext>
              </a:extLst>
            </p:cNvPr>
            <p:cNvCxnSpPr>
              <a:cxnSpLocks noChangeShapeType="1"/>
              <a:stCxn id="534535" idx="6"/>
              <a:endCxn id="534538"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52" name="AutoShape 24">
              <a:extLst>
                <a:ext uri="{FF2B5EF4-FFF2-40B4-BE49-F238E27FC236}">
                  <a16:creationId xmlns:a16="http://schemas.microsoft.com/office/drawing/2014/main" id="{D889141C-9E6E-43C5-9A03-A414F00E4219}"/>
                </a:ext>
              </a:extLst>
            </p:cNvPr>
            <p:cNvCxnSpPr>
              <a:cxnSpLocks noChangeShapeType="1"/>
              <a:stCxn id="534536" idx="6"/>
              <a:endCxn id="534537"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4553" name="AutoShape 25">
              <a:extLst>
                <a:ext uri="{FF2B5EF4-FFF2-40B4-BE49-F238E27FC236}">
                  <a16:creationId xmlns:a16="http://schemas.microsoft.com/office/drawing/2014/main" id="{19706964-809A-4CC0-A20E-C270FDF95A93}"/>
                </a:ext>
              </a:extLst>
            </p:cNvPr>
            <p:cNvCxnSpPr>
              <a:cxnSpLocks noChangeShapeType="1"/>
              <a:stCxn id="534537" idx="6"/>
              <a:endCxn id="534538"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34555" name="Text Box 27">
            <a:extLst>
              <a:ext uri="{FF2B5EF4-FFF2-40B4-BE49-F238E27FC236}">
                <a16:creationId xmlns:a16="http://schemas.microsoft.com/office/drawing/2014/main" id="{0E13B883-3BE0-413B-95DB-E8C6ACCE7A7D}"/>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34556" name="Text Box 28">
            <a:extLst>
              <a:ext uri="{FF2B5EF4-FFF2-40B4-BE49-F238E27FC236}">
                <a16:creationId xmlns:a16="http://schemas.microsoft.com/office/drawing/2014/main" id="{9227B333-4FA6-493A-BF1E-E843F02CD22C}"/>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34650" name="Group 122">
            <a:extLst>
              <a:ext uri="{FF2B5EF4-FFF2-40B4-BE49-F238E27FC236}">
                <a16:creationId xmlns:a16="http://schemas.microsoft.com/office/drawing/2014/main" id="{41B70FCE-AD98-4A16-A6F5-223AC5291F90}"/>
              </a:ext>
            </a:extLst>
          </p:cNvPr>
          <p:cNvGraphicFramePr>
            <a:graphicFrameLocks noGrp="1"/>
          </p:cNvGraphicFramePr>
          <p:nvPr/>
        </p:nvGraphicFramePr>
        <p:xfrm>
          <a:off x="9144000" y="1447800"/>
          <a:ext cx="247650" cy="2971800"/>
        </p:xfrm>
        <a:graphic>
          <a:graphicData uri="http://schemas.openxmlformats.org/drawingml/2006/table">
            <a:tbl>
              <a:tblPr/>
              <a:tblGrid>
                <a:gridCol w="24765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4581" name="Text Box 53">
            <a:extLst>
              <a:ext uri="{FF2B5EF4-FFF2-40B4-BE49-F238E27FC236}">
                <a16:creationId xmlns:a16="http://schemas.microsoft.com/office/drawing/2014/main" id="{70BC80EE-6C90-4A31-AE7B-AF9B11A1ECE9}"/>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4582" name="Group 54">
            <a:extLst>
              <a:ext uri="{FF2B5EF4-FFF2-40B4-BE49-F238E27FC236}">
                <a16:creationId xmlns:a16="http://schemas.microsoft.com/office/drawing/2014/main" id="{44FA8441-AA35-4139-8CC3-6A09145EC278}"/>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34606" name="Group 78">
            <a:extLst>
              <a:ext uri="{FF2B5EF4-FFF2-40B4-BE49-F238E27FC236}">
                <a16:creationId xmlns:a16="http://schemas.microsoft.com/office/drawing/2014/main" id="{A32A7330-AC40-4E22-AB7A-C81BB4373BA4}"/>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4630" name="Text Box 102">
            <a:extLst>
              <a:ext uri="{FF2B5EF4-FFF2-40B4-BE49-F238E27FC236}">
                <a16:creationId xmlns:a16="http://schemas.microsoft.com/office/drawing/2014/main" id="{FC5B4929-E821-4F1F-9C03-B93F727B503C}"/>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4632" name="Text Box 104">
            <a:extLst>
              <a:ext uri="{FF2B5EF4-FFF2-40B4-BE49-F238E27FC236}">
                <a16:creationId xmlns:a16="http://schemas.microsoft.com/office/drawing/2014/main" id="{B44F301A-A89B-4620-B507-2BC6C7ECC579}"/>
              </a:ext>
            </a:extLst>
          </p:cNvPr>
          <p:cNvSpPr txBox="1">
            <a:spLocks noChangeArrowheads="1"/>
          </p:cNvSpPr>
          <p:nvPr/>
        </p:nvSpPr>
        <p:spPr bwMode="auto">
          <a:xfrm>
            <a:off x="2576513" y="4648201"/>
            <a:ext cx="6794500" cy="2563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a:t>
            </a:r>
          </a:p>
          <a:p>
            <a:pPr eaLnBrk="1" hangingPunct="1">
              <a:spcBef>
                <a:spcPct val="0"/>
              </a:spcBef>
              <a:buClrTx/>
              <a:buSzTx/>
              <a:buFontTx/>
              <a:buNone/>
              <a:defRPr/>
            </a:pPr>
            <a:r>
              <a:rPr lang="en-US" altLang="zh-CN">
                <a:latin typeface="Arial" charset="0"/>
                <a:ea typeface="宋体" charset="0"/>
                <a:cs typeface="宋体" charset="0"/>
              </a:rPr>
              <a:t>		RDFS(3)</a:t>
            </a:r>
          </a:p>
          <a:p>
            <a:pPr eaLnBrk="1" hangingPunct="1">
              <a:spcBef>
                <a:spcPct val="0"/>
              </a:spcBef>
              <a:buClrTx/>
              <a:buSzTx/>
              <a:buFontTx/>
              <a:buNone/>
              <a:defRPr/>
            </a:pPr>
            <a:r>
              <a:rPr lang="en-US" altLang="zh-CN">
                <a:latin typeface="Arial" charset="0"/>
                <a:ea typeface="宋体" charset="0"/>
                <a:cs typeface="宋体" charset="0"/>
              </a:rPr>
              <a:t>                                   RDFS(5)</a:t>
            </a:r>
          </a:p>
          <a:p>
            <a:pPr eaLnBrk="1" hangingPunct="1">
              <a:spcBef>
                <a:spcPct val="0"/>
              </a:spcBef>
              <a:buClrTx/>
              <a:buSzTx/>
              <a:buFontTx/>
              <a:buNone/>
              <a:defRPr/>
            </a:pPr>
            <a:r>
              <a:rPr lang="en-US" altLang="zh-CN">
                <a:latin typeface="Arial" charset="0"/>
                <a:ea typeface="宋体" charset="0"/>
                <a:cs typeface="宋体" charset="0"/>
              </a:rPr>
              <a:t>                                       3 is already visited, so visit 6 -&gt; RDFS(6)</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34633" name="Text Box 105">
            <a:extLst>
              <a:ext uri="{FF2B5EF4-FFF2-40B4-BE49-F238E27FC236}">
                <a16:creationId xmlns:a16="http://schemas.microsoft.com/office/drawing/2014/main" id="{2E8A598E-75CF-4C5E-9FF7-F3DB91E4588C}"/>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34635" name="Line 107">
            <a:extLst>
              <a:ext uri="{FF2B5EF4-FFF2-40B4-BE49-F238E27FC236}">
                <a16:creationId xmlns:a16="http://schemas.microsoft.com/office/drawing/2014/main" id="{B5499EDD-2CCD-4F62-9A71-5DD380D72E54}"/>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4637" name="Line 109">
            <a:extLst>
              <a:ext uri="{FF2B5EF4-FFF2-40B4-BE49-F238E27FC236}">
                <a16:creationId xmlns:a16="http://schemas.microsoft.com/office/drawing/2014/main" id="{01D8A417-AD7F-484A-AA0A-FA459B065B9A}"/>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4638" name="Line 110">
            <a:extLst>
              <a:ext uri="{FF2B5EF4-FFF2-40B4-BE49-F238E27FC236}">
                <a16:creationId xmlns:a16="http://schemas.microsoft.com/office/drawing/2014/main" id="{887E1D1F-2334-4FC1-8B2D-742C1701DC91}"/>
              </a:ext>
            </a:extLst>
          </p:cNvPr>
          <p:cNvSpPr>
            <a:spLocks noChangeShapeType="1"/>
          </p:cNvSpPr>
          <p:nvPr/>
        </p:nvSpPr>
        <p:spPr bwMode="auto">
          <a:xfrm>
            <a:off x="4191000" y="19050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4640" name="Line 112">
            <a:extLst>
              <a:ext uri="{FF2B5EF4-FFF2-40B4-BE49-F238E27FC236}">
                <a16:creationId xmlns:a16="http://schemas.microsoft.com/office/drawing/2014/main" id="{8388CC08-F7C0-4EE8-8100-DC969F6D5CEF}"/>
              </a:ext>
            </a:extLst>
          </p:cNvPr>
          <p:cNvSpPr>
            <a:spLocks noChangeShapeType="1"/>
          </p:cNvSpPr>
          <p:nvPr/>
        </p:nvSpPr>
        <p:spPr bwMode="auto">
          <a:xfrm flipH="1">
            <a:off x="3810000" y="25146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4643" name="Line 115">
            <a:extLst>
              <a:ext uri="{FF2B5EF4-FFF2-40B4-BE49-F238E27FC236}">
                <a16:creationId xmlns:a16="http://schemas.microsoft.com/office/drawing/2014/main" id="{00886052-EF25-4E3C-81CD-3C58D6E94472}"/>
              </a:ext>
            </a:extLst>
          </p:cNvPr>
          <p:cNvSpPr>
            <a:spLocks noChangeShapeType="1"/>
          </p:cNvSpPr>
          <p:nvPr/>
        </p:nvSpPr>
        <p:spPr bwMode="auto">
          <a:xfrm flipH="1">
            <a:off x="3048000" y="28956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4644" name="Line 116">
            <a:extLst>
              <a:ext uri="{FF2B5EF4-FFF2-40B4-BE49-F238E27FC236}">
                <a16:creationId xmlns:a16="http://schemas.microsoft.com/office/drawing/2014/main" id="{0C75C31C-B191-4BEB-841C-1893C0031327}"/>
              </a:ext>
            </a:extLst>
          </p:cNvPr>
          <p:cNvSpPr>
            <a:spLocks noChangeShapeType="1"/>
          </p:cNvSpPr>
          <p:nvPr/>
        </p:nvSpPr>
        <p:spPr bwMode="auto">
          <a:xfrm flipH="1">
            <a:off x="2286000" y="3429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4647" name="Line 119">
            <a:extLst>
              <a:ext uri="{FF2B5EF4-FFF2-40B4-BE49-F238E27FC236}">
                <a16:creationId xmlns:a16="http://schemas.microsoft.com/office/drawing/2014/main" id="{F7F750C6-318B-44FB-95C7-901B2C4FC606}"/>
              </a:ext>
            </a:extLst>
          </p:cNvPr>
          <p:cNvSpPr>
            <a:spLocks noChangeShapeType="1"/>
          </p:cNvSpPr>
          <p:nvPr/>
        </p:nvSpPr>
        <p:spPr bwMode="auto">
          <a:xfrm>
            <a:off x="3048000" y="34290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4648" name="Rectangle 120">
            <a:extLst>
              <a:ext uri="{FF2B5EF4-FFF2-40B4-BE49-F238E27FC236}">
                <a16:creationId xmlns:a16="http://schemas.microsoft.com/office/drawing/2014/main" id="{E1958E74-31AA-453F-9501-9EC32A56CFD5}"/>
              </a:ext>
            </a:extLst>
          </p:cNvPr>
          <p:cNvSpPr>
            <a:spLocks noChangeArrowheads="1"/>
          </p:cNvSpPr>
          <p:nvPr/>
        </p:nvSpPr>
        <p:spPr bwMode="auto">
          <a:xfrm>
            <a:off x="8305800" y="4953000"/>
            <a:ext cx="2362200" cy="1054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buClrTx/>
              <a:buSzTx/>
              <a:buFontTx/>
              <a:buNone/>
              <a:defRPr/>
            </a:pPr>
            <a:r>
              <a:rPr lang="en-US" altLang="zh-CN">
                <a:latin typeface="Arial" charset="0"/>
                <a:ea typeface="宋体" charset="0"/>
                <a:cs typeface="宋体" charset="0"/>
              </a:rPr>
              <a:t>Mark 5 as visited</a:t>
            </a:r>
          </a:p>
          <a:p>
            <a:pPr eaLnBrk="1" hangingPunct="1">
              <a:spcBef>
                <a:spcPct val="50000"/>
              </a:spcBef>
              <a:buClrTx/>
              <a:buSzTx/>
              <a:buFontTx/>
              <a:buNone/>
              <a:defRPr/>
            </a:pPr>
            <a:r>
              <a:rPr lang="en-US" altLang="zh-CN">
                <a:latin typeface="Arial" charset="0"/>
                <a:ea typeface="宋体" charset="0"/>
                <a:cs typeface="宋体" charset="0"/>
              </a:rPr>
              <a:t>Mark Pred[5]</a:t>
            </a:r>
            <a:br>
              <a:rPr lang="en-US" altLang="zh-CN">
                <a:latin typeface="Arial" charset="0"/>
                <a:ea typeface="宋体" charset="0"/>
                <a:cs typeface="宋体" charset="0"/>
              </a:rPr>
            </a:br>
            <a:endParaRPr lang="en-US" altLang="zh-CN">
              <a:latin typeface="Arial" charset="0"/>
              <a:ea typeface="宋体" charset="0"/>
              <a:cs typeface="宋体" charset="0"/>
            </a:endParaRPr>
          </a:p>
        </p:txBody>
      </p:sp>
      <p:sp>
        <p:nvSpPr>
          <p:cNvPr id="534653" name="Oval 125">
            <a:extLst>
              <a:ext uri="{FF2B5EF4-FFF2-40B4-BE49-F238E27FC236}">
                <a16:creationId xmlns:a16="http://schemas.microsoft.com/office/drawing/2014/main" id="{10197838-6DE9-487B-894D-ACC0839EAEA8}"/>
              </a:ext>
            </a:extLst>
          </p:cNvPr>
          <p:cNvSpPr>
            <a:spLocks noChangeArrowheads="1"/>
          </p:cNvSpPr>
          <p:nvPr/>
        </p:nvSpPr>
        <p:spPr bwMode="auto">
          <a:xfrm>
            <a:off x="1905000" y="34718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4654" name="Oval 126">
            <a:extLst>
              <a:ext uri="{FF2B5EF4-FFF2-40B4-BE49-F238E27FC236}">
                <a16:creationId xmlns:a16="http://schemas.microsoft.com/office/drawing/2014/main" id="{BD707A9E-4B39-4F96-A039-4FBCDDEEAF02}"/>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27739" name="Picture 127">
            <a:extLst>
              <a:ext uri="{FF2B5EF4-FFF2-40B4-BE49-F238E27FC236}">
                <a16:creationId xmlns:a16="http://schemas.microsoft.com/office/drawing/2014/main" id="{00291BA2-C127-4E87-9110-0762B62F1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656" name="Line 128">
            <a:extLst>
              <a:ext uri="{FF2B5EF4-FFF2-40B4-BE49-F238E27FC236}">
                <a16:creationId xmlns:a16="http://schemas.microsoft.com/office/drawing/2014/main" id="{BE16AB7C-C9FB-474D-8F60-B94E167F826B}"/>
              </a:ext>
            </a:extLst>
          </p:cNvPr>
          <p:cNvSpPr>
            <a:spLocks noChangeShapeType="1"/>
          </p:cNvSpPr>
          <p:nvPr/>
        </p:nvSpPr>
        <p:spPr bwMode="auto">
          <a:xfrm>
            <a:off x="5943600" y="31242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4657" name="Oval 129">
            <a:extLst>
              <a:ext uri="{FF2B5EF4-FFF2-40B4-BE49-F238E27FC236}">
                <a16:creationId xmlns:a16="http://schemas.microsoft.com/office/drawing/2014/main" id="{B9DCAE50-FEC9-4211-AE57-8E45F45324CD}"/>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4658" name="Oval 130">
            <a:extLst>
              <a:ext uri="{FF2B5EF4-FFF2-40B4-BE49-F238E27FC236}">
                <a16:creationId xmlns:a16="http://schemas.microsoft.com/office/drawing/2014/main" id="{0CBA2DF2-0B04-40E8-8E93-6D4C4A519E8F}"/>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4659" name="Oval 131">
            <a:extLst>
              <a:ext uri="{FF2B5EF4-FFF2-40B4-BE49-F238E27FC236}">
                <a16:creationId xmlns:a16="http://schemas.microsoft.com/office/drawing/2014/main" id="{63430484-B12B-45CA-990E-9A46DE435C1F}"/>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4660" name="Oval 132">
            <a:extLst>
              <a:ext uri="{FF2B5EF4-FFF2-40B4-BE49-F238E27FC236}">
                <a16:creationId xmlns:a16="http://schemas.microsoft.com/office/drawing/2014/main" id="{39369F0C-83C3-4ED9-86E9-8BAA1D3E4AC0}"/>
              </a:ext>
            </a:extLst>
          </p:cNvPr>
          <p:cNvSpPr>
            <a:spLocks noChangeArrowheads="1"/>
          </p:cNvSpPr>
          <p:nvPr/>
        </p:nvSpPr>
        <p:spPr bwMode="auto">
          <a:xfrm>
            <a:off x="7434263" y="242728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4661" name="Oval 133">
            <a:extLst>
              <a:ext uri="{FF2B5EF4-FFF2-40B4-BE49-F238E27FC236}">
                <a16:creationId xmlns:a16="http://schemas.microsoft.com/office/drawing/2014/main" id="{B0AF7970-E38A-4A09-A1C9-C61859EF1F1A}"/>
              </a:ext>
            </a:extLst>
          </p:cNvPr>
          <p:cNvSpPr>
            <a:spLocks noChangeArrowheads="1"/>
          </p:cNvSpPr>
          <p:nvPr/>
        </p:nvSpPr>
        <p:spPr bwMode="auto">
          <a:xfrm>
            <a:off x="7162800" y="1905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4662" name="Oval 134">
            <a:extLst>
              <a:ext uri="{FF2B5EF4-FFF2-40B4-BE49-F238E27FC236}">
                <a16:creationId xmlns:a16="http://schemas.microsoft.com/office/drawing/2014/main" id="{47911A45-C1CC-4327-960D-CEFFD26D58D7}"/>
              </a:ext>
            </a:extLst>
          </p:cNvPr>
          <p:cNvSpPr>
            <a:spLocks noChangeArrowheads="1"/>
          </p:cNvSpPr>
          <p:nvPr/>
        </p:nvSpPr>
        <p:spPr bwMode="auto">
          <a:xfrm>
            <a:off x="7423150" y="29718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a:extLst>
              <a:ext uri="{FF2B5EF4-FFF2-40B4-BE49-F238E27FC236}">
                <a16:creationId xmlns:a16="http://schemas.microsoft.com/office/drawing/2014/main" id="{CFFA1550-72F2-42D7-99D5-C1C4028E5702}"/>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8674" name="Group 3">
            <a:extLst>
              <a:ext uri="{FF2B5EF4-FFF2-40B4-BE49-F238E27FC236}">
                <a16:creationId xmlns:a16="http://schemas.microsoft.com/office/drawing/2014/main" id="{7344A70D-EB4A-456D-AB1B-F973E0128735}"/>
              </a:ext>
            </a:extLst>
          </p:cNvPr>
          <p:cNvGrpSpPr>
            <a:grpSpLocks/>
          </p:cNvGrpSpPr>
          <p:nvPr/>
        </p:nvGrpSpPr>
        <p:grpSpPr bwMode="auto">
          <a:xfrm>
            <a:off x="1981200" y="1143000"/>
            <a:ext cx="3733800" cy="2895600"/>
            <a:chOff x="192" y="816"/>
            <a:chExt cx="2976" cy="2208"/>
          </a:xfrm>
        </p:grpSpPr>
        <p:sp>
          <p:nvSpPr>
            <p:cNvPr id="535556" name="Oval 4">
              <a:extLst>
                <a:ext uri="{FF2B5EF4-FFF2-40B4-BE49-F238E27FC236}">
                  <a16:creationId xmlns:a16="http://schemas.microsoft.com/office/drawing/2014/main" id="{8EF0D58F-9E03-4FF2-86F2-F46AD3CAAE44}"/>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5557" name="Oval 5">
              <a:extLst>
                <a:ext uri="{FF2B5EF4-FFF2-40B4-BE49-F238E27FC236}">
                  <a16:creationId xmlns:a16="http://schemas.microsoft.com/office/drawing/2014/main" id="{C3C668C8-BE75-4C18-90AF-2559F0D53DFD}"/>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5558" name="Oval 6">
              <a:extLst>
                <a:ext uri="{FF2B5EF4-FFF2-40B4-BE49-F238E27FC236}">
                  <a16:creationId xmlns:a16="http://schemas.microsoft.com/office/drawing/2014/main" id="{EDBDFD47-DA76-4987-B94B-A2B87A66A846}"/>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5559" name="Oval 7">
              <a:extLst>
                <a:ext uri="{FF2B5EF4-FFF2-40B4-BE49-F238E27FC236}">
                  <a16:creationId xmlns:a16="http://schemas.microsoft.com/office/drawing/2014/main" id="{1587561F-1CE0-4133-9A4D-7DD270DF57D0}"/>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5560" name="Oval 8">
              <a:extLst>
                <a:ext uri="{FF2B5EF4-FFF2-40B4-BE49-F238E27FC236}">
                  <a16:creationId xmlns:a16="http://schemas.microsoft.com/office/drawing/2014/main" id="{E4DC7832-F996-496B-860B-3F76AA49E300}"/>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5561" name="Oval 9">
              <a:extLst>
                <a:ext uri="{FF2B5EF4-FFF2-40B4-BE49-F238E27FC236}">
                  <a16:creationId xmlns:a16="http://schemas.microsoft.com/office/drawing/2014/main" id="{75D77AF7-5859-4080-9631-4B74A3B9F907}"/>
                </a:ext>
              </a:extLst>
            </p:cNvPr>
            <p:cNvSpPr>
              <a:spLocks noChangeArrowheads="1"/>
            </p:cNvSpPr>
            <p:nvPr/>
          </p:nvSpPr>
          <p:spPr bwMode="auto">
            <a:xfrm>
              <a:off x="1920" y="2257"/>
              <a:ext cx="287" cy="287"/>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5562" name="Oval 10">
              <a:extLst>
                <a:ext uri="{FF2B5EF4-FFF2-40B4-BE49-F238E27FC236}">
                  <a16:creationId xmlns:a16="http://schemas.microsoft.com/office/drawing/2014/main" id="{CD978A22-365A-4547-B318-2C2CD2E698E0}"/>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5563" name="Oval 11">
              <a:extLst>
                <a:ext uri="{FF2B5EF4-FFF2-40B4-BE49-F238E27FC236}">
                  <a16:creationId xmlns:a16="http://schemas.microsoft.com/office/drawing/2014/main" id="{FF9686AE-2632-49F8-A973-C27CD363B8CD}"/>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5564" name="Oval 12">
              <a:extLst>
                <a:ext uri="{FF2B5EF4-FFF2-40B4-BE49-F238E27FC236}">
                  <a16:creationId xmlns:a16="http://schemas.microsoft.com/office/drawing/2014/main" id="{A64A2461-F0C5-4A13-B81E-5B41A352872F}"/>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5565" name="Oval 13">
              <a:extLst>
                <a:ext uri="{FF2B5EF4-FFF2-40B4-BE49-F238E27FC236}">
                  <a16:creationId xmlns:a16="http://schemas.microsoft.com/office/drawing/2014/main" id="{42734504-5F58-46A3-9E47-D8D536CE0EB9}"/>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5566" name="AutoShape 14">
              <a:extLst>
                <a:ext uri="{FF2B5EF4-FFF2-40B4-BE49-F238E27FC236}">
                  <a16:creationId xmlns:a16="http://schemas.microsoft.com/office/drawing/2014/main" id="{6D0F5F3F-D8BC-40CD-AF1A-42472DF84149}"/>
                </a:ext>
              </a:extLst>
            </p:cNvPr>
            <p:cNvCxnSpPr>
              <a:cxnSpLocks noChangeShapeType="1"/>
              <a:stCxn id="535565" idx="6"/>
              <a:endCxn id="535564"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67" name="AutoShape 15">
              <a:extLst>
                <a:ext uri="{FF2B5EF4-FFF2-40B4-BE49-F238E27FC236}">
                  <a16:creationId xmlns:a16="http://schemas.microsoft.com/office/drawing/2014/main" id="{0CA5263D-69D9-4928-8CA0-005ACBE4882E}"/>
                </a:ext>
              </a:extLst>
            </p:cNvPr>
            <p:cNvCxnSpPr>
              <a:cxnSpLocks noChangeShapeType="1"/>
              <a:stCxn id="535564" idx="5"/>
              <a:endCxn id="535563"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68" name="AutoShape 16">
              <a:extLst>
                <a:ext uri="{FF2B5EF4-FFF2-40B4-BE49-F238E27FC236}">
                  <a16:creationId xmlns:a16="http://schemas.microsoft.com/office/drawing/2014/main" id="{72B5DEF7-5F8E-42F3-85A6-CDEB1F4D8144}"/>
                </a:ext>
              </a:extLst>
            </p:cNvPr>
            <p:cNvCxnSpPr>
              <a:cxnSpLocks noChangeShapeType="1"/>
              <a:stCxn id="535563" idx="2"/>
              <a:endCxn id="535560"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69" name="AutoShape 17">
              <a:extLst>
                <a:ext uri="{FF2B5EF4-FFF2-40B4-BE49-F238E27FC236}">
                  <a16:creationId xmlns:a16="http://schemas.microsoft.com/office/drawing/2014/main" id="{76CCABF9-449B-479A-ACEC-88160821B9D5}"/>
                </a:ext>
              </a:extLst>
            </p:cNvPr>
            <p:cNvCxnSpPr>
              <a:cxnSpLocks noChangeShapeType="1"/>
              <a:stCxn id="535564" idx="3"/>
              <a:endCxn id="535556"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70" name="AutoShape 18">
              <a:extLst>
                <a:ext uri="{FF2B5EF4-FFF2-40B4-BE49-F238E27FC236}">
                  <a16:creationId xmlns:a16="http://schemas.microsoft.com/office/drawing/2014/main" id="{D38A3C05-2D6D-4571-AB53-A90871B1597D}"/>
                </a:ext>
              </a:extLst>
            </p:cNvPr>
            <p:cNvCxnSpPr>
              <a:cxnSpLocks noChangeShapeType="1"/>
              <a:stCxn id="535556" idx="6"/>
              <a:endCxn id="535560"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71" name="AutoShape 19">
              <a:extLst>
                <a:ext uri="{FF2B5EF4-FFF2-40B4-BE49-F238E27FC236}">
                  <a16:creationId xmlns:a16="http://schemas.microsoft.com/office/drawing/2014/main" id="{F926D31D-A33B-4E71-B2F5-EC9190579C4D}"/>
                </a:ext>
              </a:extLst>
            </p:cNvPr>
            <p:cNvCxnSpPr>
              <a:cxnSpLocks noChangeShapeType="1"/>
              <a:stCxn id="535556" idx="3"/>
              <a:endCxn id="535557"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72" name="AutoShape 20">
              <a:extLst>
                <a:ext uri="{FF2B5EF4-FFF2-40B4-BE49-F238E27FC236}">
                  <a16:creationId xmlns:a16="http://schemas.microsoft.com/office/drawing/2014/main" id="{A7B69A7D-DB74-41D0-A07E-B413B8C2A292}"/>
                </a:ext>
              </a:extLst>
            </p:cNvPr>
            <p:cNvCxnSpPr>
              <a:cxnSpLocks noChangeShapeType="1"/>
              <a:stCxn id="535557" idx="6"/>
              <a:endCxn id="535558"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73" name="AutoShape 21">
              <a:extLst>
                <a:ext uri="{FF2B5EF4-FFF2-40B4-BE49-F238E27FC236}">
                  <a16:creationId xmlns:a16="http://schemas.microsoft.com/office/drawing/2014/main" id="{5E28D240-31A9-4864-8CE7-87620542B0D6}"/>
                </a:ext>
              </a:extLst>
            </p:cNvPr>
            <p:cNvCxnSpPr>
              <a:cxnSpLocks noChangeShapeType="1"/>
              <a:stCxn id="535558" idx="7"/>
              <a:endCxn id="535560"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74" name="AutoShape 22">
              <a:extLst>
                <a:ext uri="{FF2B5EF4-FFF2-40B4-BE49-F238E27FC236}">
                  <a16:creationId xmlns:a16="http://schemas.microsoft.com/office/drawing/2014/main" id="{CE3FE621-76B6-4BC2-8857-296DC011AB45}"/>
                </a:ext>
              </a:extLst>
            </p:cNvPr>
            <p:cNvCxnSpPr>
              <a:cxnSpLocks noChangeShapeType="1"/>
              <a:stCxn id="535558" idx="5"/>
              <a:endCxn id="535559"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75" name="AutoShape 23">
              <a:extLst>
                <a:ext uri="{FF2B5EF4-FFF2-40B4-BE49-F238E27FC236}">
                  <a16:creationId xmlns:a16="http://schemas.microsoft.com/office/drawing/2014/main" id="{DA93CAE7-7400-4769-A0F3-F74D82889AD1}"/>
                </a:ext>
              </a:extLst>
            </p:cNvPr>
            <p:cNvCxnSpPr>
              <a:cxnSpLocks noChangeShapeType="1"/>
              <a:stCxn id="535559" idx="6"/>
              <a:endCxn id="535562"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76" name="AutoShape 24">
              <a:extLst>
                <a:ext uri="{FF2B5EF4-FFF2-40B4-BE49-F238E27FC236}">
                  <a16:creationId xmlns:a16="http://schemas.microsoft.com/office/drawing/2014/main" id="{D2991DA0-1BF7-45D3-8426-50D667967492}"/>
                </a:ext>
              </a:extLst>
            </p:cNvPr>
            <p:cNvCxnSpPr>
              <a:cxnSpLocks noChangeShapeType="1"/>
              <a:stCxn id="535560" idx="6"/>
              <a:endCxn id="535561"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5577" name="AutoShape 25">
              <a:extLst>
                <a:ext uri="{FF2B5EF4-FFF2-40B4-BE49-F238E27FC236}">
                  <a16:creationId xmlns:a16="http://schemas.microsoft.com/office/drawing/2014/main" id="{88AFE062-89DF-4069-8D5F-DC03BA14CC86}"/>
                </a:ext>
              </a:extLst>
            </p:cNvPr>
            <p:cNvCxnSpPr>
              <a:cxnSpLocks noChangeShapeType="1"/>
              <a:stCxn id="535561" idx="6"/>
              <a:endCxn id="535562"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35579" name="Text Box 27">
            <a:extLst>
              <a:ext uri="{FF2B5EF4-FFF2-40B4-BE49-F238E27FC236}">
                <a16:creationId xmlns:a16="http://schemas.microsoft.com/office/drawing/2014/main" id="{58A128F0-E7E5-4C2F-86EF-7133B9EF5AC4}"/>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35580" name="Text Box 28">
            <a:extLst>
              <a:ext uri="{FF2B5EF4-FFF2-40B4-BE49-F238E27FC236}">
                <a16:creationId xmlns:a16="http://schemas.microsoft.com/office/drawing/2014/main" id="{11A3F696-5071-4DC4-90FA-56E0A1059560}"/>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35581" name="Group 29">
            <a:extLst>
              <a:ext uri="{FF2B5EF4-FFF2-40B4-BE49-F238E27FC236}">
                <a16:creationId xmlns:a16="http://schemas.microsoft.com/office/drawing/2014/main" id="{6F989782-540E-4311-A3F9-56C0F9F552EA}"/>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5605" name="Text Box 53">
            <a:extLst>
              <a:ext uri="{FF2B5EF4-FFF2-40B4-BE49-F238E27FC236}">
                <a16:creationId xmlns:a16="http://schemas.microsoft.com/office/drawing/2014/main" id="{1B0EE79B-B19B-4080-A097-A1C588C27B2C}"/>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5606" name="Group 54">
            <a:extLst>
              <a:ext uri="{FF2B5EF4-FFF2-40B4-BE49-F238E27FC236}">
                <a16:creationId xmlns:a16="http://schemas.microsoft.com/office/drawing/2014/main" id="{CD037F7E-A55C-456F-A2F4-EA406F3D8B27}"/>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35630" name="Group 78">
            <a:extLst>
              <a:ext uri="{FF2B5EF4-FFF2-40B4-BE49-F238E27FC236}">
                <a16:creationId xmlns:a16="http://schemas.microsoft.com/office/drawing/2014/main" id="{7C0C3F65-82D1-4BB3-8E6B-6749A8D3E27E}"/>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5654" name="Text Box 102">
            <a:extLst>
              <a:ext uri="{FF2B5EF4-FFF2-40B4-BE49-F238E27FC236}">
                <a16:creationId xmlns:a16="http://schemas.microsoft.com/office/drawing/2014/main" id="{D0AF521B-CE8A-49BF-B161-018D7C7D6680}"/>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5656" name="Text Box 104">
            <a:extLst>
              <a:ext uri="{FF2B5EF4-FFF2-40B4-BE49-F238E27FC236}">
                <a16:creationId xmlns:a16="http://schemas.microsoft.com/office/drawing/2014/main" id="{804E67BB-1096-471A-9444-AEF818047D08}"/>
              </a:ext>
            </a:extLst>
          </p:cNvPr>
          <p:cNvSpPr txBox="1">
            <a:spLocks noChangeArrowheads="1"/>
          </p:cNvSpPr>
          <p:nvPr/>
        </p:nvSpPr>
        <p:spPr bwMode="auto">
          <a:xfrm>
            <a:off x="2576513" y="4495800"/>
            <a:ext cx="4864100" cy="3113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a:t>
            </a:r>
          </a:p>
          <a:p>
            <a:pPr eaLnBrk="1" hangingPunct="1">
              <a:spcBef>
                <a:spcPct val="0"/>
              </a:spcBef>
              <a:buClrTx/>
              <a:buSzTx/>
              <a:buFontTx/>
              <a:buNone/>
              <a:defRPr/>
            </a:pPr>
            <a:r>
              <a:rPr lang="en-US" altLang="zh-CN">
                <a:latin typeface="Arial" charset="0"/>
                <a:ea typeface="宋体" charset="0"/>
                <a:cs typeface="宋体" charset="0"/>
              </a:rPr>
              <a:t>		RDFS(3)</a:t>
            </a:r>
          </a:p>
          <a:p>
            <a:pPr eaLnBrk="1" hangingPunct="1">
              <a:spcBef>
                <a:spcPct val="0"/>
              </a:spcBef>
              <a:buClrTx/>
              <a:buSzTx/>
              <a:buFontTx/>
              <a:buNone/>
              <a:defRPr/>
            </a:pPr>
            <a:r>
              <a:rPr lang="en-US" altLang="zh-CN">
                <a:latin typeface="Arial" charset="0"/>
                <a:ea typeface="宋体" charset="0"/>
                <a:cs typeface="宋体" charset="0"/>
              </a:rPr>
              <a:t>                                   RDFS(5)</a:t>
            </a:r>
          </a:p>
          <a:p>
            <a:pPr eaLnBrk="1" hangingPunct="1">
              <a:spcBef>
                <a:spcPct val="0"/>
              </a:spcBef>
              <a:buClrTx/>
              <a:buSzTx/>
              <a:buFontTx/>
              <a:buNone/>
              <a:defRPr/>
            </a:pPr>
            <a:r>
              <a:rPr lang="en-US" altLang="zh-CN">
                <a:latin typeface="Arial" charset="0"/>
                <a:ea typeface="宋体" charset="0"/>
                <a:cs typeface="宋体" charset="0"/>
              </a:rPr>
              <a:t>                                         RDFS(6)</a:t>
            </a:r>
          </a:p>
          <a:p>
            <a:pPr eaLnBrk="1" hangingPunct="1">
              <a:spcBef>
                <a:spcPct val="0"/>
              </a:spcBef>
              <a:buClrTx/>
              <a:buSzTx/>
              <a:buFontTx/>
              <a:buNone/>
              <a:defRPr/>
            </a:pPr>
            <a:r>
              <a:rPr lang="en-US" altLang="zh-CN">
                <a:latin typeface="Arial" charset="0"/>
                <a:ea typeface="宋体" charset="0"/>
                <a:cs typeface="宋体" charset="0"/>
              </a:rPr>
              <a:t>                                             visit 7 -&gt; RDFS(7)</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35657" name="Text Box 105">
            <a:extLst>
              <a:ext uri="{FF2B5EF4-FFF2-40B4-BE49-F238E27FC236}">
                <a16:creationId xmlns:a16="http://schemas.microsoft.com/office/drawing/2014/main" id="{080F943A-10AC-4AE9-A806-3B4EAE7EEA57}"/>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35659" name="Line 107">
            <a:extLst>
              <a:ext uri="{FF2B5EF4-FFF2-40B4-BE49-F238E27FC236}">
                <a16:creationId xmlns:a16="http://schemas.microsoft.com/office/drawing/2014/main" id="{3F86736D-E96C-435B-8B4A-E73429301D6A}"/>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5661" name="Line 109">
            <a:extLst>
              <a:ext uri="{FF2B5EF4-FFF2-40B4-BE49-F238E27FC236}">
                <a16:creationId xmlns:a16="http://schemas.microsoft.com/office/drawing/2014/main" id="{A497E708-14BC-4926-B54F-CA3A27F23CB9}"/>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5662" name="Line 110">
            <a:extLst>
              <a:ext uri="{FF2B5EF4-FFF2-40B4-BE49-F238E27FC236}">
                <a16:creationId xmlns:a16="http://schemas.microsoft.com/office/drawing/2014/main" id="{437D998B-A8E4-403A-87DE-6A62460C7955}"/>
              </a:ext>
            </a:extLst>
          </p:cNvPr>
          <p:cNvSpPr>
            <a:spLocks noChangeShapeType="1"/>
          </p:cNvSpPr>
          <p:nvPr/>
        </p:nvSpPr>
        <p:spPr bwMode="auto">
          <a:xfrm>
            <a:off x="4191000" y="19050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5664" name="Line 112">
            <a:extLst>
              <a:ext uri="{FF2B5EF4-FFF2-40B4-BE49-F238E27FC236}">
                <a16:creationId xmlns:a16="http://schemas.microsoft.com/office/drawing/2014/main" id="{7459CC45-3387-4CE5-8F4B-300439E731ED}"/>
              </a:ext>
            </a:extLst>
          </p:cNvPr>
          <p:cNvSpPr>
            <a:spLocks noChangeShapeType="1"/>
          </p:cNvSpPr>
          <p:nvPr/>
        </p:nvSpPr>
        <p:spPr bwMode="auto">
          <a:xfrm flipH="1">
            <a:off x="3810000" y="25146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5667" name="Line 115">
            <a:extLst>
              <a:ext uri="{FF2B5EF4-FFF2-40B4-BE49-F238E27FC236}">
                <a16:creationId xmlns:a16="http://schemas.microsoft.com/office/drawing/2014/main" id="{429A814C-84A9-4DB1-A7BC-6C6E06D171B2}"/>
              </a:ext>
            </a:extLst>
          </p:cNvPr>
          <p:cNvSpPr>
            <a:spLocks noChangeShapeType="1"/>
          </p:cNvSpPr>
          <p:nvPr/>
        </p:nvSpPr>
        <p:spPr bwMode="auto">
          <a:xfrm flipH="1">
            <a:off x="3048000" y="28956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5668" name="Line 116">
            <a:extLst>
              <a:ext uri="{FF2B5EF4-FFF2-40B4-BE49-F238E27FC236}">
                <a16:creationId xmlns:a16="http://schemas.microsoft.com/office/drawing/2014/main" id="{443E5E0E-0DF4-4675-B14D-13E0A2F6394D}"/>
              </a:ext>
            </a:extLst>
          </p:cNvPr>
          <p:cNvSpPr>
            <a:spLocks noChangeShapeType="1"/>
          </p:cNvSpPr>
          <p:nvPr/>
        </p:nvSpPr>
        <p:spPr bwMode="auto">
          <a:xfrm flipH="1">
            <a:off x="2286000" y="3429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5671" name="Line 119">
            <a:extLst>
              <a:ext uri="{FF2B5EF4-FFF2-40B4-BE49-F238E27FC236}">
                <a16:creationId xmlns:a16="http://schemas.microsoft.com/office/drawing/2014/main" id="{B01616FB-7F61-4369-A797-5343A11E7AEB}"/>
              </a:ext>
            </a:extLst>
          </p:cNvPr>
          <p:cNvSpPr>
            <a:spLocks noChangeShapeType="1"/>
          </p:cNvSpPr>
          <p:nvPr/>
        </p:nvSpPr>
        <p:spPr bwMode="auto">
          <a:xfrm>
            <a:off x="3048000" y="34290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5672" name="Rectangle 120">
            <a:extLst>
              <a:ext uri="{FF2B5EF4-FFF2-40B4-BE49-F238E27FC236}">
                <a16:creationId xmlns:a16="http://schemas.microsoft.com/office/drawing/2014/main" id="{154CE96C-D72D-4210-A0A7-553CB7D55834}"/>
              </a:ext>
            </a:extLst>
          </p:cNvPr>
          <p:cNvSpPr>
            <a:spLocks noChangeArrowheads="1"/>
          </p:cNvSpPr>
          <p:nvPr/>
        </p:nvSpPr>
        <p:spPr bwMode="auto">
          <a:xfrm>
            <a:off x="8305800" y="4953000"/>
            <a:ext cx="2362200" cy="1054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buClrTx/>
              <a:buSzTx/>
              <a:buFontTx/>
              <a:buNone/>
              <a:defRPr/>
            </a:pPr>
            <a:r>
              <a:rPr lang="en-US" altLang="zh-CN">
                <a:latin typeface="Arial" charset="0"/>
                <a:ea typeface="宋体" charset="0"/>
                <a:cs typeface="宋体" charset="0"/>
              </a:rPr>
              <a:t>Mark 6 as visited</a:t>
            </a:r>
          </a:p>
          <a:p>
            <a:pPr eaLnBrk="1" hangingPunct="1">
              <a:spcBef>
                <a:spcPct val="50000"/>
              </a:spcBef>
              <a:buClrTx/>
              <a:buSzTx/>
              <a:buFontTx/>
              <a:buNone/>
              <a:defRPr/>
            </a:pPr>
            <a:r>
              <a:rPr lang="en-US" altLang="zh-CN">
                <a:latin typeface="Arial" charset="0"/>
                <a:ea typeface="宋体" charset="0"/>
                <a:cs typeface="宋体" charset="0"/>
              </a:rPr>
              <a:t>Mark Pred[6]</a:t>
            </a:r>
            <a:br>
              <a:rPr lang="en-US" altLang="zh-CN">
                <a:latin typeface="Arial" charset="0"/>
                <a:ea typeface="宋体" charset="0"/>
                <a:cs typeface="宋体" charset="0"/>
              </a:rPr>
            </a:br>
            <a:endParaRPr lang="en-US" altLang="zh-CN">
              <a:latin typeface="Arial" charset="0"/>
              <a:ea typeface="宋体" charset="0"/>
              <a:cs typeface="宋体" charset="0"/>
            </a:endParaRPr>
          </a:p>
        </p:txBody>
      </p:sp>
      <p:sp>
        <p:nvSpPr>
          <p:cNvPr id="535675" name="Line 123">
            <a:extLst>
              <a:ext uri="{FF2B5EF4-FFF2-40B4-BE49-F238E27FC236}">
                <a16:creationId xmlns:a16="http://schemas.microsoft.com/office/drawing/2014/main" id="{56899186-4B7B-445C-B202-9FA664D43F4B}"/>
              </a:ext>
            </a:extLst>
          </p:cNvPr>
          <p:cNvSpPr>
            <a:spLocks noChangeShapeType="1"/>
          </p:cNvSpPr>
          <p:nvPr/>
        </p:nvSpPr>
        <p:spPr bwMode="auto">
          <a:xfrm flipV="1">
            <a:off x="3733800" y="35052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5678" name="Oval 126">
            <a:extLst>
              <a:ext uri="{FF2B5EF4-FFF2-40B4-BE49-F238E27FC236}">
                <a16:creationId xmlns:a16="http://schemas.microsoft.com/office/drawing/2014/main" id="{86457625-EA3C-4476-92BB-550D7649C03B}"/>
              </a:ext>
            </a:extLst>
          </p:cNvPr>
          <p:cNvSpPr>
            <a:spLocks noChangeArrowheads="1"/>
          </p:cNvSpPr>
          <p:nvPr/>
        </p:nvSpPr>
        <p:spPr bwMode="auto">
          <a:xfrm>
            <a:off x="1905000" y="34718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5679" name="Oval 127">
            <a:extLst>
              <a:ext uri="{FF2B5EF4-FFF2-40B4-BE49-F238E27FC236}">
                <a16:creationId xmlns:a16="http://schemas.microsoft.com/office/drawing/2014/main" id="{019F8FEE-1231-45F9-A854-364E0E1F053E}"/>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28764" name="Picture 128">
            <a:extLst>
              <a:ext uri="{FF2B5EF4-FFF2-40B4-BE49-F238E27FC236}">
                <a16:creationId xmlns:a16="http://schemas.microsoft.com/office/drawing/2014/main" id="{E8EF0A7A-190D-4C6B-8CA6-FB3FF1020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5681" name="Line 129">
            <a:extLst>
              <a:ext uri="{FF2B5EF4-FFF2-40B4-BE49-F238E27FC236}">
                <a16:creationId xmlns:a16="http://schemas.microsoft.com/office/drawing/2014/main" id="{94B038E3-68E4-4DAE-9D36-EF329BA7F2C5}"/>
              </a:ext>
            </a:extLst>
          </p:cNvPr>
          <p:cNvSpPr>
            <a:spLocks noChangeShapeType="1"/>
          </p:cNvSpPr>
          <p:nvPr/>
        </p:nvSpPr>
        <p:spPr bwMode="auto">
          <a:xfrm>
            <a:off x="5943600" y="33528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5682" name="Oval 130">
            <a:extLst>
              <a:ext uri="{FF2B5EF4-FFF2-40B4-BE49-F238E27FC236}">
                <a16:creationId xmlns:a16="http://schemas.microsoft.com/office/drawing/2014/main" id="{990AD5E9-79C4-43F7-9C03-636A9363BA84}"/>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5683" name="Oval 131">
            <a:extLst>
              <a:ext uri="{FF2B5EF4-FFF2-40B4-BE49-F238E27FC236}">
                <a16:creationId xmlns:a16="http://schemas.microsoft.com/office/drawing/2014/main" id="{F38FA15E-0A7B-47B9-9D16-31BC1ADF336B}"/>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5684" name="Oval 132">
            <a:extLst>
              <a:ext uri="{FF2B5EF4-FFF2-40B4-BE49-F238E27FC236}">
                <a16:creationId xmlns:a16="http://schemas.microsoft.com/office/drawing/2014/main" id="{5325994A-03CD-4DD7-A605-24CD75D910AF}"/>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5685" name="Oval 133">
            <a:extLst>
              <a:ext uri="{FF2B5EF4-FFF2-40B4-BE49-F238E27FC236}">
                <a16:creationId xmlns:a16="http://schemas.microsoft.com/office/drawing/2014/main" id="{771B1F2E-7A8F-4422-A037-24CC38788C43}"/>
              </a:ext>
            </a:extLst>
          </p:cNvPr>
          <p:cNvSpPr>
            <a:spLocks noChangeArrowheads="1"/>
          </p:cNvSpPr>
          <p:nvPr/>
        </p:nvSpPr>
        <p:spPr bwMode="auto">
          <a:xfrm>
            <a:off x="7434263" y="242728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5686" name="Oval 134">
            <a:extLst>
              <a:ext uri="{FF2B5EF4-FFF2-40B4-BE49-F238E27FC236}">
                <a16:creationId xmlns:a16="http://schemas.microsoft.com/office/drawing/2014/main" id="{3A12068A-715F-4BFB-B954-01A53AAD5152}"/>
              </a:ext>
            </a:extLst>
          </p:cNvPr>
          <p:cNvSpPr>
            <a:spLocks noChangeArrowheads="1"/>
          </p:cNvSpPr>
          <p:nvPr/>
        </p:nvSpPr>
        <p:spPr bwMode="auto">
          <a:xfrm>
            <a:off x="7162800" y="1905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5687" name="Oval 135">
            <a:extLst>
              <a:ext uri="{FF2B5EF4-FFF2-40B4-BE49-F238E27FC236}">
                <a16:creationId xmlns:a16="http://schemas.microsoft.com/office/drawing/2014/main" id="{E20E885C-AF39-4A50-83A8-92FE2D0D96F4}"/>
              </a:ext>
            </a:extLst>
          </p:cNvPr>
          <p:cNvSpPr>
            <a:spLocks noChangeArrowheads="1"/>
          </p:cNvSpPr>
          <p:nvPr/>
        </p:nvSpPr>
        <p:spPr bwMode="auto">
          <a:xfrm>
            <a:off x="7423150" y="29718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5688" name="Oval 136">
            <a:extLst>
              <a:ext uri="{FF2B5EF4-FFF2-40B4-BE49-F238E27FC236}">
                <a16:creationId xmlns:a16="http://schemas.microsoft.com/office/drawing/2014/main" id="{3686C7CC-87C5-4E3F-9335-1BACBD954484}"/>
              </a:ext>
            </a:extLst>
          </p:cNvPr>
          <p:cNvSpPr>
            <a:spLocks noChangeArrowheads="1"/>
          </p:cNvSpPr>
          <p:nvPr/>
        </p:nvSpPr>
        <p:spPr bwMode="auto">
          <a:xfrm>
            <a:off x="7162800" y="32337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a:extLst>
              <a:ext uri="{FF2B5EF4-FFF2-40B4-BE49-F238E27FC236}">
                <a16:creationId xmlns:a16="http://schemas.microsoft.com/office/drawing/2014/main" id="{5E8143D7-6DD8-4D63-BB95-AA2D3240EE33}"/>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grpSp>
        <p:nvGrpSpPr>
          <p:cNvPr id="29698" name="Group 3">
            <a:extLst>
              <a:ext uri="{FF2B5EF4-FFF2-40B4-BE49-F238E27FC236}">
                <a16:creationId xmlns:a16="http://schemas.microsoft.com/office/drawing/2014/main" id="{3738E497-57DE-4B49-9E9F-E099439C85FC}"/>
              </a:ext>
            </a:extLst>
          </p:cNvPr>
          <p:cNvGrpSpPr>
            <a:grpSpLocks/>
          </p:cNvGrpSpPr>
          <p:nvPr/>
        </p:nvGrpSpPr>
        <p:grpSpPr bwMode="auto">
          <a:xfrm>
            <a:off x="1981200" y="1143000"/>
            <a:ext cx="3733800" cy="2895600"/>
            <a:chOff x="192" y="816"/>
            <a:chExt cx="2976" cy="2208"/>
          </a:xfrm>
        </p:grpSpPr>
        <p:sp>
          <p:nvSpPr>
            <p:cNvPr id="536580" name="Oval 4">
              <a:extLst>
                <a:ext uri="{FF2B5EF4-FFF2-40B4-BE49-F238E27FC236}">
                  <a16:creationId xmlns:a16="http://schemas.microsoft.com/office/drawing/2014/main" id="{9F663C5E-94B5-42A3-B4E9-5E1CF80A5020}"/>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6581" name="Oval 5">
              <a:extLst>
                <a:ext uri="{FF2B5EF4-FFF2-40B4-BE49-F238E27FC236}">
                  <a16:creationId xmlns:a16="http://schemas.microsoft.com/office/drawing/2014/main" id="{40B33E92-E472-4933-BFAF-782AF9F03EFF}"/>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6582" name="Oval 6">
              <a:extLst>
                <a:ext uri="{FF2B5EF4-FFF2-40B4-BE49-F238E27FC236}">
                  <a16:creationId xmlns:a16="http://schemas.microsoft.com/office/drawing/2014/main" id="{3872EACD-7ACC-496D-ABE9-1E35BA7FA537}"/>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6583" name="Oval 7">
              <a:extLst>
                <a:ext uri="{FF2B5EF4-FFF2-40B4-BE49-F238E27FC236}">
                  <a16:creationId xmlns:a16="http://schemas.microsoft.com/office/drawing/2014/main" id="{81A155F1-6461-4F03-AEE0-959F873A0CE3}"/>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6584" name="Oval 8">
              <a:extLst>
                <a:ext uri="{FF2B5EF4-FFF2-40B4-BE49-F238E27FC236}">
                  <a16:creationId xmlns:a16="http://schemas.microsoft.com/office/drawing/2014/main" id="{466AA9EC-910C-40CA-A8A0-AE14905BBB07}"/>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6585" name="Oval 9">
              <a:extLst>
                <a:ext uri="{FF2B5EF4-FFF2-40B4-BE49-F238E27FC236}">
                  <a16:creationId xmlns:a16="http://schemas.microsoft.com/office/drawing/2014/main" id="{3F5E5871-F095-4389-9003-7A7D32EF4B01}"/>
                </a:ext>
              </a:extLst>
            </p:cNvPr>
            <p:cNvSpPr>
              <a:spLocks noChangeArrowheads="1"/>
            </p:cNvSpPr>
            <p:nvPr/>
          </p:nvSpPr>
          <p:spPr bwMode="auto">
            <a:xfrm>
              <a:off x="1920" y="2257"/>
              <a:ext cx="287"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6586" name="Oval 10">
              <a:extLst>
                <a:ext uri="{FF2B5EF4-FFF2-40B4-BE49-F238E27FC236}">
                  <a16:creationId xmlns:a16="http://schemas.microsoft.com/office/drawing/2014/main" id="{91436760-FE2B-4CD2-B926-B6C059FF8078}"/>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6587" name="Oval 11">
              <a:extLst>
                <a:ext uri="{FF2B5EF4-FFF2-40B4-BE49-F238E27FC236}">
                  <a16:creationId xmlns:a16="http://schemas.microsoft.com/office/drawing/2014/main" id="{CA8E4D6D-504D-409D-BA75-B2383DAC0D84}"/>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6588" name="Oval 12">
              <a:extLst>
                <a:ext uri="{FF2B5EF4-FFF2-40B4-BE49-F238E27FC236}">
                  <a16:creationId xmlns:a16="http://schemas.microsoft.com/office/drawing/2014/main" id="{7ED8D111-FF59-42E4-AD26-3F2DBEB81FF0}"/>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6589" name="Oval 13">
              <a:extLst>
                <a:ext uri="{FF2B5EF4-FFF2-40B4-BE49-F238E27FC236}">
                  <a16:creationId xmlns:a16="http://schemas.microsoft.com/office/drawing/2014/main" id="{D63B8800-67B3-4B1A-853E-92AD8293D041}"/>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6590" name="AutoShape 14">
              <a:extLst>
                <a:ext uri="{FF2B5EF4-FFF2-40B4-BE49-F238E27FC236}">
                  <a16:creationId xmlns:a16="http://schemas.microsoft.com/office/drawing/2014/main" id="{DA43B660-4C73-40B9-B146-DA2E68510261}"/>
                </a:ext>
              </a:extLst>
            </p:cNvPr>
            <p:cNvCxnSpPr>
              <a:cxnSpLocks noChangeShapeType="1"/>
              <a:stCxn id="536589" idx="6"/>
              <a:endCxn id="536588"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591" name="AutoShape 15">
              <a:extLst>
                <a:ext uri="{FF2B5EF4-FFF2-40B4-BE49-F238E27FC236}">
                  <a16:creationId xmlns:a16="http://schemas.microsoft.com/office/drawing/2014/main" id="{0940B82E-6F82-49A6-95EE-E59B7C633690}"/>
                </a:ext>
              </a:extLst>
            </p:cNvPr>
            <p:cNvCxnSpPr>
              <a:cxnSpLocks noChangeShapeType="1"/>
              <a:stCxn id="536588" idx="5"/>
              <a:endCxn id="536587"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592" name="AutoShape 16">
              <a:extLst>
                <a:ext uri="{FF2B5EF4-FFF2-40B4-BE49-F238E27FC236}">
                  <a16:creationId xmlns:a16="http://schemas.microsoft.com/office/drawing/2014/main" id="{F87D0475-BD7F-402B-B32E-BF6C7B58BBE6}"/>
                </a:ext>
              </a:extLst>
            </p:cNvPr>
            <p:cNvCxnSpPr>
              <a:cxnSpLocks noChangeShapeType="1"/>
              <a:stCxn id="536587" idx="2"/>
              <a:endCxn id="536584"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593" name="AutoShape 17">
              <a:extLst>
                <a:ext uri="{FF2B5EF4-FFF2-40B4-BE49-F238E27FC236}">
                  <a16:creationId xmlns:a16="http://schemas.microsoft.com/office/drawing/2014/main" id="{EA2220D0-E6BE-4411-897C-1F897E7E9B1D}"/>
                </a:ext>
              </a:extLst>
            </p:cNvPr>
            <p:cNvCxnSpPr>
              <a:cxnSpLocks noChangeShapeType="1"/>
              <a:stCxn id="536588" idx="3"/>
              <a:endCxn id="536580"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594" name="AutoShape 18">
              <a:extLst>
                <a:ext uri="{FF2B5EF4-FFF2-40B4-BE49-F238E27FC236}">
                  <a16:creationId xmlns:a16="http://schemas.microsoft.com/office/drawing/2014/main" id="{72668EDD-4CE5-425B-88DF-7904CC0269E7}"/>
                </a:ext>
              </a:extLst>
            </p:cNvPr>
            <p:cNvCxnSpPr>
              <a:cxnSpLocks noChangeShapeType="1"/>
              <a:stCxn id="536580" idx="6"/>
              <a:endCxn id="536584"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595" name="AutoShape 19">
              <a:extLst>
                <a:ext uri="{FF2B5EF4-FFF2-40B4-BE49-F238E27FC236}">
                  <a16:creationId xmlns:a16="http://schemas.microsoft.com/office/drawing/2014/main" id="{23CE8FED-B6B8-4FA4-AD9F-2DAE6C5BA710}"/>
                </a:ext>
              </a:extLst>
            </p:cNvPr>
            <p:cNvCxnSpPr>
              <a:cxnSpLocks noChangeShapeType="1"/>
              <a:stCxn id="536580" idx="3"/>
              <a:endCxn id="536581"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596" name="AutoShape 20">
              <a:extLst>
                <a:ext uri="{FF2B5EF4-FFF2-40B4-BE49-F238E27FC236}">
                  <a16:creationId xmlns:a16="http://schemas.microsoft.com/office/drawing/2014/main" id="{C7BDF6AB-4213-48E6-AA66-CC358E0B133F}"/>
                </a:ext>
              </a:extLst>
            </p:cNvPr>
            <p:cNvCxnSpPr>
              <a:cxnSpLocks noChangeShapeType="1"/>
              <a:stCxn id="536581" idx="6"/>
              <a:endCxn id="536582"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597" name="AutoShape 21">
              <a:extLst>
                <a:ext uri="{FF2B5EF4-FFF2-40B4-BE49-F238E27FC236}">
                  <a16:creationId xmlns:a16="http://schemas.microsoft.com/office/drawing/2014/main" id="{F1312A0A-F210-4095-8021-25B9C4CEF890}"/>
                </a:ext>
              </a:extLst>
            </p:cNvPr>
            <p:cNvCxnSpPr>
              <a:cxnSpLocks noChangeShapeType="1"/>
              <a:stCxn id="536582" idx="7"/>
              <a:endCxn id="536584"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598" name="AutoShape 22">
              <a:extLst>
                <a:ext uri="{FF2B5EF4-FFF2-40B4-BE49-F238E27FC236}">
                  <a16:creationId xmlns:a16="http://schemas.microsoft.com/office/drawing/2014/main" id="{0890A211-2A57-4190-8BDA-E35B978F2220}"/>
                </a:ext>
              </a:extLst>
            </p:cNvPr>
            <p:cNvCxnSpPr>
              <a:cxnSpLocks noChangeShapeType="1"/>
              <a:stCxn id="536582" idx="5"/>
              <a:endCxn id="536583"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599" name="AutoShape 23">
              <a:extLst>
                <a:ext uri="{FF2B5EF4-FFF2-40B4-BE49-F238E27FC236}">
                  <a16:creationId xmlns:a16="http://schemas.microsoft.com/office/drawing/2014/main" id="{3F5C595A-21A2-41DD-A9B4-A6D62FC95C0F}"/>
                </a:ext>
              </a:extLst>
            </p:cNvPr>
            <p:cNvCxnSpPr>
              <a:cxnSpLocks noChangeShapeType="1"/>
              <a:stCxn id="536583" idx="6"/>
              <a:endCxn id="536586"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600" name="AutoShape 24">
              <a:extLst>
                <a:ext uri="{FF2B5EF4-FFF2-40B4-BE49-F238E27FC236}">
                  <a16:creationId xmlns:a16="http://schemas.microsoft.com/office/drawing/2014/main" id="{E47944B3-A615-49FF-AC97-CB252B5B5DB8}"/>
                </a:ext>
              </a:extLst>
            </p:cNvPr>
            <p:cNvCxnSpPr>
              <a:cxnSpLocks noChangeShapeType="1"/>
              <a:stCxn id="536584" idx="6"/>
              <a:endCxn id="536585"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6601" name="AutoShape 25">
              <a:extLst>
                <a:ext uri="{FF2B5EF4-FFF2-40B4-BE49-F238E27FC236}">
                  <a16:creationId xmlns:a16="http://schemas.microsoft.com/office/drawing/2014/main" id="{AEBE12DF-9D10-4A3E-8FD6-5682474ECB98}"/>
                </a:ext>
              </a:extLst>
            </p:cNvPr>
            <p:cNvCxnSpPr>
              <a:cxnSpLocks noChangeShapeType="1"/>
              <a:stCxn id="536585" idx="6"/>
              <a:endCxn id="536586"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36603" name="Text Box 27">
            <a:extLst>
              <a:ext uri="{FF2B5EF4-FFF2-40B4-BE49-F238E27FC236}">
                <a16:creationId xmlns:a16="http://schemas.microsoft.com/office/drawing/2014/main" id="{699A3C00-6829-4A79-A6E8-5A142884F674}"/>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sp>
        <p:nvSpPr>
          <p:cNvPr id="536604" name="Text Box 28">
            <a:extLst>
              <a:ext uri="{FF2B5EF4-FFF2-40B4-BE49-F238E27FC236}">
                <a16:creationId xmlns:a16="http://schemas.microsoft.com/office/drawing/2014/main" id="{FDFEF617-14F8-4357-A3A5-E4C62407FD16}"/>
              </a:ext>
            </a:extLst>
          </p:cNvPr>
          <p:cNvSpPr txBox="1">
            <a:spLocks noChangeArrowheads="1"/>
          </p:cNvSpPr>
          <p:nvPr/>
        </p:nvSpPr>
        <p:spPr bwMode="auto">
          <a:xfrm>
            <a:off x="1828801" y="22399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graphicFrame>
        <p:nvGraphicFramePr>
          <p:cNvPr id="536605" name="Group 29">
            <a:extLst>
              <a:ext uri="{FF2B5EF4-FFF2-40B4-BE49-F238E27FC236}">
                <a16:creationId xmlns:a16="http://schemas.microsoft.com/office/drawing/2014/main" id="{2DD462AE-6EBB-4702-9803-BFFC93F98913}"/>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6629" name="Text Box 53">
            <a:extLst>
              <a:ext uri="{FF2B5EF4-FFF2-40B4-BE49-F238E27FC236}">
                <a16:creationId xmlns:a16="http://schemas.microsoft.com/office/drawing/2014/main" id="{DA0E9BCC-36C0-4904-9194-AC0E8854605B}"/>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6630" name="Group 54">
            <a:extLst>
              <a:ext uri="{FF2B5EF4-FFF2-40B4-BE49-F238E27FC236}">
                <a16:creationId xmlns:a16="http://schemas.microsoft.com/office/drawing/2014/main" id="{8FB1EF9F-302D-43B4-B267-748E64D6F55C}"/>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36654" name="Group 78">
            <a:extLst>
              <a:ext uri="{FF2B5EF4-FFF2-40B4-BE49-F238E27FC236}">
                <a16:creationId xmlns:a16="http://schemas.microsoft.com/office/drawing/2014/main" id="{AD56B563-F67F-4821-BE10-16DCBE1208DD}"/>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6678" name="Text Box 102">
            <a:extLst>
              <a:ext uri="{FF2B5EF4-FFF2-40B4-BE49-F238E27FC236}">
                <a16:creationId xmlns:a16="http://schemas.microsoft.com/office/drawing/2014/main" id="{6B441379-8A28-4A79-BA9D-25D08C014011}"/>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6680" name="Text Box 104">
            <a:extLst>
              <a:ext uri="{FF2B5EF4-FFF2-40B4-BE49-F238E27FC236}">
                <a16:creationId xmlns:a16="http://schemas.microsoft.com/office/drawing/2014/main" id="{0E641E10-F634-4450-AE21-392A2B96BEBE}"/>
              </a:ext>
            </a:extLst>
          </p:cNvPr>
          <p:cNvSpPr txBox="1">
            <a:spLocks noChangeArrowheads="1"/>
          </p:cNvSpPr>
          <p:nvPr/>
        </p:nvSpPr>
        <p:spPr bwMode="auto">
          <a:xfrm>
            <a:off x="2576513" y="4495800"/>
            <a:ext cx="7683500" cy="3113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a:t>
            </a:r>
          </a:p>
          <a:p>
            <a:pPr eaLnBrk="1" hangingPunct="1">
              <a:spcBef>
                <a:spcPct val="0"/>
              </a:spcBef>
              <a:buClrTx/>
              <a:buSzTx/>
              <a:buFontTx/>
              <a:buNone/>
              <a:defRPr/>
            </a:pPr>
            <a:r>
              <a:rPr lang="en-US" altLang="zh-CN">
                <a:latin typeface="Arial" charset="0"/>
                <a:ea typeface="宋体" charset="0"/>
                <a:cs typeface="宋体" charset="0"/>
              </a:rPr>
              <a:t>		RDFS(3)</a:t>
            </a:r>
          </a:p>
          <a:p>
            <a:pPr eaLnBrk="1" hangingPunct="1">
              <a:spcBef>
                <a:spcPct val="0"/>
              </a:spcBef>
              <a:buClrTx/>
              <a:buSzTx/>
              <a:buFontTx/>
              <a:buNone/>
              <a:defRPr/>
            </a:pPr>
            <a:r>
              <a:rPr lang="en-US" altLang="zh-CN">
                <a:latin typeface="Arial" charset="0"/>
                <a:ea typeface="宋体" charset="0"/>
                <a:cs typeface="宋体" charset="0"/>
              </a:rPr>
              <a:t>                                   RDFS(5)</a:t>
            </a:r>
          </a:p>
          <a:p>
            <a:pPr eaLnBrk="1" hangingPunct="1">
              <a:spcBef>
                <a:spcPct val="0"/>
              </a:spcBef>
              <a:buClrTx/>
              <a:buSzTx/>
              <a:buFontTx/>
              <a:buNone/>
              <a:defRPr/>
            </a:pPr>
            <a:r>
              <a:rPr lang="en-US" altLang="zh-CN">
                <a:latin typeface="Arial" charset="0"/>
                <a:ea typeface="宋体" charset="0"/>
                <a:cs typeface="宋体" charset="0"/>
              </a:rPr>
              <a:t>                                         RDFS(6)</a:t>
            </a:r>
          </a:p>
          <a:p>
            <a:pPr eaLnBrk="1" hangingPunct="1">
              <a:spcBef>
                <a:spcPct val="0"/>
              </a:spcBef>
              <a:buClrTx/>
              <a:buSzTx/>
              <a:buFontTx/>
              <a:buNone/>
              <a:defRPr/>
            </a:pPr>
            <a:r>
              <a:rPr lang="en-US" altLang="zh-CN">
                <a:latin typeface="Arial" charset="0"/>
                <a:ea typeface="宋体" charset="0"/>
                <a:cs typeface="宋体" charset="0"/>
              </a:rPr>
              <a:t>                                             RDFS(7) -&gt; Stop no more unvisited neighbors</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36681" name="Text Box 105">
            <a:extLst>
              <a:ext uri="{FF2B5EF4-FFF2-40B4-BE49-F238E27FC236}">
                <a16:creationId xmlns:a16="http://schemas.microsoft.com/office/drawing/2014/main" id="{F519DD31-D1D2-4EBA-A284-443BC7B77A8F}"/>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sp>
        <p:nvSpPr>
          <p:cNvPr id="536683" name="Line 107">
            <a:extLst>
              <a:ext uri="{FF2B5EF4-FFF2-40B4-BE49-F238E27FC236}">
                <a16:creationId xmlns:a16="http://schemas.microsoft.com/office/drawing/2014/main" id="{95295FAA-61DE-4FA9-8773-CA7EBEC433CD}"/>
              </a:ext>
            </a:extLst>
          </p:cNvPr>
          <p:cNvSpPr>
            <a:spLocks noChangeShapeType="1"/>
          </p:cNvSpPr>
          <p:nvPr/>
        </p:nvSpPr>
        <p:spPr bwMode="auto">
          <a:xfrm flipV="1">
            <a:off x="2895600" y="18288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685" name="Line 109">
            <a:extLst>
              <a:ext uri="{FF2B5EF4-FFF2-40B4-BE49-F238E27FC236}">
                <a16:creationId xmlns:a16="http://schemas.microsoft.com/office/drawing/2014/main" id="{7355DDF8-7D85-4D9F-B7EE-858D93546708}"/>
              </a:ext>
            </a:extLst>
          </p:cNvPr>
          <p:cNvSpPr>
            <a:spLocks noChangeShapeType="1"/>
          </p:cNvSpPr>
          <p:nvPr/>
        </p:nvSpPr>
        <p:spPr bwMode="auto">
          <a:xfrm flipH="1" flipV="1">
            <a:off x="2971800" y="13716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686" name="Line 110">
            <a:extLst>
              <a:ext uri="{FF2B5EF4-FFF2-40B4-BE49-F238E27FC236}">
                <a16:creationId xmlns:a16="http://schemas.microsoft.com/office/drawing/2014/main" id="{47444E57-3FBD-43DB-A95C-77A1F639CC63}"/>
              </a:ext>
            </a:extLst>
          </p:cNvPr>
          <p:cNvSpPr>
            <a:spLocks noChangeShapeType="1"/>
          </p:cNvSpPr>
          <p:nvPr/>
        </p:nvSpPr>
        <p:spPr bwMode="auto">
          <a:xfrm>
            <a:off x="4191000" y="19050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688" name="Line 112">
            <a:extLst>
              <a:ext uri="{FF2B5EF4-FFF2-40B4-BE49-F238E27FC236}">
                <a16:creationId xmlns:a16="http://schemas.microsoft.com/office/drawing/2014/main" id="{1969F67C-69DD-4165-9295-5F16B689513E}"/>
              </a:ext>
            </a:extLst>
          </p:cNvPr>
          <p:cNvSpPr>
            <a:spLocks noChangeShapeType="1"/>
          </p:cNvSpPr>
          <p:nvPr/>
        </p:nvSpPr>
        <p:spPr bwMode="auto">
          <a:xfrm flipH="1">
            <a:off x="3810000" y="25146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691" name="Line 115">
            <a:extLst>
              <a:ext uri="{FF2B5EF4-FFF2-40B4-BE49-F238E27FC236}">
                <a16:creationId xmlns:a16="http://schemas.microsoft.com/office/drawing/2014/main" id="{1B5985A9-9CE4-42FB-B242-A95028D95BDE}"/>
              </a:ext>
            </a:extLst>
          </p:cNvPr>
          <p:cNvSpPr>
            <a:spLocks noChangeShapeType="1"/>
          </p:cNvSpPr>
          <p:nvPr/>
        </p:nvSpPr>
        <p:spPr bwMode="auto">
          <a:xfrm flipH="1">
            <a:off x="3048000" y="28956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692" name="Line 116">
            <a:extLst>
              <a:ext uri="{FF2B5EF4-FFF2-40B4-BE49-F238E27FC236}">
                <a16:creationId xmlns:a16="http://schemas.microsoft.com/office/drawing/2014/main" id="{8D864B65-E614-4EBB-B28C-BDB8623C1AC9}"/>
              </a:ext>
            </a:extLst>
          </p:cNvPr>
          <p:cNvSpPr>
            <a:spLocks noChangeShapeType="1"/>
          </p:cNvSpPr>
          <p:nvPr/>
        </p:nvSpPr>
        <p:spPr bwMode="auto">
          <a:xfrm flipH="1">
            <a:off x="2286000" y="3429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695" name="Line 119">
            <a:extLst>
              <a:ext uri="{FF2B5EF4-FFF2-40B4-BE49-F238E27FC236}">
                <a16:creationId xmlns:a16="http://schemas.microsoft.com/office/drawing/2014/main" id="{DD35AD32-1B96-4927-9A4D-A15AE98252F7}"/>
              </a:ext>
            </a:extLst>
          </p:cNvPr>
          <p:cNvSpPr>
            <a:spLocks noChangeShapeType="1"/>
          </p:cNvSpPr>
          <p:nvPr/>
        </p:nvSpPr>
        <p:spPr bwMode="auto">
          <a:xfrm>
            <a:off x="3048000" y="34290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696" name="Rectangle 120">
            <a:extLst>
              <a:ext uri="{FF2B5EF4-FFF2-40B4-BE49-F238E27FC236}">
                <a16:creationId xmlns:a16="http://schemas.microsoft.com/office/drawing/2014/main" id="{8901C439-1796-4574-A779-0F307B709B9F}"/>
              </a:ext>
            </a:extLst>
          </p:cNvPr>
          <p:cNvSpPr>
            <a:spLocks noChangeArrowheads="1"/>
          </p:cNvSpPr>
          <p:nvPr/>
        </p:nvSpPr>
        <p:spPr bwMode="auto">
          <a:xfrm>
            <a:off x="8305800" y="4953000"/>
            <a:ext cx="2362200" cy="1054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buClrTx/>
              <a:buSzTx/>
              <a:buFontTx/>
              <a:buNone/>
              <a:defRPr/>
            </a:pPr>
            <a:r>
              <a:rPr lang="en-US" altLang="zh-CN">
                <a:latin typeface="Arial" charset="0"/>
                <a:ea typeface="宋体" charset="0"/>
                <a:cs typeface="宋体" charset="0"/>
              </a:rPr>
              <a:t>Mark 7 as visited</a:t>
            </a:r>
          </a:p>
          <a:p>
            <a:pPr eaLnBrk="1" hangingPunct="1">
              <a:spcBef>
                <a:spcPct val="50000"/>
              </a:spcBef>
              <a:buClrTx/>
              <a:buSzTx/>
              <a:buFontTx/>
              <a:buNone/>
              <a:defRPr/>
            </a:pPr>
            <a:r>
              <a:rPr lang="en-US" altLang="zh-CN">
                <a:latin typeface="Arial" charset="0"/>
                <a:ea typeface="宋体" charset="0"/>
                <a:cs typeface="宋体" charset="0"/>
              </a:rPr>
              <a:t>Mark Pred[7]</a:t>
            </a:r>
            <a:br>
              <a:rPr lang="en-US" altLang="zh-CN">
                <a:latin typeface="Arial" charset="0"/>
                <a:ea typeface="宋体" charset="0"/>
                <a:cs typeface="宋体" charset="0"/>
              </a:rPr>
            </a:br>
            <a:endParaRPr lang="en-US" altLang="zh-CN">
              <a:latin typeface="Arial" charset="0"/>
              <a:ea typeface="宋体" charset="0"/>
              <a:cs typeface="宋体" charset="0"/>
            </a:endParaRPr>
          </a:p>
        </p:txBody>
      </p:sp>
      <p:sp>
        <p:nvSpPr>
          <p:cNvPr id="536699" name="Line 123">
            <a:extLst>
              <a:ext uri="{FF2B5EF4-FFF2-40B4-BE49-F238E27FC236}">
                <a16:creationId xmlns:a16="http://schemas.microsoft.com/office/drawing/2014/main" id="{57BE8E69-59ED-4685-B4E8-5EA07454667F}"/>
              </a:ext>
            </a:extLst>
          </p:cNvPr>
          <p:cNvSpPr>
            <a:spLocks noChangeShapeType="1"/>
          </p:cNvSpPr>
          <p:nvPr/>
        </p:nvSpPr>
        <p:spPr bwMode="auto">
          <a:xfrm flipV="1">
            <a:off x="3733800" y="35052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700" name="Line 124">
            <a:extLst>
              <a:ext uri="{FF2B5EF4-FFF2-40B4-BE49-F238E27FC236}">
                <a16:creationId xmlns:a16="http://schemas.microsoft.com/office/drawing/2014/main" id="{899923DF-06C4-4E52-9EDB-7D09E230207E}"/>
              </a:ext>
            </a:extLst>
          </p:cNvPr>
          <p:cNvSpPr>
            <a:spLocks noChangeShapeType="1"/>
          </p:cNvSpPr>
          <p:nvPr/>
        </p:nvSpPr>
        <p:spPr bwMode="auto">
          <a:xfrm flipH="1" flipV="1">
            <a:off x="4495800" y="3200400"/>
            <a:ext cx="914400" cy="228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703" name="Oval 127">
            <a:extLst>
              <a:ext uri="{FF2B5EF4-FFF2-40B4-BE49-F238E27FC236}">
                <a16:creationId xmlns:a16="http://schemas.microsoft.com/office/drawing/2014/main" id="{76EEB012-D1FD-4C51-9317-9A549D1DAF8A}"/>
              </a:ext>
            </a:extLst>
          </p:cNvPr>
          <p:cNvSpPr>
            <a:spLocks noChangeArrowheads="1"/>
          </p:cNvSpPr>
          <p:nvPr/>
        </p:nvSpPr>
        <p:spPr bwMode="auto">
          <a:xfrm>
            <a:off x="1905000" y="34718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6704" name="Oval 128">
            <a:extLst>
              <a:ext uri="{FF2B5EF4-FFF2-40B4-BE49-F238E27FC236}">
                <a16:creationId xmlns:a16="http://schemas.microsoft.com/office/drawing/2014/main" id="{7ACB1EA4-4D51-4423-ADE8-2FE58863FD16}"/>
              </a:ext>
            </a:extLst>
          </p:cNvPr>
          <p:cNvSpPr>
            <a:spLocks noChangeArrowheads="1"/>
          </p:cNvSpPr>
          <p:nvPr/>
        </p:nvSpPr>
        <p:spPr bwMode="auto">
          <a:xfrm>
            <a:off x="2568575" y="1066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29789" name="Picture 129">
            <a:extLst>
              <a:ext uri="{FF2B5EF4-FFF2-40B4-BE49-F238E27FC236}">
                <a16:creationId xmlns:a16="http://schemas.microsoft.com/office/drawing/2014/main" id="{D8F12A26-65A7-4559-99D9-AFFE5765E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706" name="Line 130">
            <a:extLst>
              <a:ext uri="{FF2B5EF4-FFF2-40B4-BE49-F238E27FC236}">
                <a16:creationId xmlns:a16="http://schemas.microsoft.com/office/drawing/2014/main" id="{98C0E6EF-B3E5-4FB4-9E81-2CF60753B3E9}"/>
              </a:ext>
            </a:extLst>
          </p:cNvPr>
          <p:cNvSpPr>
            <a:spLocks noChangeShapeType="1"/>
          </p:cNvSpPr>
          <p:nvPr/>
        </p:nvSpPr>
        <p:spPr bwMode="auto">
          <a:xfrm>
            <a:off x="5943600" y="36576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6707" name="Oval 131">
            <a:extLst>
              <a:ext uri="{FF2B5EF4-FFF2-40B4-BE49-F238E27FC236}">
                <a16:creationId xmlns:a16="http://schemas.microsoft.com/office/drawing/2014/main" id="{CB64C309-3762-4297-9490-3B057BBD064F}"/>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6708" name="Oval 132">
            <a:extLst>
              <a:ext uri="{FF2B5EF4-FFF2-40B4-BE49-F238E27FC236}">
                <a16:creationId xmlns:a16="http://schemas.microsoft.com/office/drawing/2014/main" id="{30C63D96-81B2-43CA-A552-39268731AB0C}"/>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6709" name="Oval 133">
            <a:extLst>
              <a:ext uri="{FF2B5EF4-FFF2-40B4-BE49-F238E27FC236}">
                <a16:creationId xmlns:a16="http://schemas.microsoft.com/office/drawing/2014/main" id="{5F72B926-DE34-4B30-A9FB-3287C7909739}"/>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6710" name="Oval 134">
            <a:extLst>
              <a:ext uri="{FF2B5EF4-FFF2-40B4-BE49-F238E27FC236}">
                <a16:creationId xmlns:a16="http://schemas.microsoft.com/office/drawing/2014/main" id="{867D6758-C5AE-4B9A-A5DD-238DCADC5F36}"/>
              </a:ext>
            </a:extLst>
          </p:cNvPr>
          <p:cNvSpPr>
            <a:spLocks noChangeArrowheads="1"/>
          </p:cNvSpPr>
          <p:nvPr/>
        </p:nvSpPr>
        <p:spPr bwMode="auto">
          <a:xfrm>
            <a:off x="7434263" y="242728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6711" name="Oval 135">
            <a:extLst>
              <a:ext uri="{FF2B5EF4-FFF2-40B4-BE49-F238E27FC236}">
                <a16:creationId xmlns:a16="http://schemas.microsoft.com/office/drawing/2014/main" id="{ABECDCC6-B342-4504-9D3B-28BAAB6B6DD9}"/>
              </a:ext>
            </a:extLst>
          </p:cNvPr>
          <p:cNvSpPr>
            <a:spLocks noChangeArrowheads="1"/>
          </p:cNvSpPr>
          <p:nvPr/>
        </p:nvSpPr>
        <p:spPr bwMode="auto">
          <a:xfrm>
            <a:off x="7162800" y="1905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6712" name="Oval 136">
            <a:extLst>
              <a:ext uri="{FF2B5EF4-FFF2-40B4-BE49-F238E27FC236}">
                <a16:creationId xmlns:a16="http://schemas.microsoft.com/office/drawing/2014/main" id="{36F1F38A-FDFD-4533-9EA4-A066BFE3651B}"/>
              </a:ext>
            </a:extLst>
          </p:cNvPr>
          <p:cNvSpPr>
            <a:spLocks noChangeArrowheads="1"/>
          </p:cNvSpPr>
          <p:nvPr/>
        </p:nvSpPr>
        <p:spPr bwMode="auto">
          <a:xfrm>
            <a:off x="7423150" y="29718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6713" name="Oval 137">
            <a:extLst>
              <a:ext uri="{FF2B5EF4-FFF2-40B4-BE49-F238E27FC236}">
                <a16:creationId xmlns:a16="http://schemas.microsoft.com/office/drawing/2014/main" id="{81E66054-237B-484C-BF68-8297B1A420CC}"/>
              </a:ext>
            </a:extLst>
          </p:cNvPr>
          <p:cNvSpPr>
            <a:spLocks noChangeArrowheads="1"/>
          </p:cNvSpPr>
          <p:nvPr/>
        </p:nvSpPr>
        <p:spPr bwMode="auto">
          <a:xfrm>
            <a:off x="4060825" y="2960688"/>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6714" name="Oval 138">
            <a:extLst>
              <a:ext uri="{FF2B5EF4-FFF2-40B4-BE49-F238E27FC236}">
                <a16:creationId xmlns:a16="http://schemas.microsoft.com/office/drawing/2014/main" id="{F22505F8-A6F1-4B51-871B-F193AB8C3C97}"/>
              </a:ext>
            </a:extLst>
          </p:cNvPr>
          <p:cNvSpPr>
            <a:spLocks noChangeArrowheads="1"/>
          </p:cNvSpPr>
          <p:nvPr/>
        </p:nvSpPr>
        <p:spPr bwMode="auto">
          <a:xfrm>
            <a:off x="7162800" y="32337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a:extLst>
              <a:ext uri="{FF2B5EF4-FFF2-40B4-BE49-F238E27FC236}">
                <a16:creationId xmlns:a16="http://schemas.microsoft.com/office/drawing/2014/main" id="{A124F38B-E2FA-45B0-990D-520E69CAFBDF}"/>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sp>
        <p:nvSpPr>
          <p:cNvPr id="537604" name="Text Box 4">
            <a:extLst>
              <a:ext uri="{FF2B5EF4-FFF2-40B4-BE49-F238E27FC236}">
                <a16:creationId xmlns:a16="http://schemas.microsoft.com/office/drawing/2014/main" id="{71D13788-01F4-4B8E-8191-AFF15F469E6D}"/>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graphicFrame>
        <p:nvGraphicFramePr>
          <p:cNvPr id="537605" name="Group 5">
            <a:extLst>
              <a:ext uri="{FF2B5EF4-FFF2-40B4-BE49-F238E27FC236}">
                <a16:creationId xmlns:a16="http://schemas.microsoft.com/office/drawing/2014/main" id="{58A30A8B-CDF9-4CC6-99F5-6DF22DA39D10}"/>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7629" name="Text Box 29">
            <a:extLst>
              <a:ext uri="{FF2B5EF4-FFF2-40B4-BE49-F238E27FC236}">
                <a16:creationId xmlns:a16="http://schemas.microsoft.com/office/drawing/2014/main" id="{4CB381B6-D03E-48FF-A10C-88D07252E363}"/>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7630" name="Group 30">
            <a:extLst>
              <a:ext uri="{FF2B5EF4-FFF2-40B4-BE49-F238E27FC236}">
                <a16:creationId xmlns:a16="http://schemas.microsoft.com/office/drawing/2014/main" id="{C5191F68-4433-4A30-8281-D2E6BB556058}"/>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37654" name="Group 54">
            <a:extLst>
              <a:ext uri="{FF2B5EF4-FFF2-40B4-BE49-F238E27FC236}">
                <a16:creationId xmlns:a16="http://schemas.microsoft.com/office/drawing/2014/main" id="{311A8F5D-B8F6-4789-A44F-2449D0874747}"/>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7678" name="Text Box 78">
            <a:extLst>
              <a:ext uri="{FF2B5EF4-FFF2-40B4-BE49-F238E27FC236}">
                <a16:creationId xmlns:a16="http://schemas.microsoft.com/office/drawing/2014/main" id="{8F3E9538-C925-4A47-9EB7-875D9A5BD28C}"/>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7679" name="Text Box 79">
            <a:extLst>
              <a:ext uri="{FF2B5EF4-FFF2-40B4-BE49-F238E27FC236}">
                <a16:creationId xmlns:a16="http://schemas.microsoft.com/office/drawing/2014/main" id="{B5AA8E2E-64D4-41A7-AE7C-90CE512418F2}"/>
              </a:ext>
            </a:extLst>
          </p:cNvPr>
          <p:cNvSpPr txBox="1">
            <a:spLocks noChangeArrowheads="1"/>
          </p:cNvSpPr>
          <p:nvPr/>
        </p:nvSpPr>
        <p:spPr bwMode="auto">
          <a:xfrm>
            <a:off x="2576513" y="4495800"/>
            <a:ext cx="4495800" cy="3113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a:t>
            </a:r>
          </a:p>
          <a:p>
            <a:pPr eaLnBrk="1" hangingPunct="1">
              <a:spcBef>
                <a:spcPct val="0"/>
              </a:spcBef>
              <a:buClrTx/>
              <a:buSzTx/>
              <a:buFontTx/>
              <a:buNone/>
              <a:defRPr/>
            </a:pPr>
            <a:r>
              <a:rPr lang="en-US" altLang="zh-CN">
                <a:latin typeface="Arial" charset="0"/>
                <a:ea typeface="宋体" charset="0"/>
                <a:cs typeface="宋体" charset="0"/>
              </a:rPr>
              <a:t>		RDFS(3)</a:t>
            </a:r>
          </a:p>
          <a:p>
            <a:pPr eaLnBrk="1" hangingPunct="1">
              <a:spcBef>
                <a:spcPct val="0"/>
              </a:spcBef>
              <a:buClrTx/>
              <a:buSzTx/>
              <a:buFontTx/>
              <a:buNone/>
              <a:defRPr/>
            </a:pPr>
            <a:r>
              <a:rPr lang="en-US" altLang="zh-CN">
                <a:latin typeface="Arial" charset="0"/>
                <a:ea typeface="宋体" charset="0"/>
                <a:cs typeface="宋体" charset="0"/>
              </a:rPr>
              <a:t>                                   RDFS(5)</a:t>
            </a:r>
          </a:p>
          <a:p>
            <a:pPr eaLnBrk="1" hangingPunct="1">
              <a:spcBef>
                <a:spcPct val="0"/>
              </a:spcBef>
              <a:buClrTx/>
              <a:buSzTx/>
              <a:buFontTx/>
              <a:buNone/>
              <a:defRPr/>
            </a:pPr>
            <a:r>
              <a:rPr lang="en-US" altLang="zh-CN">
                <a:latin typeface="Arial" charset="0"/>
                <a:ea typeface="宋体" charset="0"/>
                <a:cs typeface="宋体" charset="0"/>
              </a:rPr>
              <a:t>                                         RDFS(6) -&gt; Stop</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37680" name="Text Box 80">
            <a:extLst>
              <a:ext uri="{FF2B5EF4-FFF2-40B4-BE49-F238E27FC236}">
                <a16:creationId xmlns:a16="http://schemas.microsoft.com/office/drawing/2014/main" id="{6F273586-9C4B-44EA-B1CF-C6D583E132F4}"/>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grpSp>
        <p:nvGrpSpPr>
          <p:cNvPr id="30799" name="Group 81">
            <a:extLst>
              <a:ext uri="{FF2B5EF4-FFF2-40B4-BE49-F238E27FC236}">
                <a16:creationId xmlns:a16="http://schemas.microsoft.com/office/drawing/2014/main" id="{EF948BE3-9271-4530-9F99-1EC650DFB573}"/>
              </a:ext>
            </a:extLst>
          </p:cNvPr>
          <p:cNvGrpSpPr>
            <a:grpSpLocks/>
          </p:cNvGrpSpPr>
          <p:nvPr/>
        </p:nvGrpSpPr>
        <p:grpSpPr bwMode="auto">
          <a:xfrm>
            <a:off x="2133600" y="1295400"/>
            <a:ext cx="3733800" cy="2895600"/>
            <a:chOff x="192" y="816"/>
            <a:chExt cx="2976" cy="2208"/>
          </a:xfrm>
        </p:grpSpPr>
        <p:sp>
          <p:nvSpPr>
            <p:cNvPr id="537682" name="Oval 82">
              <a:extLst>
                <a:ext uri="{FF2B5EF4-FFF2-40B4-BE49-F238E27FC236}">
                  <a16:creationId xmlns:a16="http://schemas.microsoft.com/office/drawing/2014/main" id="{EC487EC9-6BEA-4A2E-B7B3-E4CDFD83F1DA}"/>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7683" name="Oval 83">
              <a:extLst>
                <a:ext uri="{FF2B5EF4-FFF2-40B4-BE49-F238E27FC236}">
                  <a16:creationId xmlns:a16="http://schemas.microsoft.com/office/drawing/2014/main" id="{FBFAFF47-908B-4163-B3CD-776CCA48578D}"/>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7684" name="Oval 84">
              <a:extLst>
                <a:ext uri="{FF2B5EF4-FFF2-40B4-BE49-F238E27FC236}">
                  <a16:creationId xmlns:a16="http://schemas.microsoft.com/office/drawing/2014/main" id="{B112E7E8-99A3-43AC-A273-589A4F7972BE}"/>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7685" name="Oval 85">
              <a:extLst>
                <a:ext uri="{FF2B5EF4-FFF2-40B4-BE49-F238E27FC236}">
                  <a16:creationId xmlns:a16="http://schemas.microsoft.com/office/drawing/2014/main" id="{71367C74-E025-4A88-B1A7-3AF758D42D38}"/>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7686" name="Oval 86">
              <a:extLst>
                <a:ext uri="{FF2B5EF4-FFF2-40B4-BE49-F238E27FC236}">
                  <a16:creationId xmlns:a16="http://schemas.microsoft.com/office/drawing/2014/main" id="{C3C00FCB-CC46-4065-AF64-8260430B34B4}"/>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7687" name="Oval 87">
              <a:extLst>
                <a:ext uri="{FF2B5EF4-FFF2-40B4-BE49-F238E27FC236}">
                  <a16:creationId xmlns:a16="http://schemas.microsoft.com/office/drawing/2014/main" id="{0AA95EE3-B62E-4715-B962-0DFE7F447F2F}"/>
                </a:ext>
              </a:extLst>
            </p:cNvPr>
            <p:cNvSpPr>
              <a:spLocks noChangeArrowheads="1"/>
            </p:cNvSpPr>
            <p:nvPr/>
          </p:nvSpPr>
          <p:spPr bwMode="auto">
            <a:xfrm>
              <a:off x="1920" y="2257"/>
              <a:ext cx="287"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7688" name="Oval 88">
              <a:extLst>
                <a:ext uri="{FF2B5EF4-FFF2-40B4-BE49-F238E27FC236}">
                  <a16:creationId xmlns:a16="http://schemas.microsoft.com/office/drawing/2014/main" id="{C0256D61-337C-4512-8FE9-58991B617B8D}"/>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7689" name="Oval 89">
              <a:extLst>
                <a:ext uri="{FF2B5EF4-FFF2-40B4-BE49-F238E27FC236}">
                  <a16:creationId xmlns:a16="http://schemas.microsoft.com/office/drawing/2014/main" id="{6BF68865-2DD4-4031-815F-F9EB33AA3BF0}"/>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7690" name="Oval 90">
              <a:extLst>
                <a:ext uri="{FF2B5EF4-FFF2-40B4-BE49-F238E27FC236}">
                  <a16:creationId xmlns:a16="http://schemas.microsoft.com/office/drawing/2014/main" id="{92C1E80A-1177-41B8-9586-E6CAA27BAA19}"/>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7691" name="Oval 91">
              <a:extLst>
                <a:ext uri="{FF2B5EF4-FFF2-40B4-BE49-F238E27FC236}">
                  <a16:creationId xmlns:a16="http://schemas.microsoft.com/office/drawing/2014/main" id="{22A29A7D-0193-4ED2-B939-F98451DCE4C3}"/>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7692" name="AutoShape 92">
              <a:extLst>
                <a:ext uri="{FF2B5EF4-FFF2-40B4-BE49-F238E27FC236}">
                  <a16:creationId xmlns:a16="http://schemas.microsoft.com/office/drawing/2014/main" id="{B5B020C9-B559-4397-9ADB-38B54430CEDD}"/>
                </a:ext>
              </a:extLst>
            </p:cNvPr>
            <p:cNvCxnSpPr>
              <a:cxnSpLocks noChangeShapeType="1"/>
              <a:stCxn id="537691" idx="6"/>
              <a:endCxn id="537690"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693" name="AutoShape 93">
              <a:extLst>
                <a:ext uri="{FF2B5EF4-FFF2-40B4-BE49-F238E27FC236}">
                  <a16:creationId xmlns:a16="http://schemas.microsoft.com/office/drawing/2014/main" id="{B5F5005C-A0FF-4DF3-AFA9-354133CA0C1A}"/>
                </a:ext>
              </a:extLst>
            </p:cNvPr>
            <p:cNvCxnSpPr>
              <a:cxnSpLocks noChangeShapeType="1"/>
              <a:stCxn id="537690" idx="5"/>
              <a:endCxn id="537689"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694" name="AutoShape 94">
              <a:extLst>
                <a:ext uri="{FF2B5EF4-FFF2-40B4-BE49-F238E27FC236}">
                  <a16:creationId xmlns:a16="http://schemas.microsoft.com/office/drawing/2014/main" id="{154862F2-DC87-4E05-B7A7-0424EE3B381B}"/>
                </a:ext>
              </a:extLst>
            </p:cNvPr>
            <p:cNvCxnSpPr>
              <a:cxnSpLocks noChangeShapeType="1"/>
              <a:stCxn id="537689" idx="2"/>
              <a:endCxn id="537686"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695" name="AutoShape 95">
              <a:extLst>
                <a:ext uri="{FF2B5EF4-FFF2-40B4-BE49-F238E27FC236}">
                  <a16:creationId xmlns:a16="http://schemas.microsoft.com/office/drawing/2014/main" id="{56595880-7700-48C9-A521-C70030BA7C70}"/>
                </a:ext>
              </a:extLst>
            </p:cNvPr>
            <p:cNvCxnSpPr>
              <a:cxnSpLocks noChangeShapeType="1"/>
              <a:stCxn id="537690" idx="3"/>
              <a:endCxn id="537682"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696" name="AutoShape 96">
              <a:extLst>
                <a:ext uri="{FF2B5EF4-FFF2-40B4-BE49-F238E27FC236}">
                  <a16:creationId xmlns:a16="http://schemas.microsoft.com/office/drawing/2014/main" id="{9DA3C6BC-3945-4384-8242-FF78ED4684F8}"/>
                </a:ext>
              </a:extLst>
            </p:cNvPr>
            <p:cNvCxnSpPr>
              <a:cxnSpLocks noChangeShapeType="1"/>
              <a:stCxn id="537682" idx="6"/>
              <a:endCxn id="537686"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697" name="AutoShape 97">
              <a:extLst>
                <a:ext uri="{FF2B5EF4-FFF2-40B4-BE49-F238E27FC236}">
                  <a16:creationId xmlns:a16="http://schemas.microsoft.com/office/drawing/2014/main" id="{7B942AB0-3F94-4639-8F75-E38E4498F8BF}"/>
                </a:ext>
              </a:extLst>
            </p:cNvPr>
            <p:cNvCxnSpPr>
              <a:cxnSpLocks noChangeShapeType="1"/>
              <a:stCxn id="537682" idx="3"/>
              <a:endCxn id="537683"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698" name="AutoShape 98">
              <a:extLst>
                <a:ext uri="{FF2B5EF4-FFF2-40B4-BE49-F238E27FC236}">
                  <a16:creationId xmlns:a16="http://schemas.microsoft.com/office/drawing/2014/main" id="{8BA39460-1CB7-4408-9CB1-56A8CA6611A4}"/>
                </a:ext>
              </a:extLst>
            </p:cNvPr>
            <p:cNvCxnSpPr>
              <a:cxnSpLocks noChangeShapeType="1"/>
              <a:stCxn id="537683" idx="6"/>
              <a:endCxn id="537684"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699" name="AutoShape 99">
              <a:extLst>
                <a:ext uri="{FF2B5EF4-FFF2-40B4-BE49-F238E27FC236}">
                  <a16:creationId xmlns:a16="http://schemas.microsoft.com/office/drawing/2014/main" id="{52C31A3A-7565-43BB-9AF8-69D9910C9B15}"/>
                </a:ext>
              </a:extLst>
            </p:cNvPr>
            <p:cNvCxnSpPr>
              <a:cxnSpLocks noChangeShapeType="1"/>
              <a:stCxn id="537684" idx="7"/>
              <a:endCxn id="537686"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700" name="AutoShape 100">
              <a:extLst>
                <a:ext uri="{FF2B5EF4-FFF2-40B4-BE49-F238E27FC236}">
                  <a16:creationId xmlns:a16="http://schemas.microsoft.com/office/drawing/2014/main" id="{3836FDE1-07DE-421E-B346-F23467C29AC0}"/>
                </a:ext>
              </a:extLst>
            </p:cNvPr>
            <p:cNvCxnSpPr>
              <a:cxnSpLocks noChangeShapeType="1"/>
              <a:stCxn id="537684" idx="5"/>
              <a:endCxn id="537685"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701" name="AutoShape 101">
              <a:extLst>
                <a:ext uri="{FF2B5EF4-FFF2-40B4-BE49-F238E27FC236}">
                  <a16:creationId xmlns:a16="http://schemas.microsoft.com/office/drawing/2014/main" id="{A5B83C94-0B70-4D1A-BBE2-92C3D721B3AF}"/>
                </a:ext>
              </a:extLst>
            </p:cNvPr>
            <p:cNvCxnSpPr>
              <a:cxnSpLocks noChangeShapeType="1"/>
              <a:stCxn id="537685" idx="6"/>
              <a:endCxn id="537688"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702" name="AutoShape 102">
              <a:extLst>
                <a:ext uri="{FF2B5EF4-FFF2-40B4-BE49-F238E27FC236}">
                  <a16:creationId xmlns:a16="http://schemas.microsoft.com/office/drawing/2014/main" id="{D89C237A-C1E1-47D8-81F0-E7ACCCEC0E04}"/>
                </a:ext>
              </a:extLst>
            </p:cNvPr>
            <p:cNvCxnSpPr>
              <a:cxnSpLocks noChangeShapeType="1"/>
              <a:stCxn id="537686" idx="6"/>
              <a:endCxn id="537687"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7703" name="AutoShape 103">
              <a:extLst>
                <a:ext uri="{FF2B5EF4-FFF2-40B4-BE49-F238E27FC236}">
                  <a16:creationId xmlns:a16="http://schemas.microsoft.com/office/drawing/2014/main" id="{120F799A-E411-44BD-9D95-8C538391D673}"/>
                </a:ext>
              </a:extLst>
            </p:cNvPr>
            <p:cNvCxnSpPr>
              <a:cxnSpLocks noChangeShapeType="1"/>
              <a:stCxn id="537687" idx="6"/>
              <a:endCxn id="537688"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37704" name="Text Box 104">
            <a:extLst>
              <a:ext uri="{FF2B5EF4-FFF2-40B4-BE49-F238E27FC236}">
                <a16:creationId xmlns:a16="http://schemas.microsoft.com/office/drawing/2014/main" id="{D18DC500-4A9B-4D22-89BC-1DBA0DE200A8}"/>
              </a:ext>
            </a:extLst>
          </p:cNvPr>
          <p:cNvSpPr txBox="1">
            <a:spLocks noChangeArrowheads="1"/>
          </p:cNvSpPr>
          <p:nvPr/>
        </p:nvSpPr>
        <p:spPr bwMode="auto">
          <a:xfrm>
            <a:off x="1981201" y="23923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sp>
        <p:nvSpPr>
          <p:cNvPr id="537707" name="Line 107">
            <a:extLst>
              <a:ext uri="{FF2B5EF4-FFF2-40B4-BE49-F238E27FC236}">
                <a16:creationId xmlns:a16="http://schemas.microsoft.com/office/drawing/2014/main" id="{0BC7D56A-1520-4FAE-ADDE-5A87E6D6E24B}"/>
              </a:ext>
            </a:extLst>
          </p:cNvPr>
          <p:cNvSpPr>
            <a:spLocks noChangeShapeType="1"/>
          </p:cNvSpPr>
          <p:nvPr/>
        </p:nvSpPr>
        <p:spPr bwMode="auto">
          <a:xfrm flipV="1">
            <a:off x="3048000" y="19812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09" name="Line 109">
            <a:extLst>
              <a:ext uri="{FF2B5EF4-FFF2-40B4-BE49-F238E27FC236}">
                <a16:creationId xmlns:a16="http://schemas.microsoft.com/office/drawing/2014/main" id="{99DD3A8C-3B04-4B3F-AC3A-CA8591F8B688}"/>
              </a:ext>
            </a:extLst>
          </p:cNvPr>
          <p:cNvSpPr>
            <a:spLocks noChangeShapeType="1"/>
          </p:cNvSpPr>
          <p:nvPr/>
        </p:nvSpPr>
        <p:spPr bwMode="auto">
          <a:xfrm flipH="1" flipV="1">
            <a:off x="3124200" y="15240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10" name="Line 110">
            <a:extLst>
              <a:ext uri="{FF2B5EF4-FFF2-40B4-BE49-F238E27FC236}">
                <a16:creationId xmlns:a16="http://schemas.microsoft.com/office/drawing/2014/main" id="{55D88CB5-70E0-406A-8181-912C100753CD}"/>
              </a:ext>
            </a:extLst>
          </p:cNvPr>
          <p:cNvSpPr>
            <a:spLocks noChangeShapeType="1"/>
          </p:cNvSpPr>
          <p:nvPr/>
        </p:nvSpPr>
        <p:spPr bwMode="auto">
          <a:xfrm>
            <a:off x="4343400" y="20574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12" name="Line 112">
            <a:extLst>
              <a:ext uri="{FF2B5EF4-FFF2-40B4-BE49-F238E27FC236}">
                <a16:creationId xmlns:a16="http://schemas.microsoft.com/office/drawing/2014/main" id="{70261A9F-98A4-4D36-9E33-C1EC46945750}"/>
              </a:ext>
            </a:extLst>
          </p:cNvPr>
          <p:cNvSpPr>
            <a:spLocks noChangeShapeType="1"/>
          </p:cNvSpPr>
          <p:nvPr/>
        </p:nvSpPr>
        <p:spPr bwMode="auto">
          <a:xfrm flipH="1">
            <a:off x="3962400" y="26670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15" name="Line 115">
            <a:extLst>
              <a:ext uri="{FF2B5EF4-FFF2-40B4-BE49-F238E27FC236}">
                <a16:creationId xmlns:a16="http://schemas.microsoft.com/office/drawing/2014/main" id="{CD6A3790-6550-49CC-9E58-A0A4BF35B176}"/>
              </a:ext>
            </a:extLst>
          </p:cNvPr>
          <p:cNvSpPr>
            <a:spLocks noChangeShapeType="1"/>
          </p:cNvSpPr>
          <p:nvPr/>
        </p:nvSpPr>
        <p:spPr bwMode="auto">
          <a:xfrm flipH="1">
            <a:off x="3200400" y="3048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16" name="Line 116">
            <a:extLst>
              <a:ext uri="{FF2B5EF4-FFF2-40B4-BE49-F238E27FC236}">
                <a16:creationId xmlns:a16="http://schemas.microsoft.com/office/drawing/2014/main" id="{1D65C67A-6DEA-4446-86B7-2CDAEC6113BD}"/>
              </a:ext>
            </a:extLst>
          </p:cNvPr>
          <p:cNvSpPr>
            <a:spLocks noChangeShapeType="1"/>
          </p:cNvSpPr>
          <p:nvPr/>
        </p:nvSpPr>
        <p:spPr bwMode="auto">
          <a:xfrm flipH="1">
            <a:off x="2438400" y="35814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19" name="Line 119">
            <a:extLst>
              <a:ext uri="{FF2B5EF4-FFF2-40B4-BE49-F238E27FC236}">
                <a16:creationId xmlns:a16="http://schemas.microsoft.com/office/drawing/2014/main" id="{78694883-524A-4392-B821-C5CDBC583D8E}"/>
              </a:ext>
            </a:extLst>
          </p:cNvPr>
          <p:cNvSpPr>
            <a:spLocks noChangeShapeType="1"/>
          </p:cNvSpPr>
          <p:nvPr/>
        </p:nvSpPr>
        <p:spPr bwMode="auto">
          <a:xfrm>
            <a:off x="3200400" y="35814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21" name="Line 121">
            <a:extLst>
              <a:ext uri="{FF2B5EF4-FFF2-40B4-BE49-F238E27FC236}">
                <a16:creationId xmlns:a16="http://schemas.microsoft.com/office/drawing/2014/main" id="{252FDC3A-6C4D-4182-A8A8-1060652550FC}"/>
              </a:ext>
            </a:extLst>
          </p:cNvPr>
          <p:cNvSpPr>
            <a:spLocks noChangeShapeType="1"/>
          </p:cNvSpPr>
          <p:nvPr/>
        </p:nvSpPr>
        <p:spPr bwMode="auto">
          <a:xfrm flipV="1">
            <a:off x="3886200" y="36576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22" name="Line 122">
            <a:extLst>
              <a:ext uri="{FF2B5EF4-FFF2-40B4-BE49-F238E27FC236}">
                <a16:creationId xmlns:a16="http://schemas.microsoft.com/office/drawing/2014/main" id="{8AE4D23A-7643-4B4B-99CB-534A81FF3E0B}"/>
              </a:ext>
            </a:extLst>
          </p:cNvPr>
          <p:cNvSpPr>
            <a:spLocks noChangeShapeType="1"/>
          </p:cNvSpPr>
          <p:nvPr/>
        </p:nvSpPr>
        <p:spPr bwMode="auto">
          <a:xfrm flipH="1" flipV="1">
            <a:off x="4648200" y="3352800"/>
            <a:ext cx="914400" cy="228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25" name="Oval 125">
            <a:extLst>
              <a:ext uri="{FF2B5EF4-FFF2-40B4-BE49-F238E27FC236}">
                <a16:creationId xmlns:a16="http://schemas.microsoft.com/office/drawing/2014/main" id="{FF3BC2F9-D0FA-4FEB-8E0D-E611979AC555}"/>
              </a:ext>
            </a:extLst>
          </p:cNvPr>
          <p:cNvSpPr>
            <a:spLocks noChangeArrowheads="1"/>
          </p:cNvSpPr>
          <p:nvPr/>
        </p:nvSpPr>
        <p:spPr bwMode="auto">
          <a:xfrm>
            <a:off x="2055813" y="3614738"/>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7726" name="Oval 126">
            <a:extLst>
              <a:ext uri="{FF2B5EF4-FFF2-40B4-BE49-F238E27FC236}">
                <a16:creationId xmlns:a16="http://schemas.microsoft.com/office/drawing/2014/main" id="{CBC048E5-E8B9-4AEE-9523-5174A07F848A}"/>
              </a:ext>
            </a:extLst>
          </p:cNvPr>
          <p:cNvSpPr>
            <a:spLocks noChangeArrowheads="1"/>
          </p:cNvSpPr>
          <p:nvPr/>
        </p:nvSpPr>
        <p:spPr bwMode="auto">
          <a:xfrm>
            <a:off x="2720975" y="1219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30812" name="Picture 127">
            <a:extLst>
              <a:ext uri="{FF2B5EF4-FFF2-40B4-BE49-F238E27FC236}">
                <a16:creationId xmlns:a16="http://schemas.microsoft.com/office/drawing/2014/main" id="{46FD9FD7-23EA-4D3A-8D49-77820F8EF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7728" name="Line 128">
            <a:extLst>
              <a:ext uri="{FF2B5EF4-FFF2-40B4-BE49-F238E27FC236}">
                <a16:creationId xmlns:a16="http://schemas.microsoft.com/office/drawing/2014/main" id="{4ABB76C4-B720-4517-A5E0-20B0A80AB430}"/>
              </a:ext>
            </a:extLst>
          </p:cNvPr>
          <p:cNvSpPr>
            <a:spLocks noChangeShapeType="1"/>
          </p:cNvSpPr>
          <p:nvPr/>
        </p:nvSpPr>
        <p:spPr bwMode="auto">
          <a:xfrm>
            <a:off x="5943600" y="33528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7729" name="Oval 129">
            <a:extLst>
              <a:ext uri="{FF2B5EF4-FFF2-40B4-BE49-F238E27FC236}">
                <a16:creationId xmlns:a16="http://schemas.microsoft.com/office/drawing/2014/main" id="{2E87D7A0-793B-48DF-BC52-A45104666613}"/>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7730" name="Oval 130">
            <a:extLst>
              <a:ext uri="{FF2B5EF4-FFF2-40B4-BE49-F238E27FC236}">
                <a16:creationId xmlns:a16="http://schemas.microsoft.com/office/drawing/2014/main" id="{4E49EE9D-4717-4D9B-9E6D-0384DCC5F6B1}"/>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7731" name="Oval 131">
            <a:extLst>
              <a:ext uri="{FF2B5EF4-FFF2-40B4-BE49-F238E27FC236}">
                <a16:creationId xmlns:a16="http://schemas.microsoft.com/office/drawing/2014/main" id="{A41F8CF8-F3FD-4FB8-AB3B-0E83EA3EB26D}"/>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7732" name="Oval 132">
            <a:extLst>
              <a:ext uri="{FF2B5EF4-FFF2-40B4-BE49-F238E27FC236}">
                <a16:creationId xmlns:a16="http://schemas.microsoft.com/office/drawing/2014/main" id="{BD0E80EC-DD87-409B-A665-2F6537942B9E}"/>
              </a:ext>
            </a:extLst>
          </p:cNvPr>
          <p:cNvSpPr>
            <a:spLocks noChangeArrowheads="1"/>
          </p:cNvSpPr>
          <p:nvPr/>
        </p:nvSpPr>
        <p:spPr bwMode="auto">
          <a:xfrm>
            <a:off x="7434263" y="242728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7733" name="Oval 133">
            <a:extLst>
              <a:ext uri="{FF2B5EF4-FFF2-40B4-BE49-F238E27FC236}">
                <a16:creationId xmlns:a16="http://schemas.microsoft.com/office/drawing/2014/main" id="{94846DCA-3EB8-4FE9-9E48-E13A60E92A96}"/>
              </a:ext>
            </a:extLst>
          </p:cNvPr>
          <p:cNvSpPr>
            <a:spLocks noChangeArrowheads="1"/>
          </p:cNvSpPr>
          <p:nvPr/>
        </p:nvSpPr>
        <p:spPr bwMode="auto">
          <a:xfrm>
            <a:off x="7162800" y="1905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7734" name="Oval 134">
            <a:extLst>
              <a:ext uri="{FF2B5EF4-FFF2-40B4-BE49-F238E27FC236}">
                <a16:creationId xmlns:a16="http://schemas.microsoft.com/office/drawing/2014/main" id="{81CD8FB0-4216-44DB-BA6B-B75388134A55}"/>
              </a:ext>
            </a:extLst>
          </p:cNvPr>
          <p:cNvSpPr>
            <a:spLocks noChangeArrowheads="1"/>
          </p:cNvSpPr>
          <p:nvPr/>
        </p:nvSpPr>
        <p:spPr bwMode="auto">
          <a:xfrm>
            <a:off x="7423150" y="29718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7735" name="Oval 135">
            <a:extLst>
              <a:ext uri="{FF2B5EF4-FFF2-40B4-BE49-F238E27FC236}">
                <a16:creationId xmlns:a16="http://schemas.microsoft.com/office/drawing/2014/main" id="{BAE3B158-8D32-4CA1-8DC2-DF5B2527F9B9}"/>
              </a:ext>
            </a:extLst>
          </p:cNvPr>
          <p:cNvSpPr>
            <a:spLocks noChangeArrowheads="1"/>
          </p:cNvSpPr>
          <p:nvPr/>
        </p:nvSpPr>
        <p:spPr bwMode="auto">
          <a:xfrm>
            <a:off x="4213225" y="3113088"/>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7736" name="Oval 136">
            <a:extLst>
              <a:ext uri="{FF2B5EF4-FFF2-40B4-BE49-F238E27FC236}">
                <a16:creationId xmlns:a16="http://schemas.microsoft.com/office/drawing/2014/main" id="{E252DB3C-1405-4F97-9EC9-1A905D7E79AF}"/>
              </a:ext>
            </a:extLst>
          </p:cNvPr>
          <p:cNvSpPr>
            <a:spLocks noChangeArrowheads="1"/>
          </p:cNvSpPr>
          <p:nvPr/>
        </p:nvSpPr>
        <p:spPr bwMode="auto">
          <a:xfrm>
            <a:off x="5410200" y="3429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a:extLst>
              <a:ext uri="{FF2B5EF4-FFF2-40B4-BE49-F238E27FC236}">
                <a16:creationId xmlns:a16="http://schemas.microsoft.com/office/drawing/2014/main" id="{B3B9FA4E-BA3A-4EE5-91B7-12CD2FF1A398}"/>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sp>
        <p:nvSpPr>
          <p:cNvPr id="538628" name="Text Box 4">
            <a:extLst>
              <a:ext uri="{FF2B5EF4-FFF2-40B4-BE49-F238E27FC236}">
                <a16:creationId xmlns:a16="http://schemas.microsoft.com/office/drawing/2014/main" id="{0A2F30ED-DAF8-4BA2-829D-88EECCE9AD65}"/>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graphicFrame>
        <p:nvGraphicFramePr>
          <p:cNvPr id="538629" name="Group 5">
            <a:extLst>
              <a:ext uri="{FF2B5EF4-FFF2-40B4-BE49-F238E27FC236}">
                <a16:creationId xmlns:a16="http://schemas.microsoft.com/office/drawing/2014/main" id="{F8B63A4A-3D8D-4A27-A3A7-287E6F9B9E73}"/>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8653" name="Text Box 29">
            <a:extLst>
              <a:ext uri="{FF2B5EF4-FFF2-40B4-BE49-F238E27FC236}">
                <a16:creationId xmlns:a16="http://schemas.microsoft.com/office/drawing/2014/main" id="{1CD27101-EC69-471A-8AB1-1D573AE1E9B9}"/>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8654" name="Group 30">
            <a:extLst>
              <a:ext uri="{FF2B5EF4-FFF2-40B4-BE49-F238E27FC236}">
                <a16:creationId xmlns:a16="http://schemas.microsoft.com/office/drawing/2014/main" id="{878A9021-F5DC-4D1E-894E-48FA35D7851F}"/>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38678" name="Group 54">
            <a:extLst>
              <a:ext uri="{FF2B5EF4-FFF2-40B4-BE49-F238E27FC236}">
                <a16:creationId xmlns:a16="http://schemas.microsoft.com/office/drawing/2014/main" id="{D57BF79F-4248-4527-9075-9E8A62440408}"/>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8702" name="Text Box 78">
            <a:extLst>
              <a:ext uri="{FF2B5EF4-FFF2-40B4-BE49-F238E27FC236}">
                <a16:creationId xmlns:a16="http://schemas.microsoft.com/office/drawing/2014/main" id="{C2881148-9E4E-4CD6-8302-C96B7A76BB87}"/>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8703" name="Text Box 79">
            <a:extLst>
              <a:ext uri="{FF2B5EF4-FFF2-40B4-BE49-F238E27FC236}">
                <a16:creationId xmlns:a16="http://schemas.microsoft.com/office/drawing/2014/main" id="{7D2AA018-8495-4668-9C54-D773A93B3A21}"/>
              </a:ext>
            </a:extLst>
          </p:cNvPr>
          <p:cNvSpPr txBox="1">
            <a:spLocks noChangeArrowheads="1"/>
          </p:cNvSpPr>
          <p:nvPr/>
        </p:nvSpPr>
        <p:spPr bwMode="auto">
          <a:xfrm>
            <a:off x="2576513" y="4495800"/>
            <a:ext cx="5645150" cy="283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a:t>
            </a:r>
          </a:p>
          <a:p>
            <a:pPr eaLnBrk="1" hangingPunct="1">
              <a:spcBef>
                <a:spcPct val="0"/>
              </a:spcBef>
              <a:buClrTx/>
              <a:buSzTx/>
              <a:buFontTx/>
              <a:buNone/>
              <a:defRPr/>
            </a:pPr>
            <a:r>
              <a:rPr lang="en-US" altLang="zh-CN">
                <a:latin typeface="Arial" charset="0"/>
                <a:ea typeface="宋体" charset="0"/>
                <a:cs typeface="宋体" charset="0"/>
              </a:rPr>
              <a:t>		RDFS(3)</a:t>
            </a:r>
          </a:p>
          <a:p>
            <a:pPr eaLnBrk="1" hangingPunct="1">
              <a:spcBef>
                <a:spcPct val="0"/>
              </a:spcBef>
              <a:buClrTx/>
              <a:buSzTx/>
              <a:buFontTx/>
              <a:buNone/>
              <a:defRPr/>
            </a:pPr>
            <a:r>
              <a:rPr lang="en-US" altLang="zh-CN">
                <a:latin typeface="Arial" charset="0"/>
                <a:ea typeface="宋体" charset="0"/>
                <a:cs typeface="宋体" charset="0"/>
              </a:rPr>
              <a:t>                                   RDFS(5) -&gt; Stop</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38704" name="Text Box 80">
            <a:extLst>
              <a:ext uri="{FF2B5EF4-FFF2-40B4-BE49-F238E27FC236}">
                <a16:creationId xmlns:a16="http://schemas.microsoft.com/office/drawing/2014/main" id="{1C4F371E-433F-40AD-9285-D9AFF6CA27ED}"/>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grpSp>
        <p:nvGrpSpPr>
          <p:cNvPr id="31823" name="Group 81">
            <a:extLst>
              <a:ext uri="{FF2B5EF4-FFF2-40B4-BE49-F238E27FC236}">
                <a16:creationId xmlns:a16="http://schemas.microsoft.com/office/drawing/2014/main" id="{413FDCF1-CCFC-4B00-829C-F6B019E0D04B}"/>
              </a:ext>
            </a:extLst>
          </p:cNvPr>
          <p:cNvGrpSpPr>
            <a:grpSpLocks/>
          </p:cNvGrpSpPr>
          <p:nvPr/>
        </p:nvGrpSpPr>
        <p:grpSpPr bwMode="auto">
          <a:xfrm>
            <a:off x="2133600" y="1295400"/>
            <a:ext cx="3733800" cy="2895600"/>
            <a:chOff x="192" y="816"/>
            <a:chExt cx="2976" cy="2208"/>
          </a:xfrm>
        </p:grpSpPr>
        <p:sp>
          <p:nvSpPr>
            <p:cNvPr id="538706" name="Oval 82">
              <a:extLst>
                <a:ext uri="{FF2B5EF4-FFF2-40B4-BE49-F238E27FC236}">
                  <a16:creationId xmlns:a16="http://schemas.microsoft.com/office/drawing/2014/main" id="{176E12DB-7742-4B6D-A9E0-36CAF37777FF}"/>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8707" name="Oval 83">
              <a:extLst>
                <a:ext uri="{FF2B5EF4-FFF2-40B4-BE49-F238E27FC236}">
                  <a16:creationId xmlns:a16="http://schemas.microsoft.com/office/drawing/2014/main" id="{6DF8B223-5846-40B4-9258-A90E8AD937F9}"/>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8708" name="Oval 84">
              <a:extLst>
                <a:ext uri="{FF2B5EF4-FFF2-40B4-BE49-F238E27FC236}">
                  <a16:creationId xmlns:a16="http://schemas.microsoft.com/office/drawing/2014/main" id="{6BDB2386-B54B-4A5C-BA96-95A8CE0E202A}"/>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8709" name="Oval 85">
              <a:extLst>
                <a:ext uri="{FF2B5EF4-FFF2-40B4-BE49-F238E27FC236}">
                  <a16:creationId xmlns:a16="http://schemas.microsoft.com/office/drawing/2014/main" id="{EB67A5B3-4517-4EA7-BA51-5E74D6B43A48}"/>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8710" name="Oval 86">
              <a:extLst>
                <a:ext uri="{FF2B5EF4-FFF2-40B4-BE49-F238E27FC236}">
                  <a16:creationId xmlns:a16="http://schemas.microsoft.com/office/drawing/2014/main" id="{BAD0BFBA-9B6A-4785-8E3C-C6CE3BE315F3}"/>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8711" name="Oval 87">
              <a:extLst>
                <a:ext uri="{FF2B5EF4-FFF2-40B4-BE49-F238E27FC236}">
                  <a16:creationId xmlns:a16="http://schemas.microsoft.com/office/drawing/2014/main" id="{4C8D1819-6FBE-4932-B0CA-4A85CB36E8FF}"/>
                </a:ext>
              </a:extLst>
            </p:cNvPr>
            <p:cNvSpPr>
              <a:spLocks noChangeArrowheads="1"/>
            </p:cNvSpPr>
            <p:nvPr/>
          </p:nvSpPr>
          <p:spPr bwMode="auto">
            <a:xfrm>
              <a:off x="1920" y="2257"/>
              <a:ext cx="287"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8712" name="Oval 88">
              <a:extLst>
                <a:ext uri="{FF2B5EF4-FFF2-40B4-BE49-F238E27FC236}">
                  <a16:creationId xmlns:a16="http://schemas.microsoft.com/office/drawing/2014/main" id="{64FC1D4C-FA65-44B7-A274-874C782EA15E}"/>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8713" name="Oval 89">
              <a:extLst>
                <a:ext uri="{FF2B5EF4-FFF2-40B4-BE49-F238E27FC236}">
                  <a16:creationId xmlns:a16="http://schemas.microsoft.com/office/drawing/2014/main" id="{53ACFDC0-614B-436B-9257-89666DF1B506}"/>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8714" name="Oval 90">
              <a:extLst>
                <a:ext uri="{FF2B5EF4-FFF2-40B4-BE49-F238E27FC236}">
                  <a16:creationId xmlns:a16="http://schemas.microsoft.com/office/drawing/2014/main" id="{FB9B7D05-B656-4F84-BB23-FD5830727DF9}"/>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8715" name="Oval 91">
              <a:extLst>
                <a:ext uri="{FF2B5EF4-FFF2-40B4-BE49-F238E27FC236}">
                  <a16:creationId xmlns:a16="http://schemas.microsoft.com/office/drawing/2014/main" id="{052EB36B-8D8C-447B-B13A-CFD2F4616E8B}"/>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8716" name="AutoShape 92">
              <a:extLst>
                <a:ext uri="{FF2B5EF4-FFF2-40B4-BE49-F238E27FC236}">
                  <a16:creationId xmlns:a16="http://schemas.microsoft.com/office/drawing/2014/main" id="{BD8F9DCC-31F7-4949-8528-6E03EE1114B9}"/>
                </a:ext>
              </a:extLst>
            </p:cNvPr>
            <p:cNvCxnSpPr>
              <a:cxnSpLocks noChangeShapeType="1"/>
              <a:stCxn id="538715" idx="6"/>
              <a:endCxn id="538714"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17" name="AutoShape 93">
              <a:extLst>
                <a:ext uri="{FF2B5EF4-FFF2-40B4-BE49-F238E27FC236}">
                  <a16:creationId xmlns:a16="http://schemas.microsoft.com/office/drawing/2014/main" id="{238E3EF1-1AA5-4873-9558-159C03FABBFF}"/>
                </a:ext>
              </a:extLst>
            </p:cNvPr>
            <p:cNvCxnSpPr>
              <a:cxnSpLocks noChangeShapeType="1"/>
              <a:stCxn id="538714" idx="5"/>
              <a:endCxn id="538713"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18" name="AutoShape 94">
              <a:extLst>
                <a:ext uri="{FF2B5EF4-FFF2-40B4-BE49-F238E27FC236}">
                  <a16:creationId xmlns:a16="http://schemas.microsoft.com/office/drawing/2014/main" id="{68A8C59F-E19B-4707-B067-3FCD6568E709}"/>
                </a:ext>
              </a:extLst>
            </p:cNvPr>
            <p:cNvCxnSpPr>
              <a:cxnSpLocks noChangeShapeType="1"/>
              <a:stCxn id="538713" idx="2"/>
              <a:endCxn id="538710"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19" name="AutoShape 95">
              <a:extLst>
                <a:ext uri="{FF2B5EF4-FFF2-40B4-BE49-F238E27FC236}">
                  <a16:creationId xmlns:a16="http://schemas.microsoft.com/office/drawing/2014/main" id="{E2F2F585-CB3F-4D89-A483-D34C919C8C3D}"/>
                </a:ext>
              </a:extLst>
            </p:cNvPr>
            <p:cNvCxnSpPr>
              <a:cxnSpLocks noChangeShapeType="1"/>
              <a:stCxn id="538714" idx="3"/>
              <a:endCxn id="538706"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20" name="AutoShape 96">
              <a:extLst>
                <a:ext uri="{FF2B5EF4-FFF2-40B4-BE49-F238E27FC236}">
                  <a16:creationId xmlns:a16="http://schemas.microsoft.com/office/drawing/2014/main" id="{DB4CC24C-62AE-4B47-B2F1-E4752C606661}"/>
                </a:ext>
              </a:extLst>
            </p:cNvPr>
            <p:cNvCxnSpPr>
              <a:cxnSpLocks noChangeShapeType="1"/>
              <a:stCxn id="538706" idx="6"/>
              <a:endCxn id="538710"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21" name="AutoShape 97">
              <a:extLst>
                <a:ext uri="{FF2B5EF4-FFF2-40B4-BE49-F238E27FC236}">
                  <a16:creationId xmlns:a16="http://schemas.microsoft.com/office/drawing/2014/main" id="{DD080028-59CE-4153-9B8F-5074B16611F4}"/>
                </a:ext>
              </a:extLst>
            </p:cNvPr>
            <p:cNvCxnSpPr>
              <a:cxnSpLocks noChangeShapeType="1"/>
              <a:stCxn id="538706" idx="3"/>
              <a:endCxn id="538707"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22" name="AutoShape 98">
              <a:extLst>
                <a:ext uri="{FF2B5EF4-FFF2-40B4-BE49-F238E27FC236}">
                  <a16:creationId xmlns:a16="http://schemas.microsoft.com/office/drawing/2014/main" id="{CA23877E-10F1-40AC-A04A-FC2BE578B2E5}"/>
                </a:ext>
              </a:extLst>
            </p:cNvPr>
            <p:cNvCxnSpPr>
              <a:cxnSpLocks noChangeShapeType="1"/>
              <a:stCxn id="538707" idx="6"/>
              <a:endCxn id="538708"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23" name="AutoShape 99">
              <a:extLst>
                <a:ext uri="{FF2B5EF4-FFF2-40B4-BE49-F238E27FC236}">
                  <a16:creationId xmlns:a16="http://schemas.microsoft.com/office/drawing/2014/main" id="{DB2BBF62-8DD3-4BCB-BC97-2900F01D3093}"/>
                </a:ext>
              </a:extLst>
            </p:cNvPr>
            <p:cNvCxnSpPr>
              <a:cxnSpLocks noChangeShapeType="1"/>
              <a:stCxn id="538708" idx="7"/>
              <a:endCxn id="538710"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24" name="AutoShape 100">
              <a:extLst>
                <a:ext uri="{FF2B5EF4-FFF2-40B4-BE49-F238E27FC236}">
                  <a16:creationId xmlns:a16="http://schemas.microsoft.com/office/drawing/2014/main" id="{A1F45D52-7B31-4731-B54C-F8208EEF0AC8}"/>
                </a:ext>
              </a:extLst>
            </p:cNvPr>
            <p:cNvCxnSpPr>
              <a:cxnSpLocks noChangeShapeType="1"/>
              <a:stCxn id="538708" idx="5"/>
              <a:endCxn id="538709"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25" name="AutoShape 101">
              <a:extLst>
                <a:ext uri="{FF2B5EF4-FFF2-40B4-BE49-F238E27FC236}">
                  <a16:creationId xmlns:a16="http://schemas.microsoft.com/office/drawing/2014/main" id="{9D54594E-BE50-4360-AEC0-BCD8FDF4F1FC}"/>
                </a:ext>
              </a:extLst>
            </p:cNvPr>
            <p:cNvCxnSpPr>
              <a:cxnSpLocks noChangeShapeType="1"/>
              <a:stCxn id="538709" idx="6"/>
              <a:endCxn id="538712"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26" name="AutoShape 102">
              <a:extLst>
                <a:ext uri="{FF2B5EF4-FFF2-40B4-BE49-F238E27FC236}">
                  <a16:creationId xmlns:a16="http://schemas.microsoft.com/office/drawing/2014/main" id="{AD9ED16D-8C72-469C-9ECB-C77AE7F656EA}"/>
                </a:ext>
              </a:extLst>
            </p:cNvPr>
            <p:cNvCxnSpPr>
              <a:cxnSpLocks noChangeShapeType="1"/>
              <a:stCxn id="538710" idx="6"/>
              <a:endCxn id="538711"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8727" name="AutoShape 103">
              <a:extLst>
                <a:ext uri="{FF2B5EF4-FFF2-40B4-BE49-F238E27FC236}">
                  <a16:creationId xmlns:a16="http://schemas.microsoft.com/office/drawing/2014/main" id="{52C0182A-4FB9-4676-9D27-DD608A6A4C8E}"/>
                </a:ext>
              </a:extLst>
            </p:cNvPr>
            <p:cNvCxnSpPr>
              <a:cxnSpLocks noChangeShapeType="1"/>
              <a:stCxn id="538711" idx="6"/>
              <a:endCxn id="538712"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38728" name="Text Box 104">
            <a:extLst>
              <a:ext uri="{FF2B5EF4-FFF2-40B4-BE49-F238E27FC236}">
                <a16:creationId xmlns:a16="http://schemas.microsoft.com/office/drawing/2014/main" id="{7EA0410E-A925-4FC1-8826-B6C5EE0CDA91}"/>
              </a:ext>
            </a:extLst>
          </p:cNvPr>
          <p:cNvSpPr txBox="1">
            <a:spLocks noChangeArrowheads="1"/>
          </p:cNvSpPr>
          <p:nvPr/>
        </p:nvSpPr>
        <p:spPr bwMode="auto">
          <a:xfrm>
            <a:off x="1981201" y="23923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sp>
        <p:nvSpPr>
          <p:cNvPr id="538731" name="Line 107">
            <a:extLst>
              <a:ext uri="{FF2B5EF4-FFF2-40B4-BE49-F238E27FC236}">
                <a16:creationId xmlns:a16="http://schemas.microsoft.com/office/drawing/2014/main" id="{46DD981E-649C-437C-A986-73C7DA54080F}"/>
              </a:ext>
            </a:extLst>
          </p:cNvPr>
          <p:cNvSpPr>
            <a:spLocks noChangeShapeType="1"/>
          </p:cNvSpPr>
          <p:nvPr/>
        </p:nvSpPr>
        <p:spPr bwMode="auto">
          <a:xfrm flipV="1">
            <a:off x="3048000" y="19812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33" name="Line 109">
            <a:extLst>
              <a:ext uri="{FF2B5EF4-FFF2-40B4-BE49-F238E27FC236}">
                <a16:creationId xmlns:a16="http://schemas.microsoft.com/office/drawing/2014/main" id="{6EB4EEB8-EFB5-4CCE-B903-3A407F53F197}"/>
              </a:ext>
            </a:extLst>
          </p:cNvPr>
          <p:cNvSpPr>
            <a:spLocks noChangeShapeType="1"/>
          </p:cNvSpPr>
          <p:nvPr/>
        </p:nvSpPr>
        <p:spPr bwMode="auto">
          <a:xfrm flipH="1" flipV="1">
            <a:off x="3124200" y="15240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34" name="Line 110">
            <a:extLst>
              <a:ext uri="{FF2B5EF4-FFF2-40B4-BE49-F238E27FC236}">
                <a16:creationId xmlns:a16="http://schemas.microsoft.com/office/drawing/2014/main" id="{778B8467-5674-410A-AFB5-4C44B2C5F789}"/>
              </a:ext>
            </a:extLst>
          </p:cNvPr>
          <p:cNvSpPr>
            <a:spLocks noChangeShapeType="1"/>
          </p:cNvSpPr>
          <p:nvPr/>
        </p:nvSpPr>
        <p:spPr bwMode="auto">
          <a:xfrm>
            <a:off x="4343400" y="20574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36" name="Line 112">
            <a:extLst>
              <a:ext uri="{FF2B5EF4-FFF2-40B4-BE49-F238E27FC236}">
                <a16:creationId xmlns:a16="http://schemas.microsoft.com/office/drawing/2014/main" id="{EC74A49E-B269-4490-8126-ACBB0853C648}"/>
              </a:ext>
            </a:extLst>
          </p:cNvPr>
          <p:cNvSpPr>
            <a:spLocks noChangeShapeType="1"/>
          </p:cNvSpPr>
          <p:nvPr/>
        </p:nvSpPr>
        <p:spPr bwMode="auto">
          <a:xfrm flipH="1">
            <a:off x="3962400" y="26670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39" name="Line 115">
            <a:extLst>
              <a:ext uri="{FF2B5EF4-FFF2-40B4-BE49-F238E27FC236}">
                <a16:creationId xmlns:a16="http://schemas.microsoft.com/office/drawing/2014/main" id="{990238A6-FECF-48DC-90F8-9770436CD1E8}"/>
              </a:ext>
            </a:extLst>
          </p:cNvPr>
          <p:cNvSpPr>
            <a:spLocks noChangeShapeType="1"/>
          </p:cNvSpPr>
          <p:nvPr/>
        </p:nvSpPr>
        <p:spPr bwMode="auto">
          <a:xfrm flipH="1">
            <a:off x="3200400" y="3048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40" name="Line 116">
            <a:extLst>
              <a:ext uri="{FF2B5EF4-FFF2-40B4-BE49-F238E27FC236}">
                <a16:creationId xmlns:a16="http://schemas.microsoft.com/office/drawing/2014/main" id="{5AEF973D-D2BF-409D-84D7-E3FF3EEF4393}"/>
              </a:ext>
            </a:extLst>
          </p:cNvPr>
          <p:cNvSpPr>
            <a:spLocks noChangeShapeType="1"/>
          </p:cNvSpPr>
          <p:nvPr/>
        </p:nvSpPr>
        <p:spPr bwMode="auto">
          <a:xfrm flipH="1">
            <a:off x="2438400" y="35814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43" name="Line 119">
            <a:extLst>
              <a:ext uri="{FF2B5EF4-FFF2-40B4-BE49-F238E27FC236}">
                <a16:creationId xmlns:a16="http://schemas.microsoft.com/office/drawing/2014/main" id="{5454387E-C9F2-4341-BEED-05BF61F92E59}"/>
              </a:ext>
            </a:extLst>
          </p:cNvPr>
          <p:cNvSpPr>
            <a:spLocks noChangeShapeType="1"/>
          </p:cNvSpPr>
          <p:nvPr/>
        </p:nvSpPr>
        <p:spPr bwMode="auto">
          <a:xfrm>
            <a:off x="3200400" y="35814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45" name="Line 121">
            <a:extLst>
              <a:ext uri="{FF2B5EF4-FFF2-40B4-BE49-F238E27FC236}">
                <a16:creationId xmlns:a16="http://schemas.microsoft.com/office/drawing/2014/main" id="{FAF631DA-30E8-4DAA-9727-4B5D1E5E65BF}"/>
              </a:ext>
            </a:extLst>
          </p:cNvPr>
          <p:cNvSpPr>
            <a:spLocks noChangeShapeType="1"/>
          </p:cNvSpPr>
          <p:nvPr/>
        </p:nvSpPr>
        <p:spPr bwMode="auto">
          <a:xfrm flipV="1">
            <a:off x="3886200" y="36576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46" name="Line 122">
            <a:extLst>
              <a:ext uri="{FF2B5EF4-FFF2-40B4-BE49-F238E27FC236}">
                <a16:creationId xmlns:a16="http://schemas.microsoft.com/office/drawing/2014/main" id="{029A1A2D-A069-4D7F-8B66-069105B9634E}"/>
              </a:ext>
            </a:extLst>
          </p:cNvPr>
          <p:cNvSpPr>
            <a:spLocks noChangeShapeType="1"/>
          </p:cNvSpPr>
          <p:nvPr/>
        </p:nvSpPr>
        <p:spPr bwMode="auto">
          <a:xfrm flipH="1" flipV="1">
            <a:off x="4648200" y="3352800"/>
            <a:ext cx="914400" cy="228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49" name="Oval 125">
            <a:extLst>
              <a:ext uri="{FF2B5EF4-FFF2-40B4-BE49-F238E27FC236}">
                <a16:creationId xmlns:a16="http://schemas.microsoft.com/office/drawing/2014/main" id="{BAC539A1-F7D3-415A-A617-24622C65A892}"/>
              </a:ext>
            </a:extLst>
          </p:cNvPr>
          <p:cNvSpPr>
            <a:spLocks noChangeArrowheads="1"/>
          </p:cNvSpPr>
          <p:nvPr/>
        </p:nvSpPr>
        <p:spPr bwMode="auto">
          <a:xfrm>
            <a:off x="2057400" y="36242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8750" name="Oval 126">
            <a:extLst>
              <a:ext uri="{FF2B5EF4-FFF2-40B4-BE49-F238E27FC236}">
                <a16:creationId xmlns:a16="http://schemas.microsoft.com/office/drawing/2014/main" id="{53A176FA-0682-46E9-A908-178E2534D1C1}"/>
              </a:ext>
            </a:extLst>
          </p:cNvPr>
          <p:cNvSpPr>
            <a:spLocks noChangeArrowheads="1"/>
          </p:cNvSpPr>
          <p:nvPr/>
        </p:nvSpPr>
        <p:spPr bwMode="auto">
          <a:xfrm>
            <a:off x="2700338" y="1219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8751" name="Oval 127">
            <a:extLst>
              <a:ext uri="{FF2B5EF4-FFF2-40B4-BE49-F238E27FC236}">
                <a16:creationId xmlns:a16="http://schemas.microsoft.com/office/drawing/2014/main" id="{8D1ECE37-5F45-4805-8CA0-DD7370A8C592}"/>
              </a:ext>
            </a:extLst>
          </p:cNvPr>
          <p:cNvSpPr>
            <a:spLocks noChangeArrowheads="1"/>
          </p:cNvSpPr>
          <p:nvPr/>
        </p:nvSpPr>
        <p:spPr bwMode="auto">
          <a:xfrm>
            <a:off x="4202113" y="3113088"/>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8752" name="Oval 128">
            <a:extLst>
              <a:ext uri="{FF2B5EF4-FFF2-40B4-BE49-F238E27FC236}">
                <a16:creationId xmlns:a16="http://schemas.microsoft.com/office/drawing/2014/main" id="{CB521BDB-5FD2-4201-883C-8E3D15C01D14}"/>
              </a:ext>
            </a:extLst>
          </p:cNvPr>
          <p:cNvSpPr>
            <a:spLocks noChangeArrowheads="1"/>
          </p:cNvSpPr>
          <p:nvPr/>
        </p:nvSpPr>
        <p:spPr bwMode="auto">
          <a:xfrm>
            <a:off x="5410200" y="3429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31838" name="Picture 129">
            <a:extLst>
              <a:ext uri="{FF2B5EF4-FFF2-40B4-BE49-F238E27FC236}">
                <a16:creationId xmlns:a16="http://schemas.microsoft.com/office/drawing/2014/main" id="{3BDEE464-A382-45F0-A6CD-330E802CB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754" name="Line 130">
            <a:extLst>
              <a:ext uri="{FF2B5EF4-FFF2-40B4-BE49-F238E27FC236}">
                <a16:creationId xmlns:a16="http://schemas.microsoft.com/office/drawing/2014/main" id="{D75694A6-8D15-4BAD-AF43-843913F4D38D}"/>
              </a:ext>
            </a:extLst>
          </p:cNvPr>
          <p:cNvSpPr>
            <a:spLocks noChangeShapeType="1"/>
          </p:cNvSpPr>
          <p:nvPr/>
        </p:nvSpPr>
        <p:spPr bwMode="auto">
          <a:xfrm>
            <a:off x="5943600" y="31242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8755" name="Oval 131">
            <a:extLst>
              <a:ext uri="{FF2B5EF4-FFF2-40B4-BE49-F238E27FC236}">
                <a16:creationId xmlns:a16="http://schemas.microsoft.com/office/drawing/2014/main" id="{E17D93FD-DCD2-4105-8588-43FBED52594D}"/>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8756" name="Oval 132">
            <a:extLst>
              <a:ext uri="{FF2B5EF4-FFF2-40B4-BE49-F238E27FC236}">
                <a16:creationId xmlns:a16="http://schemas.microsoft.com/office/drawing/2014/main" id="{8A820029-4703-4923-84C5-4FF0DD39A844}"/>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8757" name="Oval 133">
            <a:extLst>
              <a:ext uri="{FF2B5EF4-FFF2-40B4-BE49-F238E27FC236}">
                <a16:creationId xmlns:a16="http://schemas.microsoft.com/office/drawing/2014/main" id="{132F6E5C-B37F-450C-92F1-DD254528ABF0}"/>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8758" name="Oval 134">
            <a:extLst>
              <a:ext uri="{FF2B5EF4-FFF2-40B4-BE49-F238E27FC236}">
                <a16:creationId xmlns:a16="http://schemas.microsoft.com/office/drawing/2014/main" id="{61EF1D96-9931-422D-9B38-0E2D37E480DB}"/>
              </a:ext>
            </a:extLst>
          </p:cNvPr>
          <p:cNvSpPr>
            <a:spLocks noChangeArrowheads="1"/>
          </p:cNvSpPr>
          <p:nvPr/>
        </p:nvSpPr>
        <p:spPr bwMode="auto">
          <a:xfrm>
            <a:off x="7434263" y="242728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8759" name="Oval 135">
            <a:extLst>
              <a:ext uri="{FF2B5EF4-FFF2-40B4-BE49-F238E27FC236}">
                <a16:creationId xmlns:a16="http://schemas.microsoft.com/office/drawing/2014/main" id="{9EA28656-ADFB-46AA-885C-E2C2D3E4B24F}"/>
              </a:ext>
            </a:extLst>
          </p:cNvPr>
          <p:cNvSpPr>
            <a:spLocks noChangeArrowheads="1"/>
          </p:cNvSpPr>
          <p:nvPr/>
        </p:nvSpPr>
        <p:spPr bwMode="auto">
          <a:xfrm>
            <a:off x="7162800" y="1905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8761" name="Oval 137">
            <a:extLst>
              <a:ext uri="{FF2B5EF4-FFF2-40B4-BE49-F238E27FC236}">
                <a16:creationId xmlns:a16="http://schemas.microsoft.com/office/drawing/2014/main" id="{9261DB72-A78B-4FDD-A91A-343664A46CD8}"/>
              </a:ext>
            </a:extLst>
          </p:cNvPr>
          <p:cNvSpPr>
            <a:spLocks noChangeArrowheads="1"/>
          </p:cNvSpPr>
          <p:nvPr/>
        </p:nvSpPr>
        <p:spPr bwMode="auto">
          <a:xfrm>
            <a:off x="3429000" y="3733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p:cNvSpPr>
          <p:nvPr>
            <p:ph type="title"/>
          </p:nvPr>
        </p:nvSpPr>
        <p:spPr>
          <a:xfrm>
            <a:off x="1981200" y="274638"/>
            <a:ext cx="8229600" cy="715962"/>
          </a:xfrm>
          <a:noFill/>
        </p:spPr>
        <p:txBody>
          <a:bodyPr>
            <a:normAutofit/>
          </a:bodyPr>
          <a:lstStyle/>
          <a:p>
            <a:r>
              <a:rPr lang="en-US" dirty="0"/>
              <a:t>Applications of AI</a:t>
            </a:r>
          </a:p>
        </p:txBody>
      </p:sp>
      <p:sp>
        <p:nvSpPr>
          <p:cNvPr id="3" name="Content Placeholder 2"/>
          <p:cNvSpPr>
            <a:spLocks noGrp="1"/>
          </p:cNvSpPr>
          <p:nvPr>
            <p:ph idx="1"/>
          </p:nvPr>
        </p:nvSpPr>
        <p:spPr>
          <a:xfrm>
            <a:off x="1981200" y="1066801"/>
            <a:ext cx="8229600" cy="5059363"/>
          </a:xfrm>
          <a:noFill/>
        </p:spPr>
        <p:txBody>
          <a:bodyPr/>
          <a:lstStyle/>
          <a:p>
            <a:pPr>
              <a:defRPr/>
            </a:pPr>
            <a:r>
              <a:rPr lang="en-US" dirty="0">
                <a:hlinkClick r:id="rId2"/>
              </a:rPr>
              <a:t>4 Heavy industry</a:t>
            </a:r>
            <a:endParaRPr lang="en-US" dirty="0"/>
          </a:p>
          <a:p>
            <a:pPr lvl="1">
              <a:defRPr/>
            </a:pPr>
            <a:r>
              <a:rPr lang="en-US" dirty="0"/>
              <a:t>Robots have become common in many industries. They are often given jobs that are considered dangerous to humans. Robots have proven effective in jobs that are very repetitive which may lead to mistakes or accidents due to a lapse in concentration and other jobs which humans may find degrading. </a:t>
            </a:r>
            <a:r>
              <a:rPr lang="en-US" dirty="0">
                <a:hlinkClick r:id="rId3" tooltip="Japan"/>
              </a:rPr>
              <a:t>Japan</a:t>
            </a:r>
            <a:r>
              <a:rPr lang="en-US" dirty="0"/>
              <a:t> is the leader in using and producing robots in the world. In 1999, 1,700,000 robots were in use worldwide. </a:t>
            </a:r>
          </a:p>
          <a:p>
            <a:pPr lvl="1">
              <a:defRPr/>
            </a:pPr>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a:extLst>
              <a:ext uri="{FF2B5EF4-FFF2-40B4-BE49-F238E27FC236}">
                <a16:creationId xmlns:a16="http://schemas.microsoft.com/office/drawing/2014/main" id="{CEE61F4D-5C72-465C-98F2-A1DC7B568867}"/>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sp>
        <p:nvSpPr>
          <p:cNvPr id="539652" name="Text Box 4">
            <a:extLst>
              <a:ext uri="{FF2B5EF4-FFF2-40B4-BE49-F238E27FC236}">
                <a16:creationId xmlns:a16="http://schemas.microsoft.com/office/drawing/2014/main" id="{F31E2A8C-91E0-4B7C-A248-7DFA2DCBA984}"/>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graphicFrame>
        <p:nvGraphicFramePr>
          <p:cNvPr id="539653" name="Group 5">
            <a:extLst>
              <a:ext uri="{FF2B5EF4-FFF2-40B4-BE49-F238E27FC236}">
                <a16:creationId xmlns:a16="http://schemas.microsoft.com/office/drawing/2014/main" id="{5AEECD6D-4B43-4606-83D9-0D18626D7C00}"/>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9677" name="Text Box 29">
            <a:extLst>
              <a:ext uri="{FF2B5EF4-FFF2-40B4-BE49-F238E27FC236}">
                <a16:creationId xmlns:a16="http://schemas.microsoft.com/office/drawing/2014/main" id="{1F615699-BAC1-4C38-BF04-E2758C51533F}"/>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39678" name="Group 30">
            <a:extLst>
              <a:ext uri="{FF2B5EF4-FFF2-40B4-BE49-F238E27FC236}">
                <a16:creationId xmlns:a16="http://schemas.microsoft.com/office/drawing/2014/main" id="{ED5713D9-E7C1-4878-8546-2258532448A0}"/>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39702" name="Group 54">
            <a:extLst>
              <a:ext uri="{FF2B5EF4-FFF2-40B4-BE49-F238E27FC236}">
                <a16:creationId xmlns:a16="http://schemas.microsoft.com/office/drawing/2014/main" id="{1EA915DF-98CC-4AB2-BDEF-845AD776556B}"/>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9726" name="Text Box 78">
            <a:extLst>
              <a:ext uri="{FF2B5EF4-FFF2-40B4-BE49-F238E27FC236}">
                <a16:creationId xmlns:a16="http://schemas.microsoft.com/office/drawing/2014/main" id="{BC04E922-25D1-4A64-AA07-ED76C355A7AF}"/>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39727" name="Text Box 79">
            <a:extLst>
              <a:ext uri="{FF2B5EF4-FFF2-40B4-BE49-F238E27FC236}">
                <a16:creationId xmlns:a16="http://schemas.microsoft.com/office/drawing/2014/main" id="{86358DEA-D45A-40FD-B74B-E213FCD6FBAE}"/>
              </a:ext>
            </a:extLst>
          </p:cNvPr>
          <p:cNvSpPr txBox="1">
            <a:spLocks noChangeArrowheads="1"/>
          </p:cNvSpPr>
          <p:nvPr/>
        </p:nvSpPr>
        <p:spPr bwMode="auto">
          <a:xfrm>
            <a:off x="2576513" y="4495800"/>
            <a:ext cx="5645150" cy="283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a:t>
            </a:r>
          </a:p>
          <a:p>
            <a:pPr eaLnBrk="1" hangingPunct="1">
              <a:spcBef>
                <a:spcPct val="0"/>
              </a:spcBef>
              <a:buClrTx/>
              <a:buSzTx/>
              <a:buFontTx/>
              <a:buNone/>
              <a:defRPr/>
            </a:pPr>
            <a:r>
              <a:rPr lang="en-US" altLang="zh-CN">
                <a:latin typeface="Arial" charset="0"/>
                <a:ea typeface="宋体" charset="0"/>
                <a:cs typeface="宋体" charset="0"/>
              </a:rPr>
              <a:t>		RDFS(3) -&gt; Stop</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39728" name="Text Box 80">
            <a:extLst>
              <a:ext uri="{FF2B5EF4-FFF2-40B4-BE49-F238E27FC236}">
                <a16:creationId xmlns:a16="http://schemas.microsoft.com/office/drawing/2014/main" id="{206B1361-2E15-4826-BC26-12CBE03BC930}"/>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grpSp>
        <p:nvGrpSpPr>
          <p:cNvPr id="32847" name="Group 81">
            <a:extLst>
              <a:ext uri="{FF2B5EF4-FFF2-40B4-BE49-F238E27FC236}">
                <a16:creationId xmlns:a16="http://schemas.microsoft.com/office/drawing/2014/main" id="{C1B225A4-150D-43C2-B660-8247C3F39AFA}"/>
              </a:ext>
            </a:extLst>
          </p:cNvPr>
          <p:cNvGrpSpPr>
            <a:grpSpLocks/>
          </p:cNvGrpSpPr>
          <p:nvPr/>
        </p:nvGrpSpPr>
        <p:grpSpPr bwMode="auto">
          <a:xfrm>
            <a:off x="2133600" y="1295400"/>
            <a:ext cx="3733800" cy="2895600"/>
            <a:chOff x="192" y="816"/>
            <a:chExt cx="2976" cy="2208"/>
          </a:xfrm>
        </p:grpSpPr>
        <p:sp>
          <p:nvSpPr>
            <p:cNvPr id="539730" name="Oval 82">
              <a:extLst>
                <a:ext uri="{FF2B5EF4-FFF2-40B4-BE49-F238E27FC236}">
                  <a16:creationId xmlns:a16="http://schemas.microsoft.com/office/drawing/2014/main" id="{61FA7C52-F696-45CF-90B8-5F4844832CBA}"/>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39731" name="Oval 83">
              <a:extLst>
                <a:ext uri="{FF2B5EF4-FFF2-40B4-BE49-F238E27FC236}">
                  <a16:creationId xmlns:a16="http://schemas.microsoft.com/office/drawing/2014/main" id="{3236B3BD-C5E7-4ABD-A5C0-ADEBB09A1706}"/>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39732" name="Oval 84">
              <a:extLst>
                <a:ext uri="{FF2B5EF4-FFF2-40B4-BE49-F238E27FC236}">
                  <a16:creationId xmlns:a16="http://schemas.microsoft.com/office/drawing/2014/main" id="{B1A7BAA9-CED2-429A-A9AB-E369F6FDE092}"/>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39733" name="Oval 85">
              <a:extLst>
                <a:ext uri="{FF2B5EF4-FFF2-40B4-BE49-F238E27FC236}">
                  <a16:creationId xmlns:a16="http://schemas.microsoft.com/office/drawing/2014/main" id="{16745F29-ED34-4F90-9E45-14F73D204DF2}"/>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39734" name="Oval 86">
              <a:extLst>
                <a:ext uri="{FF2B5EF4-FFF2-40B4-BE49-F238E27FC236}">
                  <a16:creationId xmlns:a16="http://schemas.microsoft.com/office/drawing/2014/main" id="{CB2EDD57-5A78-49B1-913B-C6638BD7B5C9}"/>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39735" name="Oval 87">
              <a:extLst>
                <a:ext uri="{FF2B5EF4-FFF2-40B4-BE49-F238E27FC236}">
                  <a16:creationId xmlns:a16="http://schemas.microsoft.com/office/drawing/2014/main" id="{8DBF3E71-D4F6-4DA2-9881-C4BBE47AC106}"/>
                </a:ext>
              </a:extLst>
            </p:cNvPr>
            <p:cNvSpPr>
              <a:spLocks noChangeArrowheads="1"/>
            </p:cNvSpPr>
            <p:nvPr/>
          </p:nvSpPr>
          <p:spPr bwMode="auto">
            <a:xfrm>
              <a:off x="1920" y="2257"/>
              <a:ext cx="287"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39736" name="Oval 88">
              <a:extLst>
                <a:ext uri="{FF2B5EF4-FFF2-40B4-BE49-F238E27FC236}">
                  <a16:creationId xmlns:a16="http://schemas.microsoft.com/office/drawing/2014/main" id="{E94D2BD7-8F65-412C-908B-39F9436437DA}"/>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39737" name="Oval 89">
              <a:extLst>
                <a:ext uri="{FF2B5EF4-FFF2-40B4-BE49-F238E27FC236}">
                  <a16:creationId xmlns:a16="http://schemas.microsoft.com/office/drawing/2014/main" id="{8E43A258-EB17-4A47-BE6D-16D145168C3B}"/>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39738" name="Oval 90">
              <a:extLst>
                <a:ext uri="{FF2B5EF4-FFF2-40B4-BE49-F238E27FC236}">
                  <a16:creationId xmlns:a16="http://schemas.microsoft.com/office/drawing/2014/main" id="{C98FB850-BBB2-4E5A-B8C4-9FFB6EC0C4D0}"/>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39739" name="Oval 91">
              <a:extLst>
                <a:ext uri="{FF2B5EF4-FFF2-40B4-BE49-F238E27FC236}">
                  <a16:creationId xmlns:a16="http://schemas.microsoft.com/office/drawing/2014/main" id="{2735C467-65B2-4628-AFD4-C2D2473C4331}"/>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39740" name="AutoShape 92">
              <a:extLst>
                <a:ext uri="{FF2B5EF4-FFF2-40B4-BE49-F238E27FC236}">
                  <a16:creationId xmlns:a16="http://schemas.microsoft.com/office/drawing/2014/main" id="{D620FECB-418A-4EC9-BE8D-3FB5D3D18921}"/>
                </a:ext>
              </a:extLst>
            </p:cNvPr>
            <p:cNvCxnSpPr>
              <a:cxnSpLocks noChangeShapeType="1"/>
              <a:stCxn id="539739" idx="6"/>
              <a:endCxn id="539738"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41" name="AutoShape 93">
              <a:extLst>
                <a:ext uri="{FF2B5EF4-FFF2-40B4-BE49-F238E27FC236}">
                  <a16:creationId xmlns:a16="http://schemas.microsoft.com/office/drawing/2014/main" id="{55DE6D97-3186-4D90-ABA1-59A56478807B}"/>
                </a:ext>
              </a:extLst>
            </p:cNvPr>
            <p:cNvCxnSpPr>
              <a:cxnSpLocks noChangeShapeType="1"/>
              <a:stCxn id="539738" idx="5"/>
              <a:endCxn id="539737"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42" name="AutoShape 94">
              <a:extLst>
                <a:ext uri="{FF2B5EF4-FFF2-40B4-BE49-F238E27FC236}">
                  <a16:creationId xmlns:a16="http://schemas.microsoft.com/office/drawing/2014/main" id="{DBDA1453-6144-4290-830B-B28912F899CE}"/>
                </a:ext>
              </a:extLst>
            </p:cNvPr>
            <p:cNvCxnSpPr>
              <a:cxnSpLocks noChangeShapeType="1"/>
              <a:stCxn id="539737" idx="2"/>
              <a:endCxn id="539734"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43" name="AutoShape 95">
              <a:extLst>
                <a:ext uri="{FF2B5EF4-FFF2-40B4-BE49-F238E27FC236}">
                  <a16:creationId xmlns:a16="http://schemas.microsoft.com/office/drawing/2014/main" id="{2AA87139-5B51-4992-8152-23308E9F3467}"/>
                </a:ext>
              </a:extLst>
            </p:cNvPr>
            <p:cNvCxnSpPr>
              <a:cxnSpLocks noChangeShapeType="1"/>
              <a:stCxn id="539738" idx="3"/>
              <a:endCxn id="539730"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44" name="AutoShape 96">
              <a:extLst>
                <a:ext uri="{FF2B5EF4-FFF2-40B4-BE49-F238E27FC236}">
                  <a16:creationId xmlns:a16="http://schemas.microsoft.com/office/drawing/2014/main" id="{915B2588-522C-4F9B-A9A2-FAD0767F6DCC}"/>
                </a:ext>
              </a:extLst>
            </p:cNvPr>
            <p:cNvCxnSpPr>
              <a:cxnSpLocks noChangeShapeType="1"/>
              <a:stCxn id="539730" idx="6"/>
              <a:endCxn id="539734"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45" name="AutoShape 97">
              <a:extLst>
                <a:ext uri="{FF2B5EF4-FFF2-40B4-BE49-F238E27FC236}">
                  <a16:creationId xmlns:a16="http://schemas.microsoft.com/office/drawing/2014/main" id="{6E6CEE8F-85DE-4BCD-90DF-9ADABB4AD8C3}"/>
                </a:ext>
              </a:extLst>
            </p:cNvPr>
            <p:cNvCxnSpPr>
              <a:cxnSpLocks noChangeShapeType="1"/>
              <a:stCxn id="539730" idx="3"/>
              <a:endCxn id="539731"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46" name="AutoShape 98">
              <a:extLst>
                <a:ext uri="{FF2B5EF4-FFF2-40B4-BE49-F238E27FC236}">
                  <a16:creationId xmlns:a16="http://schemas.microsoft.com/office/drawing/2014/main" id="{D3D39E92-F9E4-4276-8D7B-7A5B25D047E1}"/>
                </a:ext>
              </a:extLst>
            </p:cNvPr>
            <p:cNvCxnSpPr>
              <a:cxnSpLocks noChangeShapeType="1"/>
              <a:stCxn id="539731" idx="6"/>
              <a:endCxn id="539732"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47" name="AutoShape 99">
              <a:extLst>
                <a:ext uri="{FF2B5EF4-FFF2-40B4-BE49-F238E27FC236}">
                  <a16:creationId xmlns:a16="http://schemas.microsoft.com/office/drawing/2014/main" id="{77F70523-BD4F-4ADA-8401-86EA5FC0AEDB}"/>
                </a:ext>
              </a:extLst>
            </p:cNvPr>
            <p:cNvCxnSpPr>
              <a:cxnSpLocks noChangeShapeType="1"/>
              <a:stCxn id="539732" idx="7"/>
              <a:endCxn id="539734"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48" name="AutoShape 100">
              <a:extLst>
                <a:ext uri="{FF2B5EF4-FFF2-40B4-BE49-F238E27FC236}">
                  <a16:creationId xmlns:a16="http://schemas.microsoft.com/office/drawing/2014/main" id="{B14753B2-098D-40C0-A524-F7A94F057BD1}"/>
                </a:ext>
              </a:extLst>
            </p:cNvPr>
            <p:cNvCxnSpPr>
              <a:cxnSpLocks noChangeShapeType="1"/>
              <a:stCxn id="539732" idx="5"/>
              <a:endCxn id="539733"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49" name="AutoShape 101">
              <a:extLst>
                <a:ext uri="{FF2B5EF4-FFF2-40B4-BE49-F238E27FC236}">
                  <a16:creationId xmlns:a16="http://schemas.microsoft.com/office/drawing/2014/main" id="{9E76B7D2-DF9A-44C0-A85E-6E461E90BA14}"/>
                </a:ext>
              </a:extLst>
            </p:cNvPr>
            <p:cNvCxnSpPr>
              <a:cxnSpLocks noChangeShapeType="1"/>
              <a:stCxn id="539733" idx="6"/>
              <a:endCxn id="539736"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50" name="AutoShape 102">
              <a:extLst>
                <a:ext uri="{FF2B5EF4-FFF2-40B4-BE49-F238E27FC236}">
                  <a16:creationId xmlns:a16="http://schemas.microsoft.com/office/drawing/2014/main" id="{5F6E28EE-F629-4E4E-BD5A-B85CAC81BC42}"/>
                </a:ext>
              </a:extLst>
            </p:cNvPr>
            <p:cNvCxnSpPr>
              <a:cxnSpLocks noChangeShapeType="1"/>
              <a:stCxn id="539734" idx="6"/>
              <a:endCxn id="539735"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9751" name="AutoShape 103">
              <a:extLst>
                <a:ext uri="{FF2B5EF4-FFF2-40B4-BE49-F238E27FC236}">
                  <a16:creationId xmlns:a16="http://schemas.microsoft.com/office/drawing/2014/main" id="{03C368F2-26FD-40D7-BCA3-63955AE0C2D8}"/>
                </a:ext>
              </a:extLst>
            </p:cNvPr>
            <p:cNvCxnSpPr>
              <a:cxnSpLocks noChangeShapeType="1"/>
              <a:stCxn id="539735" idx="6"/>
              <a:endCxn id="539736"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39752" name="Text Box 104">
            <a:extLst>
              <a:ext uri="{FF2B5EF4-FFF2-40B4-BE49-F238E27FC236}">
                <a16:creationId xmlns:a16="http://schemas.microsoft.com/office/drawing/2014/main" id="{1B3E135D-2756-4E1E-8D52-EBA9A8357201}"/>
              </a:ext>
            </a:extLst>
          </p:cNvPr>
          <p:cNvSpPr txBox="1">
            <a:spLocks noChangeArrowheads="1"/>
          </p:cNvSpPr>
          <p:nvPr/>
        </p:nvSpPr>
        <p:spPr bwMode="auto">
          <a:xfrm>
            <a:off x="1981201" y="23923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sp>
        <p:nvSpPr>
          <p:cNvPr id="539755" name="Line 107">
            <a:extLst>
              <a:ext uri="{FF2B5EF4-FFF2-40B4-BE49-F238E27FC236}">
                <a16:creationId xmlns:a16="http://schemas.microsoft.com/office/drawing/2014/main" id="{E28D5E95-ED6C-4403-B58E-DA22A5815D39}"/>
              </a:ext>
            </a:extLst>
          </p:cNvPr>
          <p:cNvSpPr>
            <a:spLocks noChangeShapeType="1"/>
          </p:cNvSpPr>
          <p:nvPr/>
        </p:nvSpPr>
        <p:spPr bwMode="auto">
          <a:xfrm flipV="1">
            <a:off x="3048000" y="19812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57" name="Line 109">
            <a:extLst>
              <a:ext uri="{FF2B5EF4-FFF2-40B4-BE49-F238E27FC236}">
                <a16:creationId xmlns:a16="http://schemas.microsoft.com/office/drawing/2014/main" id="{32B1540B-F95B-4F78-A438-B20506C1357F}"/>
              </a:ext>
            </a:extLst>
          </p:cNvPr>
          <p:cNvSpPr>
            <a:spLocks noChangeShapeType="1"/>
          </p:cNvSpPr>
          <p:nvPr/>
        </p:nvSpPr>
        <p:spPr bwMode="auto">
          <a:xfrm flipH="1" flipV="1">
            <a:off x="3124200" y="15240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58" name="Line 110">
            <a:extLst>
              <a:ext uri="{FF2B5EF4-FFF2-40B4-BE49-F238E27FC236}">
                <a16:creationId xmlns:a16="http://schemas.microsoft.com/office/drawing/2014/main" id="{470CFB63-A15C-40B4-808C-0AF83EEA816B}"/>
              </a:ext>
            </a:extLst>
          </p:cNvPr>
          <p:cNvSpPr>
            <a:spLocks noChangeShapeType="1"/>
          </p:cNvSpPr>
          <p:nvPr/>
        </p:nvSpPr>
        <p:spPr bwMode="auto">
          <a:xfrm>
            <a:off x="4343400" y="20574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60" name="Line 112">
            <a:extLst>
              <a:ext uri="{FF2B5EF4-FFF2-40B4-BE49-F238E27FC236}">
                <a16:creationId xmlns:a16="http://schemas.microsoft.com/office/drawing/2014/main" id="{9742B71E-BB98-482F-982C-90D81BE72D9D}"/>
              </a:ext>
            </a:extLst>
          </p:cNvPr>
          <p:cNvSpPr>
            <a:spLocks noChangeShapeType="1"/>
          </p:cNvSpPr>
          <p:nvPr/>
        </p:nvSpPr>
        <p:spPr bwMode="auto">
          <a:xfrm flipH="1">
            <a:off x="3962400" y="26670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63" name="Line 115">
            <a:extLst>
              <a:ext uri="{FF2B5EF4-FFF2-40B4-BE49-F238E27FC236}">
                <a16:creationId xmlns:a16="http://schemas.microsoft.com/office/drawing/2014/main" id="{4618A1B6-7F94-4524-85A8-A5472D89F708}"/>
              </a:ext>
            </a:extLst>
          </p:cNvPr>
          <p:cNvSpPr>
            <a:spLocks noChangeShapeType="1"/>
          </p:cNvSpPr>
          <p:nvPr/>
        </p:nvSpPr>
        <p:spPr bwMode="auto">
          <a:xfrm flipH="1">
            <a:off x="3200400" y="3048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64" name="Line 116">
            <a:extLst>
              <a:ext uri="{FF2B5EF4-FFF2-40B4-BE49-F238E27FC236}">
                <a16:creationId xmlns:a16="http://schemas.microsoft.com/office/drawing/2014/main" id="{1CAD52BF-3A7A-4A80-B28F-49C540BFB9DE}"/>
              </a:ext>
            </a:extLst>
          </p:cNvPr>
          <p:cNvSpPr>
            <a:spLocks noChangeShapeType="1"/>
          </p:cNvSpPr>
          <p:nvPr/>
        </p:nvSpPr>
        <p:spPr bwMode="auto">
          <a:xfrm flipH="1">
            <a:off x="2438400" y="35814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67" name="Line 119">
            <a:extLst>
              <a:ext uri="{FF2B5EF4-FFF2-40B4-BE49-F238E27FC236}">
                <a16:creationId xmlns:a16="http://schemas.microsoft.com/office/drawing/2014/main" id="{EA0C578B-9555-4004-B14C-EB1BC47D11C9}"/>
              </a:ext>
            </a:extLst>
          </p:cNvPr>
          <p:cNvSpPr>
            <a:spLocks noChangeShapeType="1"/>
          </p:cNvSpPr>
          <p:nvPr/>
        </p:nvSpPr>
        <p:spPr bwMode="auto">
          <a:xfrm>
            <a:off x="3200400" y="35814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69" name="Line 121">
            <a:extLst>
              <a:ext uri="{FF2B5EF4-FFF2-40B4-BE49-F238E27FC236}">
                <a16:creationId xmlns:a16="http://schemas.microsoft.com/office/drawing/2014/main" id="{E1F7C3B9-3DD8-495F-B1FE-5EBD0EE8096C}"/>
              </a:ext>
            </a:extLst>
          </p:cNvPr>
          <p:cNvSpPr>
            <a:spLocks noChangeShapeType="1"/>
          </p:cNvSpPr>
          <p:nvPr/>
        </p:nvSpPr>
        <p:spPr bwMode="auto">
          <a:xfrm flipV="1">
            <a:off x="3886200" y="36576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70" name="Line 122">
            <a:extLst>
              <a:ext uri="{FF2B5EF4-FFF2-40B4-BE49-F238E27FC236}">
                <a16:creationId xmlns:a16="http://schemas.microsoft.com/office/drawing/2014/main" id="{FCF168C1-C920-4D27-A888-083C717886A2}"/>
              </a:ext>
            </a:extLst>
          </p:cNvPr>
          <p:cNvSpPr>
            <a:spLocks noChangeShapeType="1"/>
          </p:cNvSpPr>
          <p:nvPr/>
        </p:nvSpPr>
        <p:spPr bwMode="auto">
          <a:xfrm flipH="1" flipV="1">
            <a:off x="4648200" y="3352800"/>
            <a:ext cx="914400" cy="228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73" name="Oval 125">
            <a:extLst>
              <a:ext uri="{FF2B5EF4-FFF2-40B4-BE49-F238E27FC236}">
                <a16:creationId xmlns:a16="http://schemas.microsoft.com/office/drawing/2014/main" id="{CDB5A9B1-CDEF-4BE5-AB45-89F4A5C54B8B}"/>
              </a:ext>
            </a:extLst>
          </p:cNvPr>
          <p:cNvSpPr>
            <a:spLocks noChangeArrowheads="1"/>
          </p:cNvSpPr>
          <p:nvPr/>
        </p:nvSpPr>
        <p:spPr bwMode="auto">
          <a:xfrm>
            <a:off x="2057400" y="3614738"/>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9774" name="Oval 126">
            <a:extLst>
              <a:ext uri="{FF2B5EF4-FFF2-40B4-BE49-F238E27FC236}">
                <a16:creationId xmlns:a16="http://schemas.microsoft.com/office/drawing/2014/main" id="{21089849-2A0A-4155-82CD-FB2A2AD67C11}"/>
              </a:ext>
            </a:extLst>
          </p:cNvPr>
          <p:cNvSpPr>
            <a:spLocks noChangeArrowheads="1"/>
          </p:cNvSpPr>
          <p:nvPr/>
        </p:nvSpPr>
        <p:spPr bwMode="auto">
          <a:xfrm>
            <a:off x="2709863" y="1219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9775" name="Oval 127">
            <a:extLst>
              <a:ext uri="{FF2B5EF4-FFF2-40B4-BE49-F238E27FC236}">
                <a16:creationId xmlns:a16="http://schemas.microsoft.com/office/drawing/2014/main" id="{1FA5A27F-50F5-4C2A-8C73-876552553322}"/>
              </a:ext>
            </a:extLst>
          </p:cNvPr>
          <p:cNvSpPr>
            <a:spLocks noChangeArrowheads="1"/>
          </p:cNvSpPr>
          <p:nvPr/>
        </p:nvSpPr>
        <p:spPr bwMode="auto">
          <a:xfrm>
            <a:off x="4202113" y="3113088"/>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9776" name="Oval 128">
            <a:extLst>
              <a:ext uri="{FF2B5EF4-FFF2-40B4-BE49-F238E27FC236}">
                <a16:creationId xmlns:a16="http://schemas.microsoft.com/office/drawing/2014/main" id="{70C36756-57BB-4B86-879D-18A8B63BADB2}"/>
              </a:ext>
            </a:extLst>
          </p:cNvPr>
          <p:cNvSpPr>
            <a:spLocks noChangeArrowheads="1"/>
          </p:cNvSpPr>
          <p:nvPr/>
        </p:nvSpPr>
        <p:spPr bwMode="auto">
          <a:xfrm>
            <a:off x="5410200" y="3429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9777" name="Oval 129">
            <a:extLst>
              <a:ext uri="{FF2B5EF4-FFF2-40B4-BE49-F238E27FC236}">
                <a16:creationId xmlns:a16="http://schemas.microsoft.com/office/drawing/2014/main" id="{6DA530C5-BC5D-442F-9E86-5BA26898BEBA}"/>
              </a:ext>
            </a:extLst>
          </p:cNvPr>
          <p:cNvSpPr>
            <a:spLocks noChangeArrowheads="1"/>
          </p:cNvSpPr>
          <p:nvPr/>
        </p:nvSpPr>
        <p:spPr bwMode="auto">
          <a:xfrm>
            <a:off x="3429000" y="3733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32863" name="Picture 130">
            <a:extLst>
              <a:ext uri="{FF2B5EF4-FFF2-40B4-BE49-F238E27FC236}">
                <a16:creationId xmlns:a16="http://schemas.microsoft.com/office/drawing/2014/main" id="{954D4C5C-8F0E-48E0-B7DA-4D1C07C9F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9779" name="Line 131">
            <a:extLst>
              <a:ext uri="{FF2B5EF4-FFF2-40B4-BE49-F238E27FC236}">
                <a16:creationId xmlns:a16="http://schemas.microsoft.com/office/drawing/2014/main" id="{6A5C3E5E-C50B-4DDB-B9D4-7F3B30291D4D}"/>
              </a:ext>
            </a:extLst>
          </p:cNvPr>
          <p:cNvSpPr>
            <a:spLocks noChangeShapeType="1"/>
          </p:cNvSpPr>
          <p:nvPr/>
        </p:nvSpPr>
        <p:spPr bwMode="auto">
          <a:xfrm>
            <a:off x="5943600" y="25146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39780" name="Oval 132">
            <a:extLst>
              <a:ext uri="{FF2B5EF4-FFF2-40B4-BE49-F238E27FC236}">
                <a16:creationId xmlns:a16="http://schemas.microsoft.com/office/drawing/2014/main" id="{2606922D-7C9D-4606-A7E2-A75F20683926}"/>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9781" name="Oval 133">
            <a:extLst>
              <a:ext uri="{FF2B5EF4-FFF2-40B4-BE49-F238E27FC236}">
                <a16:creationId xmlns:a16="http://schemas.microsoft.com/office/drawing/2014/main" id="{56B42A7F-172F-4AF6-9AB9-2022F740F21F}"/>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9782" name="Oval 134">
            <a:extLst>
              <a:ext uri="{FF2B5EF4-FFF2-40B4-BE49-F238E27FC236}">
                <a16:creationId xmlns:a16="http://schemas.microsoft.com/office/drawing/2014/main" id="{F21568ED-81CB-45A5-8678-826229901F1F}"/>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9784" name="Oval 136">
            <a:extLst>
              <a:ext uri="{FF2B5EF4-FFF2-40B4-BE49-F238E27FC236}">
                <a16:creationId xmlns:a16="http://schemas.microsoft.com/office/drawing/2014/main" id="{40D7A87B-9842-48A0-B7D5-DE756575167C}"/>
              </a:ext>
            </a:extLst>
          </p:cNvPr>
          <p:cNvSpPr>
            <a:spLocks noChangeArrowheads="1"/>
          </p:cNvSpPr>
          <p:nvPr/>
        </p:nvSpPr>
        <p:spPr bwMode="auto">
          <a:xfrm>
            <a:off x="7162800" y="1905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39785" name="Oval 137">
            <a:extLst>
              <a:ext uri="{FF2B5EF4-FFF2-40B4-BE49-F238E27FC236}">
                <a16:creationId xmlns:a16="http://schemas.microsoft.com/office/drawing/2014/main" id="{9E18FA51-093E-458D-AC88-8F10F5F9E0C7}"/>
              </a:ext>
            </a:extLst>
          </p:cNvPr>
          <p:cNvSpPr>
            <a:spLocks noChangeArrowheads="1"/>
          </p:cNvSpPr>
          <p:nvPr/>
        </p:nvSpPr>
        <p:spPr bwMode="auto">
          <a:xfrm>
            <a:off x="2819400" y="32004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a:extLst>
              <a:ext uri="{FF2B5EF4-FFF2-40B4-BE49-F238E27FC236}">
                <a16:creationId xmlns:a16="http://schemas.microsoft.com/office/drawing/2014/main" id="{14761085-32F3-4538-A5A1-5E2C004C1474}"/>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sp>
        <p:nvSpPr>
          <p:cNvPr id="540676" name="Text Box 4">
            <a:extLst>
              <a:ext uri="{FF2B5EF4-FFF2-40B4-BE49-F238E27FC236}">
                <a16:creationId xmlns:a16="http://schemas.microsoft.com/office/drawing/2014/main" id="{CFD4B261-8A00-450B-9DD3-BD7A354EB6FE}"/>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graphicFrame>
        <p:nvGraphicFramePr>
          <p:cNvPr id="540677" name="Group 5">
            <a:extLst>
              <a:ext uri="{FF2B5EF4-FFF2-40B4-BE49-F238E27FC236}">
                <a16:creationId xmlns:a16="http://schemas.microsoft.com/office/drawing/2014/main" id="{826CBEBF-74CE-465C-B6A8-C09C01771A6E}"/>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0701" name="Text Box 29">
            <a:extLst>
              <a:ext uri="{FF2B5EF4-FFF2-40B4-BE49-F238E27FC236}">
                <a16:creationId xmlns:a16="http://schemas.microsoft.com/office/drawing/2014/main" id="{8F1E50A2-EA0D-490F-83E0-B06E4D85F9D5}"/>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40702" name="Group 30">
            <a:extLst>
              <a:ext uri="{FF2B5EF4-FFF2-40B4-BE49-F238E27FC236}">
                <a16:creationId xmlns:a16="http://schemas.microsoft.com/office/drawing/2014/main" id="{C9BA19DC-C7C7-43DC-BEE7-09F6F6C99EFA}"/>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40726" name="Group 54">
            <a:extLst>
              <a:ext uri="{FF2B5EF4-FFF2-40B4-BE49-F238E27FC236}">
                <a16:creationId xmlns:a16="http://schemas.microsoft.com/office/drawing/2014/main" id="{0CE35BAC-3995-4C35-8B5D-981852E8F843}"/>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0750" name="Text Box 78">
            <a:extLst>
              <a:ext uri="{FF2B5EF4-FFF2-40B4-BE49-F238E27FC236}">
                <a16:creationId xmlns:a16="http://schemas.microsoft.com/office/drawing/2014/main" id="{35E4DEE3-B51F-4685-83F0-AF1D1EB3150A}"/>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40751" name="Text Box 79">
            <a:extLst>
              <a:ext uri="{FF2B5EF4-FFF2-40B4-BE49-F238E27FC236}">
                <a16:creationId xmlns:a16="http://schemas.microsoft.com/office/drawing/2014/main" id="{E3C3F37A-E4AF-42FC-8359-4D1512F7A2D0}"/>
              </a:ext>
            </a:extLst>
          </p:cNvPr>
          <p:cNvSpPr txBox="1">
            <a:spLocks noChangeArrowheads="1"/>
          </p:cNvSpPr>
          <p:nvPr/>
        </p:nvSpPr>
        <p:spPr bwMode="auto">
          <a:xfrm>
            <a:off x="2576513" y="4495800"/>
            <a:ext cx="5645150" cy="283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a:t>
            </a:r>
          </a:p>
          <a:p>
            <a:pPr eaLnBrk="1" hangingPunct="1">
              <a:spcBef>
                <a:spcPct val="0"/>
              </a:spcBef>
              <a:buClrTx/>
              <a:buSzTx/>
              <a:buFontTx/>
              <a:buNone/>
              <a:defRPr/>
            </a:pPr>
            <a:r>
              <a:rPr lang="en-US" altLang="zh-CN">
                <a:latin typeface="Arial" charset="0"/>
                <a:ea typeface="宋体" charset="0"/>
                <a:cs typeface="宋体" charset="0"/>
              </a:rPr>
              <a:t>	      RDFS(1) -&gt; Stop</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40752" name="Text Box 80">
            <a:extLst>
              <a:ext uri="{FF2B5EF4-FFF2-40B4-BE49-F238E27FC236}">
                <a16:creationId xmlns:a16="http://schemas.microsoft.com/office/drawing/2014/main" id="{7169A927-DFB0-4434-93AC-8EFDC80E6CC8}"/>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grpSp>
        <p:nvGrpSpPr>
          <p:cNvPr id="33871" name="Group 81">
            <a:extLst>
              <a:ext uri="{FF2B5EF4-FFF2-40B4-BE49-F238E27FC236}">
                <a16:creationId xmlns:a16="http://schemas.microsoft.com/office/drawing/2014/main" id="{724C1EEF-3AB9-4BAD-A130-016EBF94F3B5}"/>
              </a:ext>
            </a:extLst>
          </p:cNvPr>
          <p:cNvGrpSpPr>
            <a:grpSpLocks/>
          </p:cNvGrpSpPr>
          <p:nvPr/>
        </p:nvGrpSpPr>
        <p:grpSpPr bwMode="auto">
          <a:xfrm>
            <a:off x="2133600" y="1295400"/>
            <a:ext cx="3733800" cy="2895600"/>
            <a:chOff x="192" y="816"/>
            <a:chExt cx="2976" cy="2208"/>
          </a:xfrm>
        </p:grpSpPr>
        <p:sp>
          <p:nvSpPr>
            <p:cNvPr id="540754" name="Oval 82">
              <a:extLst>
                <a:ext uri="{FF2B5EF4-FFF2-40B4-BE49-F238E27FC236}">
                  <a16:creationId xmlns:a16="http://schemas.microsoft.com/office/drawing/2014/main" id="{194D212C-B6D0-4950-B013-83991DA0A371}"/>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40755" name="Oval 83">
              <a:extLst>
                <a:ext uri="{FF2B5EF4-FFF2-40B4-BE49-F238E27FC236}">
                  <a16:creationId xmlns:a16="http://schemas.microsoft.com/office/drawing/2014/main" id="{A338EFAD-C63C-4826-AC85-628E97C15F16}"/>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40756" name="Oval 84">
              <a:extLst>
                <a:ext uri="{FF2B5EF4-FFF2-40B4-BE49-F238E27FC236}">
                  <a16:creationId xmlns:a16="http://schemas.microsoft.com/office/drawing/2014/main" id="{D4FB1CC2-6CA6-401D-8A06-2782B0FFA1FF}"/>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40757" name="Oval 85">
              <a:extLst>
                <a:ext uri="{FF2B5EF4-FFF2-40B4-BE49-F238E27FC236}">
                  <a16:creationId xmlns:a16="http://schemas.microsoft.com/office/drawing/2014/main" id="{A50164AB-9037-43F9-B03C-2E8D8A20019E}"/>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40758" name="Oval 86">
              <a:extLst>
                <a:ext uri="{FF2B5EF4-FFF2-40B4-BE49-F238E27FC236}">
                  <a16:creationId xmlns:a16="http://schemas.microsoft.com/office/drawing/2014/main" id="{32CD994E-E9EF-4370-95A3-C5D527D6E404}"/>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40759" name="Oval 87">
              <a:extLst>
                <a:ext uri="{FF2B5EF4-FFF2-40B4-BE49-F238E27FC236}">
                  <a16:creationId xmlns:a16="http://schemas.microsoft.com/office/drawing/2014/main" id="{3D6492F9-4B81-45BD-80FC-4950B8D31835}"/>
                </a:ext>
              </a:extLst>
            </p:cNvPr>
            <p:cNvSpPr>
              <a:spLocks noChangeArrowheads="1"/>
            </p:cNvSpPr>
            <p:nvPr/>
          </p:nvSpPr>
          <p:spPr bwMode="auto">
            <a:xfrm>
              <a:off x="1920" y="2257"/>
              <a:ext cx="287"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40760" name="Oval 88">
              <a:extLst>
                <a:ext uri="{FF2B5EF4-FFF2-40B4-BE49-F238E27FC236}">
                  <a16:creationId xmlns:a16="http://schemas.microsoft.com/office/drawing/2014/main" id="{CF98A4FB-D5F0-479D-A951-F2F94075173E}"/>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40761" name="Oval 89">
              <a:extLst>
                <a:ext uri="{FF2B5EF4-FFF2-40B4-BE49-F238E27FC236}">
                  <a16:creationId xmlns:a16="http://schemas.microsoft.com/office/drawing/2014/main" id="{D023971D-977E-4B2A-9E2C-39BD713A773C}"/>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40762" name="Oval 90">
              <a:extLst>
                <a:ext uri="{FF2B5EF4-FFF2-40B4-BE49-F238E27FC236}">
                  <a16:creationId xmlns:a16="http://schemas.microsoft.com/office/drawing/2014/main" id="{EA48026F-ECAA-4EC2-AACD-E0214E46E662}"/>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40763" name="Oval 91">
              <a:extLst>
                <a:ext uri="{FF2B5EF4-FFF2-40B4-BE49-F238E27FC236}">
                  <a16:creationId xmlns:a16="http://schemas.microsoft.com/office/drawing/2014/main" id="{8AF2AF03-1BBB-4B75-BD17-27995DC92341}"/>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40764" name="AutoShape 92">
              <a:extLst>
                <a:ext uri="{FF2B5EF4-FFF2-40B4-BE49-F238E27FC236}">
                  <a16:creationId xmlns:a16="http://schemas.microsoft.com/office/drawing/2014/main" id="{9DB2EC34-AF19-4581-9BA5-D3BE006C125E}"/>
                </a:ext>
              </a:extLst>
            </p:cNvPr>
            <p:cNvCxnSpPr>
              <a:cxnSpLocks noChangeShapeType="1"/>
              <a:stCxn id="540763" idx="6"/>
              <a:endCxn id="540762"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65" name="AutoShape 93">
              <a:extLst>
                <a:ext uri="{FF2B5EF4-FFF2-40B4-BE49-F238E27FC236}">
                  <a16:creationId xmlns:a16="http://schemas.microsoft.com/office/drawing/2014/main" id="{47514CC7-6F71-4540-849F-BD1B770A7F15}"/>
                </a:ext>
              </a:extLst>
            </p:cNvPr>
            <p:cNvCxnSpPr>
              <a:cxnSpLocks noChangeShapeType="1"/>
              <a:stCxn id="540762" idx="5"/>
              <a:endCxn id="540761"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66" name="AutoShape 94">
              <a:extLst>
                <a:ext uri="{FF2B5EF4-FFF2-40B4-BE49-F238E27FC236}">
                  <a16:creationId xmlns:a16="http://schemas.microsoft.com/office/drawing/2014/main" id="{C7FE0395-7797-409B-B2B4-D8C3F4BD3DBE}"/>
                </a:ext>
              </a:extLst>
            </p:cNvPr>
            <p:cNvCxnSpPr>
              <a:cxnSpLocks noChangeShapeType="1"/>
              <a:stCxn id="540761" idx="2"/>
              <a:endCxn id="540758"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67" name="AutoShape 95">
              <a:extLst>
                <a:ext uri="{FF2B5EF4-FFF2-40B4-BE49-F238E27FC236}">
                  <a16:creationId xmlns:a16="http://schemas.microsoft.com/office/drawing/2014/main" id="{3291D5E8-D193-4DCB-97FB-EAF13CB6303A}"/>
                </a:ext>
              </a:extLst>
            </p:cNvPr>
            <p:cNvCxnSpPr>
              <a:cxnSpLocks noChangeShapeType="1"/>
              <a:stCxn id="540762" idx="3"/>
              <a:endCxn id="540754"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68" name="AutoShape 96">
              <a:extLst>
                <a:ext uri="{FF2B5EF4-FFF2-40B4-BE49-F238E27FC236}">
                  <a16:creationId xmlns:a16="http://schemas.microsoft.com/office/drawing/2014/main" id="{994B2FC5-A34D-4829-871D-B0A2E7B8EA29}"/>
                </a:ext>
              </a:extLst>
            </p:cNvPr>
            <p:cNvCxnSpPr>
              <a:cxnSpLocks noChangeShapeType="1"/>
              <a:stCxn id="540754" idx="6"/>
              <a:endCxn id="540758"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69" name="AutoShape 97">
              <a:extLst>
                <a:ext uri="{FF2B5EF4-FFF2-40B4-BE49-F238E27FC236}">
                  <a16:creationId xmlns:a16="http://schemas.microsoft.com/office/drawing/2014/main" id="{48B0F99E-EEEA-48A1-958E-5824FE7497A0}"/>
                </a:ext>
              </a:extLst>
            </p:cNvPr>
            <p:cNvCxnSpPr>
              <a:cxnSpLocks noChangeShapeType="1"/>
              <a:stCxn id="540754" idx="3"/>
              <a:endCxn id="540755"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70" name="AutoShape 98">
              <a:extLst>
                <a:ext uri="{FF2B5EF4-FFF2-40B4-BE49-F238E27FC236}">
                  <a16:creationId xmlns:a16="http://schemas.microsoft.com/office/drawing/2014/main" id="{791AF569-71F1-4B11-A9AC-175ACAA3CA10}"/>
                </a:ext>
              </a:extLst>
            </p:cNvPr>
            <p:cNvCxnSpPr>
              <a:cxnSpLocks noChangeShapeType="1"/>
              <a:stCxn id="540755" idx="6"/>
              <a:endCxn id="540756"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71" name="AutoShape 99">
              <a:extLst>
                <a:ext uri="{FF2B5EF4-FFF2-40B4-BE49-F238E27FC236}">
                  <a16:creationId xmlns:a16="http://schemas.microsoft.com/office/drawing/2014/main" id="{D1A71EEE-0D24-43A0-AEE8-301296007F97}"/>
                </a:ext>
              </a:extLst>
            </p:cNvPr>
            <p:cNvCxnSpPr>
              <a:cxnSpLocks noChangeShapeType="1"/>
              <a:stCxn id="540756" idx="7"/>
              <a:endCxn id="540758"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72" name="AutoShape 100">
              <a:extLst>
                <a:ext uri="{FF2B5EF4-FFF2-40B4-BE49-F238E27FC236}">
                  <a16:creationId xmlns:a16="http://schemas.microsoft.com/office/drawing/2014/main" id="{BFBEAB23-2DF6-4CB9-AD50-0C9732899AD8}"/>
                </a:ext>
              </a:extLst>
            </p:cNvPr>
            <p:cNvCxnSpPr>
              <a:cxnSpLocks noChangeShapeType="1"/>
              <a:stCxn id="540756" idx="5"/>
              <a:endCxn id="540757"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73" name="AutoShape 101">
              <a:extLst>
                <a:ext uri="{FF2B5EF4-FFF2-40B4-BE49-F238E27FC236}">
                  <a16:creationId xmlns:a16="http://schemas.microsoft.com/office/drawing/2014/main" id="{2A349233-3879-4D30-ADFA-8302B6B702ED}"/>
                </a:ext>
              </a:extLst>
            </p:cNvPr>
            <p:cNvCxnSpPr>
              <a:cxnSpLocks noChangeShapeType="1"/>
              <a:stCxn id="540757" idx="6"/>
              <a:endCxn id="540760"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74" name="AutoShape 102">
              <a:extLst>
                <a:ext uri="{FF2B5EF4-FFF2-40B4-BE49-F238E27FC236}">
                  <a16:creationId xmlns:a16="http://schemas.microsoft.com/office/drawing/2014/main" id="{D7B6CF0B-AE5F-4B0E-80A4-30A6CD34DBB3}"/>
                </a:ext>
              </a:extLst>
            </p:cNvPr>
            <p:cNvCxnSpPr>
              <a:cxnSpLocks noChangeShapeType="1"/>
              <a:stCxn id="540758" idx="6"/>
              <a:endCxn id="540759"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0775" name="AutoShape 103">
              <a:extLst>
                <a:ext uri="{FF2B5EF4-FFF2-40B4-BE49-F238E27FC236}">
                  <a16:creationId xmlns:a16="http://schemas.microsoft.com/office/drawing/2014/main" id="{F2AA75D7-B1C4-440F-91E9-430BEED45DFE}"/>
                </a:ext>
              </a:extLst>
            </p:cNvPr>
            <p:cNvCxnSpPr>
              <a:cxnSpLocks noChangeShapeType="1"/>
              <a:stCxn id="540759" idx="6"/>
              <a:endCxn id="540760"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40776" name="Text Box 104">
            <a:extLst>
              <a:ext uri="{FF2B5EF4-FFF2-40B4-BE49-F238E27FC236}">
                <a16:creationId xmlns:a16="http://schemas.microsoft.com/office/drawing/2014/main" id="{8767306A-9470-4C95-A321-EAB78F38F94F}"/>
              </a:ext>
            </a:extLst>
          </p:cNvPr>
          <p:cNvSpPr txBox="1">
            <a:spLocks noChangeArrowheads="1"/>
          </p:cNvSpPr>
          <p:nvPr/>
        </p:nvSpPr>
        <p:spPr bwMode="auto">
          <a:xfrm>
            <a:off x="1981201" y="23923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sp>
        <p:nvSpPr>
          <p:cNvPr id="540779" name="Line 107">
            <a:extLst>
              <a:ext uri="{FF2B5EF4-FFF2-40B4-BE49-F238E27FC236}">
                <a16:creationId xmlns:a16="http://schemas.microsoft.com/office/drawing/2014/main" id="{62E73B0D-65BA-47DC-A5AD-5A56ADCB28D3}"/>
              </a:ext>
            </a:extLst>
          </p:cNvPr>
          <p:cNvSpPr>
            <a:spLocks noChangeShapeType="1"/>
          </p:cNvSpPr>
          <p:nvPr/>
        </p:nvSpPr>
        <p:spPr bwMode="auto">
          <a:xfrm flipV="1">
            <a:off x="3048000" y="19812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781" name="Line 109">
            <a:extLst>
              <a:ext uri="{FF2B5EF4-FFF2-40B4-BE49-F238E27FC236}">
                <a16:creationId xmlns:a16="http://schemas.microsoft.com/office/drawing/2014/main" id="{BDE66AC2-5F95-4FAD-9E06-F5648BBAD4E8}"/>
              </a:ext>
            </a:extLst>
          </p:cNvPr>
          <p:cNvSpPr>
            <a:spLocks noChangeShapeType="1"/>
          </p:cNvSpPr>
          <p:nvPr/>
        </p:nvSpPr>
        <p:spPr bwMode="auto">
          <a:xfrm flipH="1" flipV="1">
            <a:off x="3124200" y="15240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782" name="Line 110">
            <a:extLst>
              <a:ext uri="{FF2B5EF4-FFF2-40B4-BE49-F238E27FC236}">
                <a16:creationId xmlns:a16="http://schemas.microsoft.com/office/drawing/2014/main" id="{13E274EE-2129-478B-888E-06583EE9F768}"/>
              </a:ext>
            </a:extLst>
          </p:cNvPr>
          <p:cNvSpPr>
            <a:spLocks noChangeShapeType="1"/>
          </p:cNvSpPr>
          <p:nvPr/>
        </p:nvSpPr>
        <p:spPr bwMode="auto">
          <a:xfrm>
            <a:off x="4343400" y="20574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784" name="Line 112">
            <a:extLst>
              <a:ext uri="{FF2B5EF4-FFF2-40B4-BE49-F238E27FC236}">
                <a16:creationId xmlns:a16="http://schemas.microsoft.com/office/drawing/2014/main" id="{BA958A9D-797C-49EA-86CD-D9533B7023E9}"/>
              </a:ext>
            </a:extLst>
          </p:cNvPr>
          <p:cNvSpPr>
            <a:spLocks noChangeShapeType="1"/>
          </p:cNvSpPr>
          <p:nvPr/>
        </p:nvSpPr>
        <p:spPr bwMode="auto">
          <a:xfrm flipH="1">
            <a:off x="3962400" y="26670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787" name="Line 115">
            <a:extLst>
              <a:ext uri="{FF2B5EF4-FFF2-40B4-BE49-F238E27FC236}">
                <a16:creationId xmlns:a16="http://schemas.microsoft.com/office/drawing/2014/main" id="{DEE563E6-485B-480C-A298-84C1CD558F89}"/>
              </a:ext>
            </a:extLst>
          </p:cNvPr>
          <p:cNvSpPr>
            <a:spLocks noChangeShapeType="1"/>
          </p:cNvSpPr>
          <p:nvPr/>
        </p:nvSpPr>
        <p:spPr bwMode="auto">
          <a:xfrm flipH="1">
            <a:off x="3200400" y="3048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788" name="Line 116">
            <a:extLst>
              <a:ext uri="{FF2B5EF4-FFF2-40B4-BE49-F238E27FC236}">
                <a16:creationId xmlns:a16="http://schemas.microsoft.com/office/drawing/2014/main" id="{8776F282-23B2-4242-AA37-4603F315F551}"/>
              </a:ext>
            </a:extLst>
          </p:cNvPr>
          <p:cNvSpPr>
            <a:spLocks noChangeShapeType="1"/>
          </p:cNvSpPr>
          <p:nvPr/>
        </p:nvSpPr>
        <p:spPr bwMode="auto">
          <a:xfrm flipH="1">
            <a:off x="2438400" y="35814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791" name="Line 119">
            <a:extLst>
              <a:ext uri="{FF2B5EF4-FFF2-40B4-BE49-F238E27FC236}">
                <a16:creationId xmlns:a16="http://schemas.microsoft.com/office/drawing/2014/main" id="{218F3A17-969B-451F-9041-8C6D47E15E17}"/>
              </a:ext>
            </a:extLst>
          </p:cNvPr>
          <p:cNvSpPr>
            <a:spLocks noChangeShapeType="1"/>
          </p:cNvSpPr>
          <p:nvPr/>
        </p:nvSpPr>
        <p:spPr bwMode="auto">
          <a:xfrm>
            <a:off x="3200400" y="35814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793" name="Line 121">
            <a:extLst>
              <a:ext uri="{FF2B5EF4-FFF2-40B4-BE49-F238E27FC236}">
                <a16:creationId xmlns:a16="http://schemas.microsoft.com/office/drawing/2014/main" id="{4CD9D09A-3A4A-451C-8B2E-B8540AE7F43A}"/>
              </a:ext>
            </a:extLst>
          </p:cNvPr>
          <p:cNvSpPr>
            <a:spLocks noChangeShapeType="1"/>
          </p:cNvSpPr>
          <p:nvPr/>
        </p:nvSpPr>
        <p:spPr bwMode="auto">
          <a:xfrm flipV="1">
            <a:off x="3886200" y="36576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794" name="Line 122">
            <a:extLst>
              <a:ext uri="{FF2B5EF4-FFF2-40B4-BE49-F238E27FC236}">
                <a16:creationId xmlns:a16="http://schemas.microsoft.com/office/drawing/2014/main" id="{C3082FEE-DAC0-457A-AB37-FCBFC22827B2}"/>
              </a:ext>
            </a:extLst>
          </p:cNvPr>
          <p:cNvSpPr>
            <a:spLocks noChangeShapeType="1"/>
          </p:cNvSpPr>
          <p:nvPr/>
        </p:nvSpPr>
        <p:spPr bwMode="auto">
          <a:xfrm flipH="1" flipV="1">
            <a:off x="4648200" y="3352800"/>
            <a:ext cx="914400" cy="228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797" name="Oval 125">
            <a:extLst>
              <a:ext uri="{FF2B5EF4-FFF2-40B4-BE49-F238E27FC236}">
                <a16:creationId xmlns:a16="http://schemas.microsoft.com/office/drawing/2014/main" id="{30F0DB79-B888-4EE5-A629-423EC08073CA}"/>
              </a:ext>
            </a:extLst>
          </p:cNvPr>
          <p:cNvSpPr>
            <a:spLocks noChangeArrowheads="1"/>
          </p:cNvSpPr>
          <p:nvPr/>
        </p:nvSpPr>
        <p:spPr bwMode="auto">
          <a:xfrm>
            <a:off x="2057400" y="36242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0798" name="Oval 126">
            <a:extLst>
              <a:ext uri="{FF2B5EF4-FFF2-40B4-BE49-F238E27FC236}">
                <a16:creationId xmlns:a16="http://schemas.microsoft.com/office/drawing/2014/main" id="{1F1B96A6-9640-4B79-8D0A-D6F649255844}"/>
              </a:ext>
            </a:extLst>
          </p:cNvPr>
          <p:cNvSpPr>
            <a:spLocks noChangeArrowheads="1"/>
          </p:cNvSpPr>
          <p:nvPr/>
        </p:nvSpPr>
        <p:spPr bwMode="auto">
          <a:xfrm>
            <a:off x="2700338" y="12112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0799" name="Oval 127">
            <a:extLst>
              <a:ext uri="{FF2B5EF4-FFF2-40B4-BE49-F238E27FC236}">
                <a16:creationId xmlns:a16="http://schemas.microsoft.com/office/drawing/2014/main" id="{8F5A61F3-C59D-400A-8F0E-8563C4696BCD}"/>
              </a:ext>
            </a:extLst>
          </p:cNvPr>
          <p:cNvSpPr>
            <a:spLocks noChangeArrowheads="1"/>
          </p:cNvSpPr>
          <p:nvPr/>
        </p:nvSpPr>
        <p:spPr bwMode="auto">
          <a:xfrm>
            <a:off x="4233863" y="3113088"/>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0800" name="Oval 128">
            <a:extLst>
              <a:ext uri="{FF2B5EF4-FFF2-40B4-BE49-F238E27FC236}">
                <a16:creationId xmlns:a16="http://schemas.microsoft.com/office/drawing/2014/main" id="{DD75312A-5DA0-4AB0-94DF-9801C1D312F8}"/>
              </a:ext>
            </a:extLst>
          </p:cNvPr>
          <p:cNvSpPr>
            <a:spLocks noChangeArrowheads="1"/>
          </p:cNvSpPr>
          <p:nvPr/>
        </p:nvSpPr>
        <p:spPr bwMode="auto">
          <a:xfrm>
            <a:off x="5410200" y="3429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0801" name="Oval 129">
            <a:extLst>
              <a:ext uri="{FF2B5EF4-FFF2-40B4-BE49-F238E27FC236}">
                <a16:creationId xmlns:a16="http://schemas.microsoft.com/office/drawing/2014/main" id="{E9FAF94B-14EC-426C-BF87-57C3FA4E4BFE}"/>
              </a:ext>
            </a:extLst>
          </p:cNvPr>
          <p:cNvSpPr>
            <a:spLocks noChangeArrowheads="1"/>
          </p:cNvSpPr>
          <p:nvPr/>
        </p:nvSpPr>
        <p:spPr bwMode="auto">
          <a:xfrm>
            <a:off x="3429000" y="3733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33887" name="Picture 130">
            <a:extLst>
              <a:ext uri="{FF2B5EF4-FFF2-40B4-BE49-F238E27FC236}">
                <a16:creationId xmlns:a16="http://schemas.microsoft.com/office/drawing/2014/main" id="{015151B9-52A9-4FCA-954D-486D48D6E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803" name="Line 131">
            <a:extLst>
              <a:ext uri="{FF2B5EF4-FFF2-40B4-BE49-F238E27FC236}">
                <a16:creationId xmlns:a16="http://schemas.microsoft.com/office/drawing/2014/main" id="{66D56228-9936-48EE-A727-999E773B7979}"/>
              </a:ext>
            </a:extLst>
          </p:cNvPr>
          <p:cNvSpPr>
            <a:spLocks noChangeShapeType="1"/>
          </p:cNvSpPr>
          <p:nvPr/>
        </p:nvSpPr>
        <p:spPr bwMode="auto">
          <a:xfrm>
            <a:off x="5943600" y="19812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0804" name="Oval 132">
            <a:extLst>
              <a:ext uri="{FF2B5EF4-FFF2-40B4-BE49-F238E27FC236}">
                <a16:creationId xmlns:a16="http://schemas.microsoft.com/office/drawing/2014/main" id="{26D34DB3-6B3A-43CD-828C-29EF201FD45C}"/>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0805" name="Oval 133">
            <a:extLst>
              <a:ext uri="{FF2B5EF4-FFF2-40B4-BE49-F238E27FC236}">
                <a16:creationId xmlns:a16="http://schemas.microsoft.com/office/drawing/2014/main" id="{F8471835-1C67-4BFD-9892-FB9071443E43}"/>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0806" name="Oval 134">
            <a:extLst>
              <a:ext uri="{FF2B5EF4-FFF2-40B4-BE49-F238E27FC236}">
                <a16:creationId xmlns:a16="http://schemas.microsoft.com/office/drawing/2014/main" id="{2BC51FB8-2E55-43B6-81D7-2CB0DF44E72B}"/>
              </a:ext>
            </a:extLst>
          </p:cNvPr>
          <p:cNvSpPr>
            <a:spLocks noChangeArrowheads="1"/>
          </p:cNvSpPr>
          <p:nvPr/>
        </p:nvSpPr>
        <p:spPr bwMode="auto">
          <a:xfrm>
            <a:off x="7162800" y="4071938"/>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0809" name="Oval 137">
            <a:extLst>
              <a:ext uri="{FF2B5EF4-FFF2-40B4-BE49-F238E27FC236}">
                <a16:creationId xmlns:a16="http://schemas.microsoft.com/office/drawing/2014/main" id="{495C067B-BC02-40BE-8A26-D4CAF855C8D8}"/>
              </a:ext>
            </a:extLst>
          </p:cNvPr>
          <p:cNvSpPr>
            <a:spLocks noChangeArrowheads="1"/>
          </p:cNvSpPr>
          <p:nvPr/>
        </p:nvSpPr>
        <p:spPr bwMode="auto">
          <a:xfrm>
            <a:off x="2830513" y="31797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0810" name="Oval 138">
            <a:extLst>
              <a:ext uri="{FF2B5EF4-FFF2-40B4-BE49-F238E27FC236}">
                <a16:creationId xmlns:a16="http://schemas.microsoft.com/office/drawing/2014/main" id="{64E8E01A-B18F-44FF-928C-1E91C107FB25}"/>
              </a:ext>
            </a:extLst>
          </p:cNvPr>
          <p:cNvSpPr>
            <a:spLocks noChangeArrowheads="1"/>
          </p:cNvSpPr>
          <p:nvPr/>
        </p:nvSpPr>
        <p:spPr bwMode="auto">
          <a:xfrm>
            <a:off x="3559175" y="2667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a:extLst>
              <a:ext uri="{FF2B5EF4-FFF2-40B4-BE49-F238E27FC236}">
                <a16:creationId xmlns:a16="http://schemas.microsoft.com/office/drawing/2014/main" id="{F08EBF5E-03B0-4ADD-92A9-99C9866EF985}"/>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sp>
        <p:nvSpPr>
          <p:cNvPr id="541700" name="Text Box 4">
            <a:extLst>
              <a:ext uri="{FF2B5EF4-FFF2-40B4-BE49-F238E27FC236}">
                <a16:creationId xmlns:a16="http://schemas.microsoft.com/office/drawing/2014/main" id="{93845B06-611C-42EA-9BE4-4FE5F47BCBED}"/>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graphicFrame>
        <p:nvGraphicFramePr>
          <p:cNvPr id="541701" name="Group 5">
            <a:extLst>
              <a:ext uri="{FF2B5EF4-FFF2-40B4-BE49-F238E27FC236}">
                <a16:creationId xmlns:a16="http://schemas.microsoft.com/office/drawing/2014/main" id="{AE0D64FE-70EA-4105-BB77-748AE1C5AD28}"/>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1725" name="Text Box 29">
            <a:extLst>
              <a:ext uri="{FF2B5EF4-FFF2-40B4-BE49-F238E27FC236}">
                <a16:creationId xmlns:a16="http://schemas.microsoft.com/office/drawing/2014/main" id="{6F5B6F3D-F5C0-4BEF-8EAB-7DA48FFDAC24}"/>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41726" name="Group 30">
            <a:extLst>
              <a:ext uri="{FF2B5EF4-FFF2-40B4-BE49-F238E27FC236}">
                <a16:creationId xmlns:a16="http://schemas.microsoft.com/office/drawing/2014/main" id="{F913DB0E-92E5-46BB-9B28-176E343D0EFB}"/>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41750" name="Group 54">
            <a:extLst>
              <a:ext uri="{FF2B5EF4-FFF2-40B4-BE49-F238E27FC236}">
                <a16:creationId xmlns:a16="http://schemas.microsoft.com/office/drawing/2014/main" id="{A14D43E9-7DF9-4362-99E3-C2C8BE951CC4}"/>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1774" name="Text Box 78">
            <a:extLst>
              <a:ext uri="{FF2B5EF4-FFF2-40B4-BE49-F238E27FC236}">
                <a16:creationId xmlns:a16="http://schemas.microsoft.com/office/drawing/2014/main" id="{8A879495-FA47-483E-ACCA-CDC93A2CB2E3}"/>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41775" name="Text Box 79">
            <a:extLst>
              <a:ext uri="{FF2B5EF4-FFF2-40B4-BE49-F238E27FC236}">
                <a16:creationId xmlns:a16="http://schemas.microsoft.com/office/drawing/2014/main" id="{C20921B6-E875-4592-8320-AD52C5BC3240}"/>
              </a:ext>
            </a:extLst>
          </p:cNvPr>
          <p:cNvSpPr txBox="1">
            <a:spLocks noChangeArrowheads="1"/>
          </p:cNvSpPr>
          <p:nvPr/>
        </p:nvSpPr>
        <p:spPr bwMode="auto">
          <a:xfrm>
            <a:off x="2576513" y="4495801"/>
            <a:ext cx="5645150" cy="2563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RDFS( 2 )</a:t>
            </a:r>
          </a:p>
          <a:p>
            <a:pPr eaLnBrk="1" hangingPunct="1">
              <a:spcBef>
                <a:spcPct val="0"/>
              </a:spcBef>
              <a:buClrTx/>
              <a:buSzTx/>
              <a:buFontTx/>
              <a:buNone/>
              <a:defRPr/>
            </a:pPr>
            <a:r>
              <a:rPr lang="en-US" altLang="zh-CN">
                <a:latin typeface="Arial" charset="0"/>
                <a:ea typeface="宋体" charset="0"/>
                <a:cs typeface="宋体" charset="0"/>
              </a:rPr>
              <a:t>        RDFS(8)</a:t>
            </a:r>
          </a:p>
          <a:p>
            <a:pPr eaLnBrk="1" hangingPunct="1">
              <a:spcBef>
                <a:spcPct val="0"/>
              </a:spcBef>
              <a:buClrTx/>
              <a:buSzTx/>
              <a:buFontTx/>
              <a:buNone/>
              <a:defRPr/>
            </a:pPr>
            <a:r>
              <a:rPr lang="en-US" altLang="zh-CN">
                <a:latin typeface="Arial" charset="0"/>
                <a:ea typeface="宋体" charset="0"/>
                <a:cs typeface="宋体" charset="0"/>
              </a:rPr>
              <a:t>	RDFS(9) -&gt; Stop</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a:p>
            <a:pPr eaLnBrk="1" hangingPunct="1">
              <a:spcBef>
                <a:spcPct val="0"/>
              </a:spcBef>
              <a:buClrTx/>
              <a:buSzTx/>
              <a:buFontTx/>
              <a:buNone/>
              <a:defRPr/>
            </a:pPr>
            <a:r>
              <a:rPr lang="en-US" altLang="zh-CN">
                <a:latin typeface="Arial" charset="0"/>
                <a:ea typeface="宋体" charset="0"/>
                <a:cs typeface="宋体" charset="0"/>
              </a:rPr>
              <a:t>	</a:t>
            </a:r>
          </a:p>
        </p:txBody>
      </p:sp>
      <p:sp>
        <p:nvSpPr>
          <p:cNvPr id="541776" name="Text Box 80">
            <a:extLst>
              <a:ext uri="{FF2B5EF4-FFF2-40B4-BE49-F238E27FC236}">
                <a16:creationId xmlns:a16="http://schemas.microsoft.com/office/drawing/2014/main" id="{FE9A8C27-AFB5-4FF0-9BB8-2C30995412D6}"/>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grpSp>
        <p:nvGrpSpPr>
          <p:cNvPr id="34895" name="Group 81">
            <a:extLst>
              <a:ext uri="{FF2B5EF4-FFF2-40B4-BE49-F238E27FC236}">
                <a16:creationId xmlns:a16="http://schemas.microsoft.com/office/drawing/2014/main" id="{4AD06932-9B9B-47E7-A8EE-60E18EB87DF3}"/>
              </a:ext>
            </a:extLst>
          </p:cNvPr>
          <p:cNvGrpSpPr>
            <a:grpSpLocks/>
          </p:cNvGrpSpPr>
          <p:nvPr/>
        </p:nvGrpSpPr>
        <p:grpSpPr bwMode="auto">
          <a:xfrm>
            <a:off x="2133600" y="1295400"/>
            <a:ext cx="3733800" cy="2895600"/>
            <a:chOff x="192" y="816"/>
            <a:chExt cx="2976" cy="2208"/>
          </a:xfrm>
        </p:grpSpPr>
        <p:sp>
          <p:nvSpPr>
            <p:cNvPr id="541778" name="Oval 82">
              <a:extLst>
                <a:ext uri="{FF2B5EF4-FFF2-40B4-BE49-F238E27FC236}">
                  <a16:creationId xmlns:a16="http://schemas.microsoft.com/office/drawing/2014/main" id="{E4113D75-8BED-4F5B-9302-E1B8B55113B7}"/>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41779" name="Oval 83">
              <a:extLst>
                <a:ext uri="{FF2B5EF4-FFF2-40B4-BE49-F238E27FC236}">
                  <a16:creationId xmlns:a16="http://schemas.microsoft.com/office/drawing/2014/main" id="{A7257A91-EBCE-4258-9EB2-D198912977EC}"/>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41780" name="Oval 84">
              <a:extLst>
                <a:ext uri="{FF2B5EF4-FFF2-40B4-BE49-F238E27FC236}">
                  <a16:creationId xmlns:a16="http://schemas.microsoft.com/office/drawing/2014/main" id="{75420F4F-2AF2-4B10-A41A-A68794BDAF70}"/>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41781" name="Oval 85">
              <a:extLst>
                <a:ext uri="{FF2B5EF4-FFF2-40B4-BE49-F238E27FC236}">
                  <a16:creationId xmlns:a16="http://schemas.microsoft.com/office/drawing/2014/main" id="{4C923BE5-98D0-4222-8387-A966D8477907}"/>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41782" name="Oval 86">
              <a:extLst>
                <a:ext uri="{FF2B5EF4-FFF2-40B4-BE49-F238E27FC236}">
                  <a16:creationId xmlns:a16="http://schemas.microsoft.com/office/drawing/2014/main" id="{504CF289-15AC-48DE-ABB0-AE385EF856B7}"/>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41783" name="Oval 87">
              <a:extLst>
                <a:ext uri="{FF2B5EF4-FFF2-40B4-BE49-F238E27FC236}">
                  <a16:creationId xmlns:a16="http://schemas.microsoft.com/office/drawing/2014/main" id="{BB946112-C0D9-457B-9BC5-85661A6CE2AE}"/>
                </a:ext>
              </a:extLst>
            </p:cNvPr>
            <p:cNvSpPr>
              <a:spLocks noChangeArrowheads="1"/>
            </p:cNvSpPr>
            <p:nvPr/>
          </p:nvSpPr>
          <p:spPr bwMode="auto">
            <a:xfrm>
              <a:off x="1920" y="2257"/>
              <a:ext cx="287"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41784" name="Oval 88">
              <a:extLst>
                <a:ext uri="{FF2B5EF4-FFF2-40B4-BE49-F238E27FC236}">
                  <a16:creationId xmlns:a16="http://schemas.microsoft.com/office/drawing/2014/main" id="{114FFF1A-C395-4506-A020-EA092727A9A8}"/>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41785" name="Oval 89">
              <a:extLst>
                <a:ext uri="{FF2B5EF4-FFF2-40B4-BE49-F238E27FC236}">
                  <a16:creationId xmlns:a16="http://schemas.microsoft.com/office/drawing/2014/main" id="{A15F72CD-C518-43C9-AF1E-B8A8CE412C13}"/>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41786" name="Oval 90">
              <a:extLst>
                <a:ext uri="{FF2B5EF4-FFF2-40B4-BE49-F238E27FC236}">
                  <a16:creationId xmlns:a16="http://schemas.microsoft.com/office/drawing/2014/main" id="{5119D128-7EC3-48F3-AC9E-464E694F0C34}"/>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41787" name="Oval 91">
              <a:extLst>
                <a:ext uri="{FF2B5EF4-FFF2-40B4-BE49-F238E27FC236}">
                  <a16:creationId xmlns:a16="http://schemas.microsoft.com/office/drawing/2014/main" id="{A272B2E5-BC31-4A8C-A4D2-6B64F19E8A33}"/>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41788" name="AutoShape 92">
              <a:extLst>
                <a:ext uri="{FF2B5EF4-FFF2-40B4-BE49-F238E27FC236}">
                  <a16:creationId xmlns:a16="http://schemas.microsoft.com/office/drawing/2014/main" id="{900B9EB8-7282-4E8F-AC2F-D9D621F0E348}"/>
                </a:ext>
              </a:extLst>
            </p:cNvPr>
            <p:cNvCxnSpPr>
              <a:cxnSpLocks noChangeShapeType="1"/>
              <a:stCxn id="541787" idx="6"/>
              <a:endCxn id="541786"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89" name="AutoShape 93">
              <a:extLst>
                <a:ext uri="{FF2B5EF4-FFF2-40B4-BE49-F238E27FC236}">
                  <a16:creationId xmlns:a16="http://schemas.microsoft.com/office/drawing/2014/main" id="{BC6E6D72-DE36-41B8-89F1-1E94FD3640B3}"/>
                </a:ext>
              </a:extLst>
            </p:cNvPr>
            <p:cNvCxnSpPr>
              <a:cxnSpLocks noChangeShapeType="1"/>
              <a:stCxn id="541786" idx="5"/>
              <a:endCxn id="541785"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0" name="AutoShape 94">
              <a:extLst>
                <a:ext uri="{FF2B5EF4-FFF2-40B4-BE49-F238E27FC236}">
                  <a16:creationId xmlns:a16="http://schemas.microsoft.com/office/drawing/2014/main" id="{90313BC1-A184-45AC-BD5F-934195479C97}"/>
                </a:ext>
              </a:extLst>
            </p:cNvPr>
            <p:cNvCxnSpPr>
              <a:cxnSpLocks noChangeShapeType="1"/>
              <a:stCxn id="541785" idx="2"/>
              <a:endCxn id="541782"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1" name="AutoShape 95">
              <a:extLst>
                <a:ext uri="{FF2B5EF4-FFF2-40B4-BE49-F238E27FC236}">
                  <a16:creationId xmlns:a16="http://schemas.microsoft.com/office/drawing/2014/main" id="{C3758BF0-3F4A-4DA7-8F56-EACCDB2467D3}"/>
                </a:ext>
              </a:extLst>
            </p:cNvPr>
            <p:cNvCxnSpPr>
              <a:cxnSpLocks noChangeShapeType="1"/>
              <a:stCxn id="541786" idx="3"/>
              <a:endCxn id="541778"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2" name="AutoShape 96">
              <a:extLst>
                <a:ext uri="{FF2B5EF4-FFF2-40B4-BE49-F238E27FC236}">
                  <a16:creationId xmlns:a16="http://schemas.microsoft.com/office/drawing/2014/main" id="{EC1A95A7-8148-4415-80CF-EB913A9AF09D}"/>
                </a:ext>
              </a:extLst>
            </p:cNvPr>
            <p:cNvCxnSpPr>
              <a:cxnSpLocks noChangeShapeType="1"/>
              <a:stCxn id="541778" idx="6"/>
              <a:endCxn id="541782"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3" name="AutoShape 97">
              <a:extLst>
                <a:ext uri="{FF2B5EF4-FFF2-40B4-BE49-F238E27FC236}">
                  <a16:creationId xmlns:a16="http://schemas.microsoft.com/office/drawing/2014/main" id="{25A30051-98EF-42E7-97C3-358D8ED4D099}"/>
                </a:ext>
              </a:extLst>
            </p:cNvPr>
            <p:cNvCxnSpPr>
              <a:cxnSpLocks noChangeShapeType="1"/>
              <a:stCxn id="541778" idx="3"/>
              <a:endCxn id="541779"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4" name="AutoShape 98">
              <a:extLst>
                <a:ext uri="{FF2B5EF4-FFF2-40B4-BE49-F238E27FC236}">
                  <a16:creationId xmlns:a16="http://schemas.microsoft.com/office/drawing/2014/main" id="{12D98AC6-0C27-4FD2-8298-5F215E06FB0C}"/>
                </a:ext>
              </a:extLst>
            </p:cNvPr>
            <p:cNvCxnSpPr>
              <a:cxnSpLocks noChangeShapeType="1"/>
              <a:stCxn id="541779" idx="6"/>
              <a:endCxn id="541780"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5" name="AutoShape 99">
              <a:extLst>
                <a:ext uri="{FF2B5EF4-FFF2-40B4-BE49-F238E27FC236}">
                  <a16:creationId xmlns:a16="http://schemas.microsoft.com/office/drawing/2014/main" id="{67F030DC-F508-4243-9EC8-8098251D5DCE}"/>
                </a:ext>
              </a:extLst>
            </p:cNvPr>
            <p:cNvCxnSpPr>
              <a:cxnSpLocks noChangeShapeType="1"/>
              <a:stCxn id="541780" idx="7"/>
              <a:endCxn id="541782"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6" name="AutoShape 100">
              <a:extLst>
                <a:ext uri="{FF2B5EF4-FFF2-40B4-BE49-F238E27FC236}">
                  <a16:creationId xmlns:a16="http://schemas.microsoft.com/office/drawing/2014/main" id="{36CB4209-06E8-4513-844A-BDBF19456CB9}"/>
                </a:ext>
              </a:extLst>
            </p:cNvPr>
            <p:cNvCxnSpPr>
              <a:cxnSpLocks noChangeShapeType="1"/>
              <a:stCxn id="541780" idx="5"/>
              <a:endCxn id="541781"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7" name="AutoShape 101">
              <a:extLst>
                <a:ext uri="{FF2B5EF4-FFF2-40B4-BE49-F238E27FC236}">
                  <a16:creationId xmlns:a16="http://schemas.microsoft.com/office/drawing/2014/main" id="{71071FB3-1233-4C63-97D5-094625C328AF}"/>
                </a:ext>
              </a:extLst>
            </p:cNvPr>
            <p:cNvCxnSpPr>
              <a:cxnSpLocks noChangeShapeType="1"/>
              <a:stCxn id="541781" idx="6"/>
              <a:endCxn id="541784"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8" name="AutoShape 102">
              <a:extLst>
                <a:ext uri="{FF2B5EF4-FFF2-40B4-BE49-F238E27FC236}">
                  <a16:creationId xmlns:a16="http://schemas.microsoft.com/office/drawing/2014/main" id="{43B81771-EB16-45BC-A9B1-18EF61551D13}"/>
                </a:ext>
              </a:extLst>
            </p:cNvPr>
            <p:cNvCxnSpPr>
              <a:cxnSpLocks noChangeShapeType="1"/>
              <a:stCxn id="541782" idx="6"/>
              <a:endCxn id="541783"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1799" name="AutoShape 103">
              <a:extLst>
                <a:ext uri="{FF2B5EF4-FFF2-40B4-BE49-F238E27FC236}">
                  <a16:creationId xmlns:a16="http://schemas.microsoft.com/office/drawing/2014/main" id="{375A1D30-EBCA-4565-BFCB-45012EBDD27F}"/>
                </a:ext>
              </a:extLst>
            </p:cNvPr>
            <p:cNvCxnSpPr>
              <a:cxnSpLocks noChangeShapeType="1"/>
              <a:stCxn id="541783" idx="6"/>
              <a:endCxn id="541784"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41800" name="Text Box 104">
            <a:extLst>
              <a:ext uri="{FF2B5EF4-FFF2-40B4-BE49-F238E27FC236}">
                <a16:creationId xmlns:a16="http://schemas.microsoft.com/office/drawing/2014/main" id="{A1A72837-64AC-482C-8249-215952386336}"/>
              </a:ext>
            </a:extLst>
          </p:cNvPr>
          <p:cNvSpPr txBox="1">
            <a:spLocks noChangeArrowheads="1"/>
          </p:cNvSpPr>
          <p:nvPr/>
        </p:nvSpPr>
        <p:spPr bwMode="auto">
          <a:xfrm>
            <a:off x="1981201" y="23923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sp>
        <p:nvSpPr>
          <p:cNvPr id="541803" name="Line 107">
            <a:extLst>
              <a:ext uri="{FF2B5EF4-FFF2-40B4-BE49-F238E27FC236}">
                <a16:creationId xmlns:a16="http://schemas.microsoft.com/office/drawing/2014/main" id="{F6CEBC44-10C7-4619-8DB7-2D2C670EA911}"/>
              </a:ext>
            </a:extLst>
          </p:cNvPr>
          <p:cNvSpPr>
            <a:spLocks noChangeShapeType="1"/>
          </p:cNvSpPr>
          <p:nvPr/>
        </p:nvSpPr>
        <p:spPr bwMode="auto">
          <a:xfrm flipV="1">
            <a:off x="3048000" y="19812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05" name="Line 109">
            <a:extLst>
              <a:ext uri="{FF2B5EF4-FFF2-40B4-BE49-F238E27FC236}">
                <a16:creationId xmlns:a16="http://schemas.microsoft.com/office/drawing/2014/main" id="{545A6E07-BE81-4992-AF67-089FDB65C9D3}"/>
              </a:ext>
            </a:extLst>
          </p:cNvPr>
          <p:cNvSpPr>
            <a:spLocks noChangeShapeType="1"/>
          </p:cNvSpPr>
          <p:nvPr/>
        </p:nvSpPr>
        <p:spPr bwMode="auto">
          <a:xfrm flipH="1" flipV="1">
            <a:off x="3124200" y="15240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06" name="Line 110">
            <a:extLst>
              <a:ext uri="{FF2B5EF4-FFF2-40B4-BE49-F238E27FC236}">
                <a16:creationId xmlns:a16="http://schemas.microsoft.com/office/drawing/2014/main" id="{D1A5F9BE-FF75-4D82-AD79-564B55A0CA27}"/>
              </a:ext>
            </a:extLst>
          </p:cNvPr>
          <p:cNvSpPr>
            <a:spLocks noChangeShapeType="1"/>
          </p:cNvSpPr>
          <p:nvPr/>
        </p:nvSpPr>
        <p:spPr bwMode="auto">
          <a:xfrm>
            <a:off x="4343400" y="20574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08" name="Line 112">
            <a:extLst>
              <a:ext uri="{FF2B5EF4-FFF2-40B4-BE49-F238E27FC236}">
                <a16:creationId xmlns:a16="http://schemas.microsoft.com/office/drawing/2014/main" id="{1D583D13-4D5F-4877-99D4-5E922C1822FD}"/>
              </a:ext>
            </a:extLst>
          </p:cNvPr>
          <p:cNvSpPr>
            <a:spLocks noChangeShapeType="1"/>
          </p:cNvSpPr>
          <p:nvPr/>
        </p:nvSpPr>
        <p:spPr bwMode="auto">
          <a:xfrm flipH="1">
            <a:off x="3962400" y="26670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11" name="Line 115">
            <a:extLst>
              <a:ext uri="{FF2B5EF4-FFF2-40B4-BE49-F238E27FC236}">
                <a16:creationId xmlns:a16="http://schemas.microsoft.com/office/drawing/2014/main" id="{6A7C0EC5-76D5-4539-8816-A74FF8F03160}"/>
              </a:ext>
            </a:extLst>
          </p:cNvPr>
          <p:cNvSpPr>
            <a:spLocks noChangeShapeType="1"/>
          </p:cNvSpPr>
          <p:nvPr/>
        </p:nvSpPr>
        <p:spPr bwMode="auto">
          <a:xfrm flipH="1">
            <a:off x="3200400" y="3048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12" name="Line 116">
            <a:extLst>
              <a:ext uri="{FF2B5EF4-FFF2-40B4-BE49-F238E27FC236}">
                <a16:creationId xmlns:a16="http://schemas.microsoft.com/office/drawing/2014/main" id="{4BB40EEC-1F83-4A3B-9C01-1FD7FD40F769}"/>
              </a:ext>
            </a:extLst>
          </p:cNvPr>
          <p:cNvSpPr>
            <a:spLocks noChangeShapeType="1"/>
          </p:cNvSpPr>
          <p:nvPr/>
        </p:nvSpPr>
        <p:spPr bwMode="auto">
          <a:xfrm flipH="1">
            <a:off x="2438400" y="35814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15" name="Line 119">
            <a:extLst>
              <a:ext uri="{FF2B5EF4-FFF2-40B4-BE49-F238E27FC236}">
                <a16:creationId xmlns:a16="http://schemas.microsoft.com/office/drawing/2014/main" id="{231E7E8B-0352-434A-8DD7-E402FABA57B8}"/>
              </a:ext>
            </a:extLst>
          </p:cNvPr>
          <p:cNvSpPr>
            <a:spLocks noChangeShapeType="1"/>
          </p:cNvSpPr>
          <p:nvPr/>
        </p:nvSpPr>
        <p:spPr bwMode="auto">
          <a:xfrm>
            <a:off x="3200400" y="35814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17" name="Line 121">
            <a:extLst>
              <a:ext uri="{FF2B5EF4-FFF2-40B4-BE49-F238E27FC236}">
                <a16:creationId xmlns:a16="http://schemas.microsoft.com/office/drawing/2014/main" id="{36BA8965-183C-4EB0-933E-17A2F9DB3718}"/>
              </a:ext>
            </a:extLst>
          </p:cNvPr>
          <p:cNvSpPr>
            <a:spLocks noChangeShapeType="1"/>
          </p:cNvSpPr>
          <p:nvPr/>
        </p:nvSpPr>
        <p:spPr bwMode="auto">
          <a:xfrm flipV="1">
            <a:off x="3886200" y="36576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18" name="Line 122">
            <a:extLst>
              <a:ext uri="{FF2B5EF4-FFF2-40B4-BE49-F238E27FC236}">
                <a16:creationId xmlns:a16="http://schemas.microsoft.com/office/drawing/2014/main" id="{3B9E51AD-4679-4D92-8DC0-9947500ED68E}"/>
              </a:ext>
            </a:extLst>
          </p:cNvPr>
          <p:cNvSpPr>
            <a:spLocks noChangeShapeType="1"/>
          </p:cNvSpPr>
          <p:nvPr/>
        </p:nvSpPr>
        <p:spPr bwMode="auto">
          <a:xfrm flipH="1" flipV="1">
            <a:off x="4648200" y="3352800"/>
            <a:ext cx="914400" cy="228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22" name="Oval 126">
            <a:extLst>
              <a:ext uri="{FF2B5EF4-FFF2-40B4-BE49-F238E27FC236}">
                <a16:creationId xmlns:a16="http://schemas.microsoft.com/office/drawing/2014/main" id="{F4384676-DD61-4194-A86B-C2AC7E6E1869}"/>
              </a:ext>
            </a:extLst>
          </p:cNvPr>
          <p:cNvSpPr>
            <a:spLocks noChangeArrowheads="1"/>
          </p:cNvSpPr>
          <p:nvPr/>
        </p:nvSpPr>
        <p:spPr bwMode="auto">
          <a:xfrm>
            <a:off x="2057400" y="360521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1823" name="Oval 127">
            <a:extLst>
              <a:ext uri="{FF2B5EF4-FFF2-40B4-BE49-F238E27FC236}">
                <a16:creationId xmlns:a16="http://schemas.microsoft.com/office/drawing/2014/main" id="{D139C47B-050F-4993-ADB3-BE8624CDD88F}"/>
              </a:ext>
            </a:extLst>
          </p:cNvPr>
          <p:cNvSpPr>
            <a:spLocks noChangeArrowheads="1"/>
          </p:cNvSpPr>
          <p:nvPr/>
        </p:nvSpPr>
        <p:spPr bwMode="auto">
          <a:xfrm>
            <a:off x="2700338" y="1222375"/>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1824" name="Oval 128">
            <a:extLst>
              <a:ext uri="{FF2B5EF4-FFF2-40B4-BE49-F238E27FC236}">
                <a16:creationId xmlns:a16="http://schemas.microsoft.com/office/drawing/2014/main" id="{CD7B6FC7-7A8A-4B08-9E85-CF021040C2F0}"/>
              </a:ext>
            </a:extLst>
          </p:cNvPr>
          <p:cNvSpPr>
            <a:spLocks noChangeArrowheads="1"/>
          </p:cNvSpPr>
          <p:nvPr/>
        </p:nvSpPr>
        <p:spPr bwMode="auto">
          <a:xfrm>
            <a:off x="4202113" y="3124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1825" name="Oval 129">
            <a:extLst>
              <a:ext uri="{FF2B5EF4-FFF2-40B4-BE49-F238E27FC236}">
                <a16:creationId xmlns:a16="http://schemas.microsoft.com/office/drawing/2014/main" id="{0F7681CB-4813-4DD4-BCBF-45186212FC96}"/>
              </a:ext>
            </a:extLst>
          </p:cNvPr>
          <p:cNvSpPr>
            <a:spLocks noChangeArrowheads="1"/>
          </p:cNvSpPr>
          <p:nvPr/>
        </p:nvSpPr>
        <p:spPr bwMode="auto">
          <a:xfrm>
            <a:off x="5410200" y="3429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1826" name="Oval 130">
            <a:extLst>
              <a:ext uri="{FF2B5EF4-FFF2-40B4-BE49-F238E27FC236}">
                <a16:creationId xmlns:a16="http://schemas.microsoft.com/office/drawing/2014/main" id="{B93FA53E-10AE-44CB-87BA-CF9D0DC2814A}"/>
              </a:ext>
            </a:extLst>
          </p:cNvPr>
          <p:cNvSpPr>
            <a:spLocks noChangeArrowheads="1"/>
          </p:cNvSpPr>
          <p:nvPr/>
        </p:nvSpPr>
        <p:spPr bwMode="auto">
          <a:xfrm>
            <a:off x="3429000" y="3733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34911" name="Picture 131">
            <a:extLst>
              <a:ext uri="{FF2B5EF4-FFF2-40B4-BE49-F238E27FC236}">
                <a16:creationId xmlns:a16="http://schemas.microsoft.com/office/drawing/2014/main" id="{8DC85289-C090-4B13-8647-B9B731C08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828" name="Line 132">
            <a:extLst>
              <a:ext uri="{FF2B5EF4-FFF2-40B4-BE49-F238E27FC236}">
                <a16:creationId xmlns:a16="http://schemas.microsoft.com/office/drawing/2014/main" id="{0388F59B-0A3C-4AD6-9C56-B128C0A6F916}"/>
              </a:ext>
            </a:extLst>
          </p:cNvPr>
          <p:cNvSpPr>
            <a:spLocks noChangeShapeType="1"/>
          </p:cNvSpPr>
          <p:nvPr/>
        </p:nvSpPr>
        <p:spPr bwMode="auto">
          <a:xfrm>
            <a:off x="5943600" y="41910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1829" name="Oval 133">
            <a:extLst>
              <a:ext uri="{FF2B5EF4-FFF2-40B4-BE49-F238E27FC236}">
                <a16:creationId xmlns:a16="http://schemas.microsoft.com/office/drawing/2014/main" id="{C9F1AB61-6139-4317-B182-52F1C04D7A97}"/>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1830" name="Oval 134">
            <a:extLst>
              <a:ext uri="{FF2B5EF4-FFF2-40B4-BE49-F238E27FC236}">
                <a16:creationId xmlns:a16="http://schemas.microsoft.com/office/drawing/2014/main" id="{856746E6-9230-4D0E-989E-CCD572534CF5}"/>
              </a:ext>
            </a:extLst>
          </p:cNvPr>
          <p:cNvSpPr>
            <a:spLocks noChangeArrowheads="1"/>
          </p:cNvSpPr>
          <p:nvPr/>
        </p:nvSpPr>
        <p:spPr bwMode="auto">
          <a:xfrm>
            <a:off x="7696200" y="3810000"/>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1834" name="Oval 138">
            <a:extLst>
              <a:ext uri="{FF2B5EF4-FFF2-40B4-BE49-F238E27FC236}">
                <a16:creationId xmlns:a16="http://schemas.microsoft.com/office/drawing/2014/main" id="{3E5F1EA8-C186-492E-AAB9-7D04CB40B9E4}"/>
              </a:ext>
            </a:extLst>
          </p:cNvPr>
          <p:cNvSpPr>
            <a:spLocks noChangeArrowheads="1"/>
          </p:cNvSpPr>
          <p:nvPr/>
        </p:nvSpPr>
        <p:spPr bwMode="auto">
          <a:xfrm>
            <a:off x="2830513" y="31797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1835" name="Oval 139">
            <a:extLst>
              <a:ext uri="{FF2B5EF4-FFF2-40B4-BE49-F238E27FC236}">
                <a16:creationId xmlns:a16="http://schemas.microsoft.com/office/drawing/2014/main" id="{499B0731-4E80-4237-A6C9-6A555B28E827}"/>
              </a:ext>
            </a:extLst>
          </p:cNvPr>
          <p:cNvSpPr>
            <a:spLocks noChangeArrowheads="1"/>
          </p:cNvSpPr>
          <p:nvPr/>
        </p:nvSpPr>
        <p:spPr bwMode="auto">
          <a:xfrm>
            <a:off x="3559175" y="2667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1836" name="Oval 140">
            <a:extLst>
              <a:ext uri="{FF2B5EF4-FFF2-40B4-BE49-F238E27FC236}">
                <a16:creationId xmlns:a16="http://schemas.microsoft.com/office/drawing/2014/main" id="{BDA40332-60D6-4154-8784-BE33F4EE6990}"/>
              </a:ext>
            </a:extLst>
          </p:cNvPr>
          <p:cNvSpPr>
            <a:spLocks noChangeArrowheads="1"/>
          </p:cNvSpPr>
          <p:nvPr/>
        </p:nvSpPr>
        <p:spPr bwMode="auto">
          <a:xfrm>
            <a:off x="4572000" y="2362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a:extLst>
              <a:ext uri="{FF2B5EF4-FFF2-40B4-BE49-F238E27FC236}">
                <a16:creationId xmlns:a16="http://schemas.microsoft.com/office/drawing/2014/main" id="{3DF99A85-9E0E-48D2-BF53-2C156B2EE0C2}"/>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sp>
        <p:nvSpPr>
          <p:cNvPr id="542724" name="Text Box 4">
            <a:extLst>
              <a:ext uri="{FF2B5EF4-FFF2-40B4-BE49-F238E27FC236}">
                <a16:creationId xmlns:a16="http://schemas.microsoft.com/office/drawing/2014/main" id="{ABFEEB8D-6BF2-48C7-97E1-0C8DF0005D74}"/>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graphicFrame>
        <p:nvGraphicFramePr>
          <p:cNvPr id="542725" name="Group 5">
            <a:extLst>
              <a:ext uri="{FF2B5EF4-FFF2-40B4-BE49-F238E27FC236}">
                <a16:creationId xmlns:a16="http://schemas.microsoft.com/office/drawing/2014/main" id="{4F637F26-B295-440F-A89D-21E478911F2C}"/>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2749" name="Text Box 29">
            <a:extLst>
              <a:ext uri="{FF2B5EF4-FFF2-40B4-BE49-F238E27FC236}">
                <a16:creationId xmlns:a16="http://schemas.microsoft.com/office/drawing/2014/main" id="{3E1F9F59-E936-4CD5-A6CF-A292E3826F90}"/>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42750" name="Group 30">
            <a:extLst>
              <a:ext uri="{FF2B5EF4-FFF2-40B4-BE49-F238E27FC236}">
                <a16:creationId xmlns:a16="http://schemas.microsoft.com/office/drawing/2014/main" id="{11E830F4-E874-4A6E-B7C2-DFC25F9D68D3}"/>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42774" name="Group 54">
            <a:extLst>
              <a:ext uri="{FF2B5EF4-FFF2-40B4-BE49-F238E27FC236}">
                <a16:creationId xmlns:a16="http://schemas.microsoft.com/office/drawing/2014/main" id="{1A7020C2-1680-4055-99E2-5177BD3E1413}"/>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2798" name="Text Box 78">
            <a:extLst>
              <a:ext uri="{FF2B5EF4-FFF2-40B4-BE49-F238E27FC236}">
                <a16:creationId xmlns:a16="http://schemas.microsoft.com/office/drawing/2014/main" id="{BA3454B7-D6B5-46EE-B896-B99AB1E2683F}"/>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42799" name="Text Box 79">
            <a:extLst>
              <a:ext uri="{FF2B5EF4-FFF2-40B4-BE49-F238E27FC236}">
                <a16:creationId xmlns:a16="http://schemas.microsoft.com/office/drawing/2014/main" id="{E577D166-FA43-4A37-ABE3-854E4161D1C1}"/>
              </a:ext>
            </a:extLst>
          </p:cNvPr>
          <p:cNvSpPr txBox="1">
            <a:spLocks noChangeArrowheads="1"/>
          </p:cNvSpPr>
          <p:nvPr/>
        </p:nvSpPr>
        <p:spPr bwMode="auto">
          <a:xfrm>
            <a:off x="2576513" y="4495801"/>
            <a:ext cx="5645150" cy="2563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dirty="0">
                <a:latin typeface="Arial" charset="0"/>
                <a:ea typeface="宋体" charset="0"/>
                <a:cs typeface="宋体" charset="0"/>
              </a:rPr>
              <a:t>RDFS( 2 )</a:t>
            </a:r>
          </a:p>
          <a:p>
            <a:pPr eaLnBrk="1" hangingPunct="1">
              <a:spcBef>
                <a:spcPct val="0"/>
              </a:spcBef>
              <a:buClrTx/>
              <a:buSzTx/>
              <a:buFontTx/>
              <a:buNone/>
              <a:defRPr/>
            </a:pPr>
            <a:r>
              <a:rPr lang="en-US" altLang="zh-CN" dirty="0">
                <a:latin typeface="Arial" charset="0"/>
                <a:ea typeface="宋体" charset="0"/>
                <a:cs typeface="宋体" charset="0"/>
              </a:rPr>
              <a:t>        RDFS(8) -&gt; Stop</a:t>
            </a:r>
          </a:p>
          <a:p>
            <a:pPr eaLnBrk="1" hangingPunct="1">
              <a:spcBef>
                <a:spcPct val="0"/>
              </a:spcBef>
              <a:buClrTx/>
              <a:buSzTx/>
              <a:buFontTx/>
              <a:buNone/>
              <a:defRPr/>
            </a:pPr>
            <a:endParaRPr lang="en-US" altLang="zh-CN" dirty="0">
              <a:latin typeface="Arial" charset="0"/>
              <a:ea typeface="宋体" charset="0"/>
              <a:cs typeface="宋体" charset="0"/>
            </a:endParaRP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p:txBody>
      </p:sp>
      <p:sp>
        <p:nvSpPr>
          <p:cNvPr id="542800" name="Text Box 80">
            <a:extLst>
              <a:ext uri="{FF2B5EF4-FFF2-40B4-BE49-F238E27FC236}">
                <a16:creationId xmlns:a16="http://schemas.microsoft.com/office/drawing/2014/main" id="{FE8EB438-E309-49DE-BBFD-C60B43EA926D}"/>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grpSp>
        <p:nvGrpSpPr>
          <p:cNvPr id="35919" name="Group 81">
            <a:extLst>
              <a:ext uri="{FF2B5EF4-FFF2-40B4-BE49-F238E27FC236}">
                <a16:creationId xmlns:a16="http://schemas.microsoft.com/office/drawing/2014/main" id="{AD43BFC0-177A-44C2-AB4A-5C229BAEB563}"/>
              </a:ext>
            </a:extLst>
          </p:cNvPr>
          <p:cNvGrpSpPr>
            <a:grpSpLocks/>
          </p:cNvGrpSpPr>
          <p:nvPr/>
        </p:nvGrpSpPr>
        <p:grpSpPr bwMode="auto">
          <a:xfrm>
            <a:off x="2133600" y="1295400"/>
            <a:ext cx="3733800" cy="2895600"/>
            <a:chOff x="192" y="816"/>
            <a:chExt cx="2976" cy="2208"/>
          </a:xfrm>
        </p:grpSpPr>
        <p:sp>
          <p:nvSpPr>
            <p:cNvPr id="542802" name="Oval 82">
              <a:extLst>
                <a:ext uri="{FF2B5EF4-FFF2-40B4-BE49-F238E27FC236}">
                  <a16:creationId xmlns:a16="http://schemas.microsoft.com/office/drawing/2014/main" id="{48F1FD7E-7724-4461-BE0E-11EDEC3B696C}"/>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42803" name="Oval 83">
              <a:extLst>
                <a:ext uri="{FF2B5EF4-FFF2-40B4-BE49-F238E27FC236}">
                  <a16:creationId xmlns:a16="http://schemas.microsoft.com/office/drawing/2014/main" id="{78292D10-CED8-4E6F-A78F-7C7E2DCB4710}"/>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42804" name="Oval 84">
              <a:extLst>
                <a:ext uri="{FF2B5EF4-FFF2-40B4-BE49-F238E27FC236}">
                  <a16:creationId xmlns:a16="http://schemas.microsoft.com/office/drawing/2014/main" id="{C4247EF1-FF1B-4FB1-B47E-5831A161B167}"/>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42805" name="Oval 85">
              <a:extLst>
                <a:ext uri="{FF2B5EF4-FFF2-40B4-BE49-F238E27FC236}">
                  <a16:creationId xmlns:a16="http://schemas.microsoft.com/office/drawing/2014/main" id="{D522C37B-3949-415A-B21C-8E55CA2AD2CC}"/>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42806" name="Oval 86">
              <a:extLst>
                <a:ext uri="{FF2B5EF4-FFF2-40B4-BE49-F238E27FC236}">
                  <a16:creationId xmlns:a16="http://schemas.microsoft.com/office/drawing/2014/main" id="{F12FB564-8067-4E31-BFB9-80D59F2F8F1E}"/>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42807" name="Oval 87">
              <a:extLst>
                <a:ext uri="{FF2B5EF4-FFF2-40B4-BE49-F238E27FC236}">
                  <a16:creationId xmlns:a16="http://schemas.microsoft.com/office/drawing/2014/main" id="{F9587E83-87D3-4324-A53C-2F9F5455127A}"/>
                </a:ext>
              </a:extLst>
            </p:cNvPr>
            <p:cNvSpPr>
              <a:spLocks noChangeArrowheads="1"/>
            </p:cNvSpPr>
            <p:nvPr/>
          </p:nvSpPr>
          <p:spPr bwMode="auto">
            <a:xfrm>
              <a:off x="1920" y="2257"/>
              <a:ext cx="287"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42808" name="Oval 88">
              <a:extLst>
                <a:ext uri="{FF2B5EF4-FFF2-40B4-BE49-F238E27FC236}">
                  <a16:creationId xmlns:a16="http://schemas.microsoft.com/office/drawing/2014/main" id="{FE9FD0AD-2274-450D-A94B-FBEFE3AEFB5A}"/>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42809" name="Oval 89">
              <a:extLst>
                <a:ext uri="{FF2B5EF4-FFF2-40B4-BE49-F238E27FC236}">
                  <a16:creationId xmlns:a16="http://schemas.microsoft.com/office/drawing/2014/main" id="{CA0826BE-F034-4799-A28C-9129C05A72B3}"/>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42810" name="Oval 90">
              <a:extLst>
                <a:ext uri="{FF2B5EF4-FFF2-40B4-BE49-F238E27FC236}">
                  <a16:creationId xmlns:a16="http://schemas.microsoft.com/office/drawing/2014/main" id="{D7165003-8F1E-4C74-97C3-66B46EA84EB3}"/>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42811" name="Oval 91">
              <a:extLst>
                <a:ext uri="{FF2B5EF4-FFF2-40B4-BE49-F238E27FC236}">
                  <a16:creationId xmlns:a16="http://schemas.microsoft.com/office/drawing/2014/main" id="{A90007B4-CE4C-4E7C-88A7-D2D6696C77A7}"/>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42812" name="AutoShape 92">
              <a:extLst>
                <a:ext uri="{FF2B5EF4-FFF2-40B4-BE49-F238E27FC236}">
                  <a16:creationId xmlns:a16="http://schemas.microsoft.com/office/drawing/2014/main" id="{039FEF95-2AC9-40FE-AC56-2467E140D5E5}"/>
                </a:ext>
              </a:extLst>
            </p:cNvPr>
            <p:cNvCxnSpPr>
              <a:cxnSpLocks noChangeShapeType="1"/>
              <a:stCxn id="542811" idx="6"/>
              <a:endCxn id="542810"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13" name="AutoShape 93">
              <a:extLst>
                <a:ext uri="{FF2B5EF4-FFF2-40B4-BE49-F238E27FC236}">
                  <a16:creationId xmlns:a16="http://schemas.microsoft.com/office/drawing/2014/main" id="{6D308214-2709-4053-B546-7FC47B207A91}"/>
                </a:ext>
              </a:extLst>
            </p:cNvPr>
            <p:cNvCxnSpPr>
              <a:cxnSpLocks noChangeShapeType="1"/>
              <a:stCxn id="542810" idx="5"/>
              <a:endCxn id="542809"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14" name="AutoShape 94">
              <a:extLst>
                <a:ext uri="{FF2B5EF4-FFF2-40B4-BE49-F238E27FC236}">
                  <a16:creationId xmlns:a16="http://schemas.microsoft.com/office/drawing/2014/main" id="{DB336AB1-1C0D-4FD6-B55B-DE04D75C9BB7}"/>
                </a:ext>
              </a:extLst>
            </p:cNvPr>
            <p:cNvCxnSpPr>
              <a:cxnSpLocks noChangeShapeType="1"/>
              <a:stCxn id="542809" idx="2"/>
              <a:endCxn id="542806"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15" name="AutoShape 95">
              <a:extLst>
                <a:ext uri="{FF2B5EF4-FFF2-40B4-BE49-F238E27FC236}">
                  <a16:creationId xmlns:a16="http://schemas.microsoft.com/office/drawing/2014/main" id="{0C6E7669-1F75-4A86-BEEB-A02498274527}"/>
                </a:ext>
              </a:extLst>
            </p:cNvPr>
            <p:cNvCxnSpPr>
              <a:cxnSpLocks noChangeShapeType="1"/>
              <a:stCxn id="542810" idx="3"/>
              <a:endCxn id="542802"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16" name="AutoShape 96">
              <a:extLst>
                <a:ext uri="{FF2B5EF4-FFF2-40B4-BE49-F238E27FC236}">
                  <a16:creationId xmlns:a16="http://schemas.microsoft.com/office/drawing/2014/main" id="{46162CBD-A593-4B71-A2B7-4A052AC92156}"/>
                </a:ext>
              </a:extLst>
            </p:cNvPr>
            <p:cNvCxnSpPr>
              <a:cxnSpLocks noChangeShapeType="1"/>
              <a:stCxn id="542802" idx="6"/>
              <a:endCxn id="542806"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17" name="AutoShape 97">
              <a:extLst>
                <a:ext uri="{FF2B5EF4-FFF2-40B4-BE49-F238E27FC236}">
                  <a16:creationId xmlns:a16="http://schemas.microsoft.com/office/drawing/2014/main" id="{060E4C1D-06D7-4020-9F78-FA66D8E31384}"/>
                </a:ext>
              </a:extLst>
            </p:cNvPr>
            <p:cNvCxnSpPr>
              <a:cxnSpLocks noChangeShapeType="1"/>
              <a:stCxn id="542802" idx="3"/>
              <a:endCxn id="542803"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18" name="AutoShape 98">
              <a:extLst>
                <a:ext uri="{FF2B5EF4-FFF2-40B4-BE49-F238E27FC236}">
                  <a16:creationId xmlns:a16="http://schemas.microsoft.com/office/drawing/2014/main" id="{C1B124A9-597A-469E-9AC3-4F4D2A24BA88}"/>
                </a:ext>
              </a:extLst>
            </p:cNvPr>
            <p:cNvCxnSpPr>
              <a:cxnSpLocks noChangeShapeType="1"/>
              <a:stCxn id="542803" idx="6"/>
              <a:endCxn id="542804"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19" name="AutoShape 99">
              <a:extLst>
                <a:ext uri="{FF2B5EF4-FFF2-40B4-BE49-F238E27FC236}">
                  <a16:creationId xmlns:a16="http://schemas.microsoft.com/office/drawing/2014/main" id="{AEAC3252-E201-4C3A-AB17-DFD484721CC4}"/>
                </a:ext>
              </a:extLst>
            </p:cNvPr>
            <p:cNvCxnSpPr>
              <a:cxnSpLocks noChangeShapeType="1"/>
              <a:stCxn id="542804" idx="7"/>
              <a:endCxn id="542806"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20" name="AutoShape 100">
              <a:extLst>
                <a:ext uri="{FF2B5EF4-FFF2-40B4-BE49-F238E27FC236}">
                  <a16:creationId xmlns:a16="http://schemas.microsoft.com/office/drawing/2014/main" id="{CE06B047-4C2A-40B4-B41A-8CFCDDFE7132}"/>
                </a:ext>
              </a:extLst>
            </p:cNvPr>
            <p:cNvCxnSpPr>
              <a:cxnSpLocks noChangeShapeType="1"/>
              <a:stCxn id="542804" idx="5"/>
              <a:endCxn id="542805"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21" name="AutoShape 101">
              <a:extLst>
                <a:ext uri="{FF2B5EF4-FFF2-40B4-BE49-F238E27FC236}">
                  <a16:creationId xmlns:a16="http://schemas.microsoft.com/office/drawing/2014/main" id="{499D6948-0CA6-42A7-9376-00B340701938}"/>
                </a:ext>
              </a:extLst>
            </p:cNvPr>
            <p:cNvCxnSpPr>
              <a:cxnSpLocks noChangeShapeType="1"/>
              <a:stCxn id="542805" idx="6"/>
              <a:endCxn id="542808"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22" name="AutoShape 102">
              <a:extLst>
                <a:ext uri="{FF2B5EF4-FFF2-40B4-BE49-F238E27FC236}">
                  <a16:creationId xmlns:a16="http://schemas.microsoft.com/office/drawing/2014/main" id="{738AF5AA-B52B-46EA-B586-4F18B29F9AE4}"/>
                </a:ext>
              </a:extLst>
            </p:cNvPr>
            <p:cNvCxnSpPr>
              <a:cxnSpLocks noChangeShapeType="1"/>
              <a:stCxn id="542806" idx="6"/>
              <a:endCxn id="542807"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2823" name="AutoShape 103">
              <a:extLst>
                <a:ext uri="{FF2B5EF4-FFF2-40B4-BE49-F238E27FC236}">
                  <a16:creationId xmlns:a16="http://schemas.microsoft.com/office/drawing/2014/main" id="{CE2A58EA-D969-46D3-9D3A-FF0A6FB7A004}"/>
                </a:ext>
              </a:extLst>
            </p:cNvPr>
            <p:cNvCxnSpPr>
              <a:cxnSpLocks noChangeShapeType="1"/>
              <a:stCxn id="542807" idx="6"/>
              <a:endCxn id="542808"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42824" name="Text Box 104">
            <a:extLst>
              <a:ext uri="{FF2B5EF4-FFF2-40B4-BE49-F238E27FC236}">
                <a16:creationId xmlns:a16="http://schemas.microsoft.com/office/drawing/2014/main" id="{48BD3E0A-9D71-4692-9D0A-7ABD5A1CEAB2}"/>
              </a:ext>
            </a:extLst>
          </p:cNvPr>
          <p:cNvSpPr txBox="1">
            <a:spLocks noChangeArrowheads="1"/>
          </p:cNvSpPr>
          <p:nvPr/>
        </p:nvSpPr>
        <p:spPr bwMode="auto">
          <a:xfrm>
            <a:off x="1981201" y="23923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sp>
        <p:nvSpPr>
          <p:cNvPr id="542827" name="Line 107">
            <a:extLst>
              <a:ext uri="{FF2B5EF4-FFF2-40B4-BE49-F238E27FC236}">
                <a16:creationId xmlns:a16="http://schemas.microsoft.com/office/drawing/2014/main" id="{D016C5E6-0009-429E-93F5-5D0DA9258C04}"/>
              </a:ext>
            </a:extLst>
          </p:cNvPr>
          <p:cNvSpPr>
            <a:spLocks noChangeShapeType="1"/>
          </p:cNvSpPr>
          <p:nvPr/>
        </p:nvSpPr>
        <p:spPr bwMode="auto">
          <a:xfrm flipV="1">
            <a:off x="3048000" y="19812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29" name="Line 109">
            <a:extLst>
              <a:ext uri="{FF2B5EF4-FFF2-40B4-BE49-F238E27FC236}">
                <a16:creationId xmlns:a16="http://schemas.microsoft.com/office/drawing/2014/main" id="{9B95C276-27CB-4646-849D-790D191EE9D1}"/>
              </a:ext>
            </a:extLst>
          </p:cNvPr>
          <p:cNvSpPr>
            <a:spLocks noChangeShapeType="1"/>
          </p:cNvSpPr>
          <p:nvPr/>
        </p:nvSpPr>
        <p:spPr bwMode="auto">
          <a:xfrm flipH="1" flipV="1">
            <a:off x="3124200" y="15240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30" name="Line 110">
            <a:extLst>
              <a:ext uri="{FF2B5EF4-FFF2-40B4-BE49-F238E27FC236}">
                <a16:creationId xmlns:a16="http://schemas.microsoft.com/office/drawing/2014/main" id="{06BA0697-9861-420F-A86A-AB3EC2CE8B30}"/>
              </a:ext>
            </a:extLst>
          </p:cNvPr>
          <p:cNvSpPr>
            <a:spLocks noChangeShapeType="1"/>
          </p:cNvSpPr>
          <p:nvPr/>
        </p:nvSpPr>
        <p:spPr bwMode="auto">
          <a:xfrm>
            <a:off x="4343400" y="20574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32" name="Line 112">
            <a:extLst>
              <a:ext uri="{FF2B5EF4-FFF2-40B4-BE49-F238E27FC236}">
                <a16:creationId xmlns:a16="http://schemas.microsoft.com/office/drawing/2014/main" id="{65E80C1E-ED2F-404F-A38B-5B62AC9A33C8}"/>
              </a:ext>
            </a:extLst>
          </p:cNvPr>
          <p:cNvSpPr>
            <a:spLocks noChangeShapeType="1"/>
          </p:cNvSpPr>
          <p:nvPr/>
        </p:nvSpPr>
        <p:spPr bwMode="auto">
          <a:xfrm flipH="1">
            <a:off x="3962400" y="26670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35" name="Line 115">
            <a:extLst>
              <a:ext uri="{FF2B5EF4-FFF2-40B4-BE49-F238E27FC236}">
                <a16:creationId xmlns:a16="http://schemas.microsoft.com/office/drawing/2014/main" id="{CBF64C91-03A1-45F4-9767-1FBAAB609B40}"/>
              </a:ext>
            </a:extLst>
          </p:cNvPr>
          <p:cNvSpPr>
            <a:spLocks noChangeShapeType="1"/>
          </p:cNvSpPr>
          <p:nvPr/>
        </p:nvSpPr>
        <p:spPr bwMode="auto">
          <a:xfrm flipH="1">
            <a:off x="3200400" y="3048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36" name="Line 116">
            <a:extLst>
              <a:ext uri="{FF2B5EF4-FFF2-40B4-BE49-F238E27FC236}">
                <a16:creationId xmlns:a16="http://schemas.microsoft.com/office/drawing/2014/main" id="{F1E5954D-E94C-479C-9A1B-FAF86129F166}"/>
              </a:ext>
            </a:extLst>
          </p:cNvPr>
          <p:cNvSpPr>
            <a:spLocks noChangeShapeType="1"/>
          </p:cNvSpPr>
          <p:nvPr/>
        </p:nvSpPr>
        <p:spPr bwMode="auto">
          <a:xfrm flipH="1">
            <a:off x="2438400" y="35814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39" name="Line 119">
            <a:extLst>
              <a:ext uri="{FF2B5EF4-FFF2-40B4-BE49-F238E27FC236}">
                <a16:creationId xmlns:a16="http://schemas.microsoft.com/office/drawing/2014/main" id="{6EE602EE-E4BB-4D3A-B863-EEAA6263D87C}"/>
              </a:ext>
            </a:extLst>
          </p:cNvPr>
          <p:cNvSpPr>
            <a:spLocks noChangeShapeType="1"/>
          </p:cNvSpPr>
          <p:nvPr/>
        </p:nvSpPr>
        <p:spPr bwMode="auto">
          <a:xfrm>
            <a:off x="3200400" y="35814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41" name="Line 121">
            <a:extLst>
              <a:ext uri="{FF2B5EF4-FFF2-40B4-BE49-F238E27FC236}">
                <a16:creationId xmlns:a16="http://schemas.microsoft.com/office/drawing/2014/main" id="{5E637525-FCCC-4989-8B3D-0D66EAF80AE0}"/>
              </a:ext>
            </a:extLst>
          </p:cNvPr>
          <p:cNvSpPr>
            <a:spLocks noChangeShapeType="1"/>
          </p:cNvSpPr>
          <p:nvPr/>
        </p:nvSpPr>
        <p:spPr bwMode="auto">
          <a:xfrm flipV="1">
            <a:off x="3886200" y="36576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42" name="Line 122">
            <a:extLst>
              <a:ext uri="{FF2B5EF4-FFF2-40B4-BE49-F238E27FC236}">
                <a16:creationId xmlns:a16="http://schemas.microsoft.com/office/drawing/2014/main" id="{A4CF58BB-D3E2-470B-A483-784445E7EA70}"/>
              </a:ext>
            </a:extLst>
          </p:cNvPr>
          <p:cNvSpPr>
            <a:spLocks noChangeShapeType="1"/>
          </p:cNvSpPr>
          <p:nvPr/>
        </p:nvSpPr>
        <p:spPr bwMode="auto">
          <a:xfrm flipH="1" flipV="1">
            <a:off x="4648200" y="3352800"/>
            <a:ext cx="914400" cy="228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45" name="Oval 125">
            <a:extLst>
              <a:ext uri="{FF2B5EF4-FFF2-40B4-BE49-F238E27FC236}">
                <a16:creationId xmlns:a16="http://schemas.microsoft.com/office/drawing/2014/main" id="{BDC4A8F7-380C-43FC-923B-497E837BC8F8}"/>
              </a:ext>
            </a:extLst>
          </p:cNvPr>
          <p:cNvSpPr>
            <a:spLocks noChangeArrowheads="1"/>
          </p:cNvSpPr>
          <p:nvPr/>
        </p:nvSpPr>
        <p:spPr bwMode="auto">
          <a:xfrm>
            <a:off x="2057400" y="3616325"/>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2846" name="Oval 126">
            <a:extLst>
              <a:ext uri="{FF2B5EF4-FFF2-40B4-BE49-F238E27FC236}">
                <a16:creationId xmlns:a16="http://schemas.microsoft.com/office/drawing/2014/main" id="{13DD6338-779C-4E3E-ACA8-FAD23D053B16}"/>
              </a:ext>
            </a:extLst>
          </p:cNvPr>
          <p:cNvSpPr>
            <a:spLocks noChangeArrowheads="1"/>
          </p:cNvSpPr>
          <p:nvPr/>
        </p:nvSpPr>
        <p:spPr bwMode="auto">
          <a:xfrm>
            <a:off x="2709863" y="12112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2847" name="Oval 127">
            <a:extLst>
              <a:ext uri="{FF2B5EF4-FFF2-40B4-BE49-F238E27FC236}">
                <a16:creationId xmlns:a16="http://schemas.microsoft.com/office/drawing/2014/main" id="{033121C1-03A7-47DC-A878-4AAFD6903F74}"/>
              </a:ext>
            </a:extLst>
          </p:cNvPr>
          <p:cNvSpPr>
            <a:spLocks noChangeArrowheads="1"/>
          </p:cNvSpPr>
          <p:nvPr/>
        </p:nvSpPr>
        <p:spPr bwMode="auto">
          <a:xfrm>
            <a:off x="4233863" y="3124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2848" name="Oval 128">
            <a:extLst>
              <a:ext uri="{FF2B5EF4-FFF2-40B4-BE49-F238E27FC236}">
                <a16:creationId xmlns:a16="http://schemas.microsoft.com/office/drawing/2014/main" id="{332542BD-3CC1-4662-935B-CF51FF0AE3FF}"/>
              </a:ext>
            </a:extLst>
          </p:cNvPr>
          <p:cNvSpPr>
            <a:spLocks noChangeArrowheads="1"/>
          </p:cNvSpPr>
          <p:nvPr/>
        </p:nvSpPr>
        <p:spPr bwMode="auto">
          <a:xfrm>
            <a:off x="5410200" y="3429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2849" name="Oval 129">
            <a:extLst>
              <a:ext uri="{FF2B5EF4-FFF2-40B4-BE49-F238E27FC236}">
                <a16:creationId xmlns:a16="http://schemas.microsoft.com/office/drawing/2014/main" id="{55F02A60-57D3-4297-BC60-BC4085B44188}"/>
              </a:ext>
            </a:extLst>
          </p:cNvPr>
          <p:cNvSpPr>
            <a:spLocks noChangeArrowheads="1"/>
          </p:cNvSpPr>
          <p:nvPr/>
        </p:nvSpPr>
        <p:spPr bwMode="auto">
          <a:xfrm>
            <a:off x="3429000" y="3733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2857" name="Oval 137">
            <a:extLst>
              <a:ext uri="{FF2B5EF4-FFF2-40B4-BE49-F238E27FC236}">
                <a16:creationId xmlns:a16="http://schemas.microsoft.com/office/drawing/2014/main" id="{9726C5D9-D94F-4ABA-9DB9-E5E55FE8B16C}"/>
              </a:ext>
            </a:extLst>
          </p:cNvPr>
          <p:cNvSpPr>
            <a:spLocks noChangeArrowheads="1"/>
          </p:cNvSpPr>
          <p:nvPr/>
        </p:nvSpPr>
        <p:spPr bwMode="auto">
          <a:xfrm>
            <a:off x="2830513" y="31797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2858" name="Oval 138">
            <a:extLst>
              <a:ext uri="{FF2B5EF4-FFF2-40B4-BE49-F238E27FC236}">
                <a16:creationId xmlns:a16="http://schemas.microsoft.com/office/drawing/2014/main" id="{91D1C7A8-1B7F-42BF-8AB4-F5D3E1EE4F69}"/>
              </a:ext>
            </a:extLst>
          </p:cNvPr>
          <p:cNvSpPr>
            <a:spLocks noChangeArrowheads="1"/>
          </p:cNvSpPr>
          <p:nvPr/>
        </p:nvSpPr>
        <p:spPr bwMode="auto">
          <a:xfrm>
            <a:off x="3559175" y="2667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2859" name="Oval 139">
            <a:extLst>
              <a:ext uri="{FF2B5EF4-FFF2-40B4-BE49-F238E27FC236}">
                <a16:creationId xmlns:a16="http://schemas.microsoft.com/office/drawing/2014/main" id="{4B3A5743-ECEB-440C-A9D3-C96F07A0F2D4}"/>
              </a:ext>
            </a:extLst>
          </p:cNvPr>
          <p:cNvSpPr>
            <a:spLocks noChangeArrowheads="1"/>
          </p:cNvSpPr>
          <p:nvPr/>
        </p:nvSpPr>
        <p:spPr bwMode="auto">
          <a:xfrm>
            <a:off x="4572000" y="2362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35938" name="Picture 140">
            <a:extLst>
              <a:ext uri="{FF2B5EF4-FFF2-40B4-BE49-F238E27FC236}">
                <a16:creationId xmlns:a16="http://schemas.microsoft.com/office/drawing/2014/main" id="{BCCAD7C9-5845-48BC-86BA-7071A8168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61" name="Line 141">
            <a:extLst>
              <a:ext uri="{FF2B5EF4-FFF2-40B4-BE49-F238E27FC236}">
                <a16:creationId xmlns:a16="http://schemas.microsoft.com/office/drawing/2014/main" id="{A2C978F8-6070-4B3F-B5FA-F9094B3E79B3}"/>
              </a:ext>
            </a:extLst>
          </p:cNvPr>
          <p:cNvSpPr>
            <a:spLocks noChangeShapeType="1"/>
          </p:cNvSpPr>
          <p:nvPr/>
        </p:nvSpPr>
        <p:spPr bwMode="auto">
          <a:xfrm>
            <a:off x="5943600" y="39624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2862" name="Oval 142">
            <a:extLst>
              <a:ext uri="{FF2B5EF4-FFF2-40B4-BE49-F238E27FC236}">
                <a16:creationId xmlns:a16="http://schemas.microsoft.com/office/drawing/2014/main" id="{7F2C92D9-C083-4794-B9A3-7CB5BC9EA39C}"/>
              </a:ext>
            </a:extLst>
          </p:cNvPr>
          <p:cNvSpPr>
            <a:spLocks noChangeArrowheads="1"/>
          </p:cNvSpPr>
          <p:nvPr/>
        </p:nvSpPr>
        <p:spPr bwMode="auto">
          <a:xfrm>
            <a:off x="7162800" y="2176463"/>
            <a:ext cx="228600" cy="228600"/>
          </a:xfrm>
          <a:prstGeom prst="ellipse">
            <a:avLst/>
          </a:prstGeom>
          <a:noFill/>
          <a:ln w="31750">
            <a:solidFill>
              <a:srgbClr val="FF0000"/>
            </a:solidFill>
            <a:round/>
            <a:headEnd type="none" w="sm" len="sm"/>
            <a:tailEnd type="none" w="sm" len="sm"/>
          </a:ln>
          <a:effectLst/>
          <a:extLst>
            <a:ext uri="{909E8E84-426E-40dd-AFC4-6F175D3DCCD1}">
              <a14:hiddenFill xmlns="" xmlns:a14="http://schemas.microsoft.com/office/drawing/2010/main">
                <a:solidFill>
                  <a:srgbClr val="FFFF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2864" name="Oval 144">
            <a:extLst>
              <a:ext uri="{FF2B5EF4-FFF2-40B4-BE49-F238E27FC236}">
                <a16:creationId xmlns:a16="http://schemas.microsoft.com/office/drawing/2014/main" id="{EF926C01-024D-49B3-8242-AFF665AD0A55}"/>
              </a:ext>
            </a:extLst>
          </p:cNvPr>
          <p:cNvSpPr>
            <a:spLocks noChangeArrowheads="1"/>
          </p:cNvSpPr>
          <p:nvPr/>
        </p:nvSpPr>
        <p:spPr bwMode="auto">
          <a:xfrm>
            <a:off x="3962400" y="16764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a:extLst>
              <a:ext uri="{FF2B5EF4-FFF2-40B4-BE49-F238E27FC236}">
                <a16:creationId xmlns:a16="http://schemas.microsoft.com/office/drawing/2014/main" id="{5012C563-055B-4D90-BFA3-FB474EB527D5}"/>
              </a:ext>
            </a:extLst>
          </p:cNvPr>
          <p:cNvSpPr>
            <a:spLocks noGrp="1" noChangeArrowheads="1"/>
          </p:cNvSpPr>
          <p:nvPr>
            <p:ph type="title"/>
          </p:nvPr>
        </p:nvSpPr>
        <p:spPr>
          <a:xfrm>
            <a:off x="1676400" y="152400"/>
            <a:ext cx="8229600" cy="914400"/>
          </a:xfrm>
        </p:spPr>
        <p:txBody>
          <a:bodyPr/>
          <a:lstStyle/>
          <a:p>
            <a:pPr algn="l">
              <a:defRPr/>
            </a:pPr>
            <a:r>
              <a:rPr lang="en-US" altLang="zh-CN">
                <a:ea typeface="宋体" charset="0"/>
                <a:cs typeface="宋体" charset="0"/>
              </a:rPr>
              <a:t>Example</a:t>
            </a:r>
          </a:p>
        </p:txBody>
      </p:sp>
      <p:sp>
        <p:nvSpPr>
          <p:cNvPr id="543748" name="Text Box 4">
            <a:extLst>
              <a:ext uri="{FF2B5EF4-FFF2-40B4-BE49-F238E27FC236}">
                <a16:creationId xmlns:a16="http://schemas.microsoft.com/office/drawing/2014/main" id="{31704DEE-F987-404D-B653-1F95B1D01AF7}"/>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graphicFrame>
        <p:nvGraphicFramePr>
          <p:cNvPr id="543749" name="Group 5">
            <a:extLst>
              <a:ext uri="{FF2B5EF4-FFF2-40B4-BE49-F238E27FC236}">
                <a16:creationId xmlns:a16="http://schemas.microsoft.com/office/drawing/2014/main" id="{B9A2C4F0-E54C-46BE-BF83-AAFE79837469}"/>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3773" name="Text Box 29">
            <a:extLst>
              <a:ext uri="{FF2B5EF4-FFF2-40B4-BE49-F238E27FC236}">
                <a16:creationId xmlns:a16="http://schemas.microsoft.com/office/drawing/2014/main" id="{CCB15920-C6B6-4E20-92D0-0F8856918DD5}"/>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43774" name="Group 30">
            <a:extLst>
              <a:ext uri="{FF2B5EF4-FFF2-40B4-BE49-F238E27FC236}">
                <a16:creationId xmlns:a16="http://schemas.microsoft.com/office/drawing/2014/main" id="{EA65B053-68D4-4B51-A6CA-1F8151DFA0A4}"/>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43798" name="Group 54">
            <a:extLst>
              <a:ext uri="{FF2B5EF4-FFF2-40B4-BE49-F238E27FC236}">
                <a16:creationId xmlns:a16="http://schemas.microsoft.com/office/drawing/2014/main" id="{7A44BD20-FC2F-4BE2-B042-823FF771AEB9}"/>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3822" name="Text Box 78">
            <a:extLst>
              <a:ext uri="{FF2B5EF4-FFF2-40B4-BE49-F238E27FC236}">
                <a16:creationId xmlns:a16="http://schemas.microsoft.com/office/drawing/2014/main" id="{978ACAB3-9017-4729-9677-BAA693E1E184}"/>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43823" name="Text Box 79">
            <a:extLst>
              <a:ext uri="{FF2B5EF4-FFF2-40B4-BE49-F238E27FC236}">
                <a16:creationId xmlns:a16="http://schemas.microsoft.com/office/drawing/2014/main" id="{ADFC9DA1-A2BE-4475-8BDD-3DBEE9DB6664}"/>
              </a:ext>
            </a:extLst>
          </p:cNvPr>
          <p:cNvSpPr txBox="1">
            <a:spLocks noChangeArrowheads="1"/>
          </p:cNvSpPr>
          <p:nvPr/>
        </p:nvSpPr>
        <p:spPr bwMode="auto">
          <a:xfrm>
            <a:off x="2576513" y="4495801"/>
            <a:ext cx="5645150" cy="2563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dirty="0">
                <a:latin typeface="Arial" charset="0"/>
                <a:ea typeface="宋体" charset="0"/>
                <a:cs typeface="宋体" charset="0"/>
              </a:rPr>
              <a:t>RDFS( 2 ) -&gt; Stop</a:t>
            </a: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endParaRPr lang="en-US" altLang="zh-CN" dirty="0">
              <a:latin typeface="Arial" charset="0"/>
              <a:ea typeface="宋体" charset="0"/>
              <a:cs typeface="宋体" charset="0"/>
            </a:endParaRP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a:p>
            <a:pPr eaLnBrk="1" hangingPunct="1">
              <a:spcBef>
                <a:spcPct val="0"/>
              </a:spcBef>
              <a:buClrTx/>
              <a:buSzTx/>
              <a:buFontTx/>
              <a:buNone/>
              <a:defRPr/>
            </a:pPr>
            <a:r>
              <a:rPr lang="en-US" altLang="zh-CN" dirty="0">
                <a:latin typeface="Arial" charset="0"/>
                <a:ea typeface="宋体" charset="0"/>
                <a:cs typeface="宋体" charset="0"/>
              </a:rPr>
              <a:t>	</a:t>
            </a:r>
          </a:p>
        </p:txBody>
      </p:sp>
      <p:sp>
        <p:nvSpPr>
          <p:cNvPr id="543824" name="Text Box 80">
            <a:extLst>
              <a:ext uri="{FF2B5EF4-FFF2-40B4-BE49-F238E27FC236}">
                <a16:creationId xmlns:a16="http://schemas.microsoft.com/office/drawing/2014/main" id="{6943DFC7-01DF-4FD8-88AA-BB79D1FC8955}"/>
              </a:ext>
            </a:extLst>
          </p:cNvPr>
          <p:cNvSpPr txBox="1">
            <a:spLocks noChangeArrowheads="1"/>
          </p:cNvSpPr>
          <p:nvPr/>
        </p:nvSpPr>
        <p:spPr bwMode="auto">
          <a:xfrm>
            <a:off x="1584326" y="5062538"/>
            <a:ext cx="1158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0"/>
              </a:spcBef>
              <a:buClrTx/>
              <a:buSzTx/>
              <a:buFontTx/>
              <a:buNone/>
              <a:defRPr/>
            </a:pPr>
            <a:r>
              <a:rPr lang="en-US" altLang="zh-CN" sz="1200">
                <a:latin typeface="Arial" charset="0"/>
                <a:ea typeface="宋体" charset="0"/>
                <a:cs typeface="宋体" charset="0"/>
              </a:rPr>
              <a:t>Recursive</a:t>
            </a:r>
            <a:br>
              <a:rPr lang="en-US" altLang="zh-CN" sz="1200">
                <a:latin typeface="Arial" charset="0"/>
                <a:ea typeface="宋体" charset="0"/>
                <a:cs typeface="宋体" charset="0"/>
              </a:rPr>
            </a:br>
            <a:r>
              <a:rPr lang="en-US" altLang="zh-CN" sz="1200">
                <a:latin typeface="Arial" charset="0"/>
                <a:ea typeface="宋体" charset="0"/>
                <a:cs typeface="宋体" charset="0"/>
              </a:rPr>
              <a:t>calls</a:t>
            </a:r>
          </a:p>
        </p:txBody>
      </p:sp>
      <p:grpSp>
        <p:nvGrpSpPr>
          <p:cNvPr id="36943" name="Group 81">
            <a:extLst>
              <a:ext uri="{FF2B5EF4-FFF2-40B4-BE49-F238E27FC236}">
                <a16:creationId xmlns:a16="http://schemas.microsoft.com/office/drawing/2014/main" id="{6D9773F8-7CB9-4378-990B-7BADEDE41298}"/>
              </a:ext>
            </a:extLst>
          </p:cNvPr>
          <p:cNvGrpSpPr>
            <a:grpSpLocks/>
          </p:cNvGrpSpPr>
          <p:nvPr/>
        </p:nvGrpSpPr>
        <p:grpSpPr bwMode="auto">
          <a:xfrm>
            <a:off x="2133600" y="1295400"/>
            <a:ext cx="3733800" cy="2895600"/>
            <a:chOff x="192" y="816"/>
            <a:chExt cx="2976" cy="2208"/>
          </a:xfrm>
        </p:grpSpPr>
        <p:sp>
          <p:nvSpPr>
            <p:cNvPr id="543826" name="Oval 82">
              <a:extLst>
                <a:ext uri="{FF2B5EF4-FFF2-40B4-BE49-F238E27FC236}">
                  <a16:creationId xmlns:a16="http://schemas.microsoft.com/office/drawing/2014/main" id="{4D7BD57B-C53F-4D86-AD4F-52EC0FDC4695}"/>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43827" name="Oval 83">
              <a:extLst>
                <a:ext uri="{FF2B5EF4-FFF2-40B4-BE49-F238E27FC236}">
                  <a16:creationId xmlns:a16="http://schemas.microsoft.com/office/drawing/2014/main" id="{F579A622-9159-4E9E-AC6A-6EB03061663C}"/>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43828" name="Oval 84">
              <a:extLst>
                <a:ext uri="{FF2B5EF4-FFF2-40B4-BE49-F238E27FC236}">
                  <a16:creationId xmlns:a16="http://schemas.microsoft.com/office/drawing/2014/main" id="{224F2738-FB1C-4CD8-B625-9E5F7A8A65F0}"/>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43829" name="Oval 85">
              <a:extLst>
                <a:ext uri="{FF2B5EF4-FFF2-40B4-BE49-F238E27FC236}">
                  <a16:creationId xmlns:a16="http://schemas.microsoft.com/office/drawing/2014/main" id="{697D6E9A-3D9C-43C5-B99F-675BE07E2461}"/>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43830" name="Oval 86">
              <a:extLst>
                <a:ext uri="{FF2B5EF4-FFF2-40B4-BE49-F238E27FC236}">
                  <a16:creationId xmlns:a16="http://schemas.microsoft.com/office/drawing/2014/main" id="{50046878-86B8-467D-994F-FBDAB53E1B81}"/>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43831" name="Oval 87">
              <a:extLst>
                <a:ext uri="{FF2B5EF4-FFF2-40B4-BE49-F238E27FC236}">
                  <a16:creationId xmlns:a16="http://schemas.microsoft.com/office/drawing/2014/main" id="{B0429E6E-7301-4F99-9FD0-954BFA32C009}"/>
                </a:ext>
              </a:extLst>
            </p:cNvPr>
            <p:cNvSpPr>
              <a:spLocks noChangeArrowheads="1"/>
            </p:cNvSpPr>
            <p:nvPr/>
          </p:nvSpPr>
          <p:spPr bwMode="auto">
            <a:xfrm>
              <a:off x="1920" y="2257"/>
              <a:ext cx="287"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43832" name="Oval 88">
              <a:extLst>
                <a:ext uri="{FF2B5EF4-FFF2-40B4-BE49-F238E27FC236}">
                  <a16:creationId xmlns:a16="http://schemas.microsoft.com/office/drawing/2014/main" id="{0DA305E4-ED6D-4DFA-B77B-5D3E1FDC1FE4}"/>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43833" name="Oval 89">
              <a:extLst>
                <a:ext uri="{FF2B5EF4-FFF2-40B4-BE49-F238E27FC236}">
                  <a16:creationId xmlns:a16="http://schemas.microsoft.com/office/drawing/2014/main" id="{F613FF70-94A2-48E5-A936-F1CA2F2199F7}"/>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43834" name="Oval 90">
              <a:extLst>
                <a:ext uri="{FF2B5EF4-FFF2-40B4-BE49-F238E27FC236}">
                  <a16:creationId xmlns:a16="http://schemas.microsoft.com/office/drawing/2014/main" id="{CAE86050-593D-4706-AFA9-3ADEC5FD68C5}"/>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43835" name="Oval 91">
              <a:extLst>
                <a:ext uri="{FF2B5EF4-FFF2-40B4-BE49-F238E27FC236}">
                  <a16:creationId xmlns:a16="http://schemas.microsoft.com/office/drawing/2014/main" id="{30DD2D1F-31B5-4CAC-80FD-3B4359755B99}"/>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43836" name="AutoShape 92">
              <a:extLst>
                <a:ext uri="{FF2B5EF4-FFF2-40B4-BE49-F238E27FC236}">
                  <a16:creationId xmlns:a16="http://schemas.microsoft.com/office/drawing/2014/main" id="{012AC009-9221-4DD9-9199-6939E8D6138C}"/>
                </a:ext>
              </a:extLst>
            </p:cNvPr>
            <p:cNvCxnSpPr>
              <a:cxnSpLocks noChangeShapeType="1"/>
              <a:stCxn id="543835" idx="6"/>
              <a:endCxn id="543834"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37" name="AutoShape 93">
              <a:extLst>
                <a:ext uri="{FF2B5EF4-FFF2-40B4-BE49-F238E27FC236}">
                  <a16:creationId xmlns:a16="http://schemas.microsoft.com/office/drawing/2014/main" id="{4D3F0588-F5CB-4B94-996E-1D82FC92A368}"/>
                </a:ext>
              </a:extLst>
            </p:cNvPr>
            <p:cNvCxnSpPr>
              <a:cxnSpLocks noChangeShapeType="1"/>
              <a:stCxn id="543834" idx="5"/>
              <a:endCxn id="543833"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38" name="AutoShape 94">
              <a:extLst>
                <a:ext uri="{FF2B5EF4-FFF2-40B4-BE49-F238E27FC236}">
                  <a16:creationId xmlns:a16="http://schemas.microsoft.com/office/drawing/2014/main" id="{99041DF0-1109-45E9-9472-C379C0193273}"/>
                </a:ext>
              </a:extLst>
            </p:cNvPr>
            <p:cNvCxnSpPr>
              <a:cxnSpLocks noChangeShapeType="1"/>
              <a:stCxn id="543833" idx="2"/>
              <a:endCxn id="543830"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39" name="AutoShape 95">
              <a:extLst>
                <a:ext uri="{FF2B5EF4-FFF2-40B4-BE49-F238E27FC236}">
                  <a16:creationId xmlns:a16="http://schemas.microsoft.com/office/drawing/2014/main" id="{5203B6BD-98B1-421E-9569-8974F0772E93}"/>
                </a:ext>
              </a:extLst>
            </p:cNvPr>
            <p:cNvCxnSpPr>
              <a:cxnSpLocks noChangeShapeType="1"/>
              <a:stCxn id="543834" idx="3"/>
              <a:endCxn id="543826"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40" name="AutoShape 96">
              <a:extLst>
                <a:ext uri="{FF2B5EF4-FFF2-40B4-BE49-F238E27FC236}">
                  <a16:creationId xmlns:a16="http://schemas.microsoft.com/office/drawing/2014/main" id="{8765BABC-0C7E-430D-B373-759CE5DA59D1}"/>
                </a:ext>
              </a:extLst>
            </p:cNvPr>
            <p:cNvCxnSpPr>
              <a:cxnSpLocks noChangeShapeType="1"/>
              <a:stCxn id="543826" idx="6"/>
              <a:endCxn id="543830"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41" name="AutoShape 97">
              <a:extLst>
                <a:ext uri="{FF2B5EF4-FFF2-40B4-BE49-F238E27FC236}">
                  <a16:creationId xmlns:a16="http://schemas.microsoft.com/office/drawing/2014/main" id="{60567770-A89A-4C6F-B79B-59675C28027E}"/>
                </a:ext>
              </a:extLst>
            </p:cNvPr>
            <p:cNvCxnSpPr>
              <a:cxnSpLocks noChangeShapeType="1"/>
              <a:stCxn id="543826" idx="3"/>
              <a:endCxn id="543827"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42" name="AutoShape 98">
              <a:extLst>
                <a:ext uri="{FF2B5EF4-FFF2-40B4-BE49-F238E27FC236}">
                  <a16:creationId xmlns:a16="http://schemas.microsoft.com/office/drawing/2014/main" id="{5DA55A9D-843C-4CA3-9F7F-ECE9FC460F17}"/>
                </a:ext>
              </a:extLst>
            </p:cNvPr>
            <p:cNvCxnSpPr>
              <a:cxnSpLocks noChangeShapeType="1"/>
              <a:stCxn id="543827" idx="6"/>
              <a:endCxn id="543828"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43" name="AutoShape 99">
              <a:extLst>
                <a:ext uri="{FF2B5EF4-FFF2-40B4-BE49-F238E27FC236}">
                  <a16:creationId xmlns:a16="http://schemas.microsoft.com/office/drawing/2014/main" id="{BE43609F-520C-4515-8AE0-4B99869F9912}"/>
                </a:ext>
              </a:extLst>
            </p:cNvPr>
            <p:cNvCxnSpPr>
              <a:cxnSpLocks noChangeShapeType="1"/>
              <a:stCxn id="543828" idx="7"/>
              <a:endCxn id="543830"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44" name="AutoShape 100">
              <a:extLst>
                <a:ext uri="{FF2B5EF4-FFF2-40B4-BE49-F238E27FC236}">
                  <a16:creationId xmlns:a16="http://schemas.microsoft.com/office/drawing/2014/main" id="{F0977182-4811-417E-8EC7-E81D7DB0E0C6}"/>
                </a:ext>
              </a:extLst>
            </p:cNvPr>
            <p:cNvCxnSpPr>
              <a:cxnSpLocks noChangeShapeType="1"/>
              <a:stCxn id="543828" idx="5"/>
              <a:endCxn id="543829"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45" name="AutoShape 101">
              <a:extLst>
                <a:ext uri="{FF2B5EF4-FFF2-40B4-BE49-F238E27FC236}">
                  <a16:creationId xmlns:a16="http://schemas.microsoft.com/office/drawing/2014/main" id="{C1174E16-832F-4B8E-8633-BFAE3E78320C}"/>
                </a:ext>
              </a:extLst>
            </p:cNvPr>
            <p:cNvCxnSpPr>
              <a:cxnSpLocks noChangeShapeType="1"/>
              <a:stCxn id="543829" idx="6"/>
              <a:endCxn id="543832"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46" name="AutoShape 102">
              <a:extLst>
                <a:ext uri="{FF2B5EF4-FFF2-40B4-BE49-F238E27FC236}">
                  <a16:creationId xmlns:a16="http://schemas.microsoft.com/office/drawing/2014/main" id="{E79E0AEB-FDC3-4D9A-915D-5AB7C87BDC88}"/>
                </a:ext>
              </a:extLst>
            </p:cNvPr>
            <p:cNvCxnSpPr>
              <a:cxnSpLocks noChangeShapeType="1"/>
              <a:stCxn id="543830" idx="6"/>
              <a:endCxn id="543831"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3847" name="AutoShape 103">
              <a:extLst>
                <a:ext uri="{FF2B5EF4-FFF2-40B4-BE49-F238E27FC236}">
                  <a16:creationId xmlns:a16="http://schemas.microsoft.com/office/drawing/2014/main" id="{A8C36D4E-8636-4371-9C1D-CFE48C4B0E48}"/>
                </a:ext>
              </a:extLst>
            </p:cNvPr>
            <p:cNvCxnSpPr>
              <a:cxnSpLocks noChangeShapeType="1"/>
              <a:stCxn id="543831" idx="6"/>
              <a:endCxn id="543832"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43848" name="Text Box 104">
            <a:extLst>
              <a:ext uri="{FF2B5EF4-FFF2-40B4-BE49-F238E27FC236}">
                <a16:creationId xmlns:a16="http://schemas.microsoft.com/office/drawing/2014/main" id="{10705D5C-694C-4D68-AACF-9B32729418D1}"/>
              </a:ext>
            </a:extLst>
          </p:cNvPr>
          <p:cNvSpPr txBox="1">
            <a:spLocks noChangeArrowheads="1"/>
          </p:cNvSpPr>
          <p:nvPr/>
        </p:nvSpPr>
        <p:spPr bwMode="auto">
          <a:xfrm>
            <a:off x="1981201" y="23923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sp>
        <p:nvSpPr>
          <p:cNvPr id="543851" name="Line 107">
            <a:extLst>
              <a:ext uri="{FF2B5EF4-FFF2-40B4-BE49-F238E27FC236}">
                <a16:creationId xmlns:a16="http://schemas.microsoft.com/office/drawing/2014/main" id="{42E12862-095C-45DA-8193-C3045046417B}"/>
              </a:ext>
            </a:extLst>
          </p:cNvPr>
          <p:cNvSpPr>
            <a:spLocks noChangeShapeType="1"/>
          </p:cNvSpPr>
          <p:nvPr/>
        </p:nvSpPr>
        <p:spPr bwMode="auto">
          <a:xfrm flipV="1">
            <a:off x="3048000" y="19812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53" name="Line 109">
            <a:extLst>
              <a:ext uri="{FF2B5EF4-FFF2-40B4-BE49-F238E27FC236}">
                <a16:creationId xmlns:a16="http://schemas.microsoft.com/office/drawing/2014/main" id="{9BBBDF27-35F9-41C0-ADAF-E3A4F28D4D25}"/>
              </a:ext>
            </a:extLst>
          </p:cNvPr>
          <p:cNvSpPr>
            <a:spLocks noChangeShapeType="1"/>
          </p:cNvSpPr>
          <p:nvPr/>
        </p:nvSpPr>
        <p:spPr bwMode="auto">
          <a:xfrm flipH="1" flipV="1">
            <a:off x="3124200" y="15240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54" name="Line 110">
            <a:extLst>
              <a:ext uri="{FF2B5EF4-FFF2-40B4-BE49-F238E27FC236}">
                <a16:creationId xmlns:a16="http://schemas.microsoft.com/office/drawing/2014/main" id="{AAD5FA49-CF17-442B-846B-DE87E860BB84}"/>
              </a:ext>
            </a:extLst>
          </p:cNvPr>
          <p:cNvSpPr>
            <a:spLocks noChangeShapeType="1"/>
          </p:cNvSpPr>
          <p:nvPr/>
        </p:nvSpPr>
        <p:spPr bwMode="auto">
          <a:xfrm>
            <a:off x="4343400" y="20574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56" name="Line 112">
            <a:extLst>
              <a:ext uri="{FF2B5EF4-FFF2-40B4-BE49-F238E27FC236}">
                <a16:creationId xmlns:a16="http://schemas.microsoft.com/office/drawing/2014/main" id="{C37108CC-85EF-4175-99C0-2B9AF34CEBEA}"/>
              </a:ext>
            </a:extLst>
          </p:cNvPr>
          <p:cNvSpPr>
            <a:spLocks noChangeShapeType="1"/>
          </p:cNvSpPr>
          <p:nvPr/>
        </p:nvSpPr>
        <p:spPr bwMode="auto">
          <a:xfrm flipH="1">
            <a:off x="3962400" y="26670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59" name="Line 115">
            <a:extLst>
              <a:ext uri="{FF2B5EF4-FFF2-40B4-BE49-F238E27FC236}">
                <a16:creationId xmlns:a16="http://schemas.microsoft.com/office/drawing/2014/main" id="{5EDBB6E7-6CD1-478D-B523-1698CCB4D20B}"/>
              </a:ext>
            </a:extLst>
          </p:cNvPr>
          <p:cNvSpPr>
            <a:spLocks noChangeShapeType="1"/>
          </p:cNvSpPr>
          <p:nvPr/>
        </p:nvSpPr>
        <p:spPr bwMode="auto">
          <a:xfrm flipH="1">
            <a:off x="3200400" y="3048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60" name="Line 116">
            <a:extLst>
              <a:ext uri="{FF2B5EF4-FFF2-40B4-BE49-F238E27FC236}">
                <a16:creationId xmlns:a16="http://schemas.microsoft.com/office/drawing/2014/main" id="{C9E23A78-E01B-4CA3-B103-CAF0E036236F}"/>
              </a:ext>
            </a:extLst>
          </p:cNvPr>
          <p:cNvSpPr>
            <a:spLocks noChangeShapeType="1"/>
          </p:cNvSpPr>
          <p:nvPr/>
        </p:nvSpPr>
        <p:spPr bwMode="auto">
          <a:xfrm flipH="1">
            <a:off x="2438400" y="35814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63" name="Line 119">
            <a:extLst>
              <a:ext uri="{FF2B5EF4-FFF2-40B4-BE49-F238E27FC236}">
                <a16:creationId xmlns:a16="http://schemas.microsoft.com/office/drawing/2014/main" id="{8D0B54FB-F820-4532-B3BD-E0D6DFB33518}"/>
              </a:ext>
            </a:extLst>
          </p:cNvPr>
          <p:cNvSpPr>
            <a:spLocks noChangeShapeType="1"/>
          </p:cNvSpPr>
          <p:nvPr/>
        </p:nvSpPr>
        <p:spPr bwMode="auto">
          <a:xfrm>
            <a:off x="3200400" y="35814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65" name="Line 121">
            <a:extLst>
              <a:ext uri="{FF2B5EF4-FFF2-40B4-BE49-F238E27FC236}">
                <a16:creationId xmlns:a16="http://schemas.microsoft.com/office/drawing/2014/main" id="{5D977BEA-CBBB-481B-B169-1E679118A6E6}"/>
              </a:ext>
            </a:extLst>
          </p:cNvPr>
          <p:cNvSpPr>
            <a:spLocks noChangeShapeType="1"/>
          </p:cNvSpPr>
          <p:nvPr/>
        </p:nvSpPr>
        <p:spPr bwMode="auto">
          <a:xfrm flipV="1">
            <a:off x="3886200" y="36576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66" name="Line 122">
            <a:extLst>
              <a:ext uri="{FF2B5EF4-FFF2-40B4-BE49-F238E27FC236}">
                <a16:creationId xmlns:a16="http://schemas.microsoft.com/office/drawing/2014/main" id="{01252D5A-937B-4FEA-A379-F81E83E087E3}"/>
              </a:ext>
            </a:extLst>
          </p:cNvPr>
          <p:cNvSpPr>
            <a:spLocks noChangeShapeType="1"/>
          </p:cNvSpPr>
          <p:nvPr/>
        </p:nvSpPr>
        <p:spPr bwMode="auto">
          <a:xfrm flipH="1" flipV="1">
            <a:off x="4648200" y="3352800"/>
            <a:ext cx="914400" cy="228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67" name="Oval 123">
            <a:extLst>
              <a:ext uri="{FF2B5EF4-FFF2-40B4-BE49-F238E27FC236}">
                <a16:creationId xmlns:a16="http://schemas.microsoft.com/office/drawing/2014/main" id="{2ADCF283-227B-4A2A-BF05-8006AD459990}"/>
              </a:ext>
            </a:extLst>
          </p:cNvPr>
          <p:cNvSpPr>
            <a:spLocks noChangeArrowheads="1"/>
          </p:cNvSpPr>
          <p:nvPr/>
        </p:nvSpPr>
        <p:spPr bwMode="auto">
          <a:xfrm>
            <a:off x="2057400" y="3635375"/>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3868" name="Oval 124">
            <a:extLst>
              <a:ext uri="{FF2B5EF4-FFF2-40B4-BE49-F238E27FC236}">
                <a16:creationId xmlns:a16="http://schemas.microsoft.com/office/drawing/2014/main" id="{8436CF68-6BB9-404D-BB50-544CCC421F9D}"/>
              </a:ext>
            </a:extLst>
          </p:cNvPr>
          <p:cNvSpPr>
            <a:spLocks noChangeArrowheads="1"/>
          </p:cNvSpPr>
          <p:nvPr/>
        </p:nvSpPr>
        <p:spPr bwMode="auto">
          <a:xfrm>
            <a:off x="2709863" y="12112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3869" name="Oval 125">
            <a:extLst>
              <a:ext uri="{FF2B5EF4-FFF2-40B4-BE49-F238E27FC236}">
                <a16:creationId xmlns:a16="http://schemas.microsoft.com/office/drawing/2014/main" id="{6A139195-5209-4013-BD54-27FC4EDBC050}"/>
              </a:ext>
            </a:extLst>
          </p:cNvPr>
          <p:cNvSpPr>
            <a:spLocks noChangeArrowheads="1"/>
          </p:cNvSpPr>
          <p:nvPr/>
        </p:nvSpPr>
        <p:spPr bwMode="auto">
          <a:xfrm>
            <a:off x="4222750" y="3124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3870" name="Oval 126">
            <a:extLst>
              <a:ext uri="{FF2B5EF4-FFF2-40B4-BE49-F238E27FC236}">
                <a16:creationId xmlns:a16="http://schemas.microsoft.com/office/drawing/2014/main" id="{84AF37FE-3529-4E44-A1FE-C1CE11B3D4B4}"/>
              </a:ext>
            </a:extLst>
          </p:cNvPr>
          <p:cNvSpPr>
            <a:spLocks noChangeArrowheads="1"/>
          </p:cNvSpPr>
          <p:nvPr/>
        </p:nvSpPr>
        <p:spPr bwMode="auto">
          <a:xfrm>
            <a:off x="5410200" y="3429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3871" name="Oval 127">
            <a:extLst>
              <a:ext uri="{FF2B5EF4-FFF2-40B4-BE49-F238E27FC236}">
                <a16:creationId xmlns:a16="http://schemas.microsoft.com/office/drawing/2014/main" id="{7D34A772-8332-4AF6-8964-F339614C58F5}"/>
              </a:ext>
            </a:extLst>
          </p:cNvPr>
          <p:cNvSpPr>
            <a:spLocks noChangeArrowheads="1"/>
          </p:cNvSpPr>
          <p:nvPr/>
        </p:nvSpPr>
        <p:spPr bwMode="auto">
          <a:xfrm>
            <a:off x="3429000" y="3733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3879" name="Oval 135">
            <a:extLst>
              <a:ext uri="{FF2B5EF4-FFF2-40B4-BE49-F238E27FC236}">
                <a16:creationId xmlns:a16="http://schemas.microsoft.com/office/drawing/2014/main" id="{2426DE1E-A003-4DEE-9509-ADFEB620402F}"/>
              </a:ext>
            </a:extLst>
          </p:cNvPr>
          <p:cNvSpPr>
            <a:spLocks noChangeArrowheads="1"/>
          </p:cNvSpPr>
          <p:nvPr/>
        </p:nvSpPr>
        <p:spPr bwMode="auto">
          <a:xfrm>
            <a:off x="2830513" y="31797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3880" name="Oval 136">
            <a:extLst>
              <a:ext uri="{FF2B5EF4-FFF2-40B4-BE49-F238E27FC236}">
                <a16:creationId xmlns:a16="http://schemas.microsoft.com/office/drawing/2014/main" id="{AEEDE27B-CBB1-434D-A248-A7B7311BC4C1}"/>
              </a:ext>
            </a:extLst>
          </p:cNvPr>
          <p:cNvSpPr>
            <a:spLocks noChangeArrowheads="1"/>
          </p:cNvSpPr>
          <p:nvPr/>
        </p:nvSpPr>
        <p:spPr bwMode="auto">
          <a:xfrm>
            <a:off x="3559175" y="2667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3881" name="Oval 137">
            <a:extLst>
              <a:ext uri="{FF2B5EF4-FFF2-40B4-BE49-F238E27FC236}">
                <a16:creationId xmlns:a16="http://schemas.microsoft.com/office/drawing/2014/main" id="{D5A4740C-0325-4EC4-BB20-F0154401ADC1}"/>
              </a:ext>
            </a:extLst>
          </p:cNvPr>
          <p:cNvSpPr>
            <a:spLocks noChangeArrowheads="1"/>
          </p:cNvSpPr>
          <p:nvPr/>
        </p:nvSpPr>
        <p:spPr bwMode="auto">
          <a:xfrm>
            <a:off x="4572000" y="2362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3882" name="Oval 138">
            <a:extLst>
              <a:ext uri="{FF2B5EF4-FFF2-40B4-BE49-F238E27FC236}">
                <a16:creationId xmlns:a16="http://schemas.microsoft.com/office/drawing/2014/main" id="{1E4FE0D7-FE27-49FA-ACA6-81739FCC7792}"/>
              </a:ext>
            </a:extLst>
          </p:cNvPr>
          <p:cNvSpPr>
            <a:spLocks noChangeArrowheads="1"/>
          </p:cNvSpPr>
          <p:nvPr/>
        </p:nvSpPr>
        <p:spPr bwMode="auto">
          <a:xfrm>
            <a:off x="3962400" y="16764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pic>
        <p:nvPicPr>
          <p:cNvPr id="36963" name="Picture 139">
            <a:extLst>
              <a:ext uri="{FF2B5EF4-FFF2-40B4-BE49-F238E27FC236}">
                <a16:creationId xmlns:a16="http://schemas.microsoft.com/office/drawing/2014/main" id="{4FBB77D5-65A6-4FF0-9869-2E3CB46F2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884" name="Line 140">
            <a:extLst>
              <a:ext uri="{FF2B5EF4-FFF2-40B4-BE49-F238E27FC236}">
                <a16:creationId xmlns:a16="http://schemas.microsoft.com/office/drawing/2014/main" id="{3FA5FC9F-21EB-4FF6-BDA7-1B299940FE3B}"/>
              </a:ext>
            </a:extLst>
          </p:cNvPr>
          <p:cNvSpPr>
            <a:spLocks noChangeShapeType="1"/>
          </p:cNvSpPr>
          <p:nvPr/>
        </p:nvSpPr>
        <p:spPr bwMode="auto">
          <a:xfrm>
            <a:off x="5943600" y="2286000"/>
            <a:ext cx="6858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3886" name="Oval 142">
            <a:extLst>
              <a:ext uri="{FF2B5EF4-FFF2-40B4-BE49-F238E27FC236}">
                <a16:creationId xmlns:a16="http://schemas.microsoft.com/office/drawing/2014/main" id="{333E1A32-3A67-4418-A521-2EDB6A20B70D}"/>
              </a:ext>
            </a:extLst>
          </p:cNvPr>
          <p:cNvSpPr>
            <a:spLocks noChangeArrowheads="1"/>
          </p:cNvSpPr>
          <p:nvPr/>
        </p:nvSpPr>
        <p:spPr bwMode="auto">
          <a:xfrm>
            <a:off x="2590800" y="2286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a:extLst>
              <a:ext uri="{FF2B5EF4-FFF2-40B4-BE49-F238E27FC236}">
                <a16:creationId xmlns:a16="http://schemas.microsoft.com/office/drawing/2014/main" id="{8FE2CA17-60E1-4E4A-A99D-B4075A3E8FFB}"/>
              </a:ext>
            </a:extLst>
          </p:cNvPr>
          <p:cNvSpPr>
            <a:spLocks noGrp="1" noChangeArrowheads="1"/>
          </p:cNvSpPr>
          <p:nvPr>
            <p:ph type="title"/>
          </p:nvPr>
        </p:nvSpPr>
        <p:spPr>
          <a:xfrm>
            <a:off x="1676400" y="0"/>
            <a:ext cx="8229600" cy="914400"/>
          </a:xfrm>
        </p:spPr>
        <p:txBody>
          <a:bodyPr/>
          <a:lstStyle/>
          <a:p>
            <a:pPr algn="l">
              <a:defRPr/>
            </a:pPr>
            <a:r>
              <a:rPr lang="en-US" altLang="zh-CN">
                <a:ea typeface="宋体" charset="0"/>
                <a:cs typeface="宋体" charset="0"/>
              </a:rPr>
              <a:t>Example</a:t>
            </a:r>
          </a:p>
        </p:txBody>
      </p:sp>
      <p:graphicFrame>
        <p:nvGraphicFramePr>
          <p:cNvPr id="37890" name="Object 3">
            <a:extLst>
              <a:ext uri="{FF2B5EF4-FFF2-40B4-BE49-F238E27FC236}">
                <a16:creationId xmlns:a16="http://schemas.microsoft.com/office/drawing/2014/main" id="{8245C451-6F25-4271-B5B3-D2B900A61D5D}"/>
              </a:ext>
            </a:extLst>
          </p:cNvPr>
          <p:cNvGraphicFramePr>
            <a:graphicFrameLocks noChangeAspect="1"/>
          </p:cNvGraphicFramePr>
          <p:nvPr/>
        </p:nvGraphicFramePr>
        <p:xfrm>
          <a:off x="6400801" y="1371600"/>
          <a:ext cx="2055813" cy="3048000"/>
        </p:xfrm>
        <a:graphic>
          <a:graphicData uri="http://schemas.openxmlformats.org/presentationml/2006/ole">
            <mc:AlternateContent xmlns:mc="http://schemas.openxmlformats.org/markup-compatibility/2006">
              <mc:Choice xmlns:v="urn:schemas-microsoft-com:vml" Requires="v">
                <p:oleObj spid="_x0000_s11436" name="Bitmap Image" r:id="rId3" imgW="2762636" imgH="4095238" progId="Paint.Picture">
                  <p:embed/>
                </p:oleObj>
              </mc:Choice>
              <mc:Fallback>
                <p:oleObj name="Bitmap Image" r:id="rId3" imgW="2762636" imgH="4095238" progId="Paint.Picture">
                  <p:embed/>
                  <p:pic>
                    <p:nvPicPr>
                      <p:cNvPr id="37890" name="Object 3">
                        <a:extLst>
                          <a:ext uri="{FF2B5EF4-FFF2-40B4-BE49-F238E27FC236}">
                            <a16:creationId xmlns:a16="http://schemas.microsoft.com/office/drawing/2014/main" id="{8245C451-6F25-4271-B5B3-D2B900A61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1371600"/>
                        <a:ext cx="205581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44772" name="Text Box 4">
            <a:extLst>
              <a:ext uri="{FF2B5EF4-FFF2-40B4-BE49-F238E27FC236}">
                <a16:creationId xmlns:a16="http://schemas.microsoft.com/office/drawing/2014/main" id="{96D0319A-B2FA-4513-98B6-B6F2367668F8}"/>
              </a:ext>
            </a:extLst>
          </p:cNvPr>
          <p:cNvSpPr txBox="1">
            <a:spLocks noChangeArrowheads="1"/>
          </p:cNvSpPr>
          <p:nvPr/>
        </p:nvSpPr>
        <p:spPr bwMode="auto">
          <a:xfrm>
            <a:off x="6400800" y="990601"/>
            <a:ext cx="165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Adjacency List</a:t>
            </a:r>
          </a:p>
        </p:txBody>
      </p:sp>
      <p:graphicFrame>
        <p:nvGraphicFramePr>
          <p:cNvPr id="544773" name="Group 5">
            <a:extLst>
              <a:ext uri="{FF2B5EF4-FFF2-40B4-BE49-F238E27FC236}">
                <a16:creationId xmlns:a16="http://schemas.microsoft.com/office/drawing/2014/main" id="{E7A22412-735D-4D12-829E-EF045E7DB0AA}"/>
              </a:ext>
            </a:extLst>
          </p:cNvPr>
          <p:cNvGraphicFramePr>
            <a:graphicFrameLocks noGrp="1"/>
          </p:cNvGraphicFramePr>
          <p:nvPr/>
        </p:nvGraphicFramePr>
        <p:xfrm>
          <a:off x="9144000" y="1447800"/>
          <a:ext cx="254000" cy="2971800"/>
        </p:xfrm>
        <a:graphic>
          <a:graphicData uri="http://schemas.openxmlformats.org/drawingml/2006/table">
            <a:tbl>
              <a:tblPr/>
              <a:tblGrid>
                <a:gridCol w="254000">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900" b="1" i="0" u="none" strike="noStrike" cap="none" normalizeH="0" baseline="0">
                          <a:ln>
                            <a:noFill/>
                          </a:ln>
                          <a:solidFill>
                            <a:schemeClr val="tx1"/>
                          </a:solidFill>
                          <a:effectLst/>
                          <a:latin typeface="Arial" charset="0"/>
                          <a:ea typeface="宋体" charset="0"/>
                          <a:cs typeface="宋体"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4797" name="Text Box 29">
            <a:extLst>
              <a:ext uri="{FF2B5EF4-FFF2-40B4-BE49-F238E27FC236}">
                <a16:creationId xmlns:a16="http://schemas.microsoft.com/office/drawing/2014/main" id="{648633D2-2BCD-403F-B9FE-244F5528F004}"/>
              </a:ext>
            </a:extLst>
          </p:cNvPr>
          <p:cNvSpPr txBox="1">
            <a:spLocks noChangeArrowheads="1"/>
          </p:cNvSpPr>
          <p:nvPr/>
        </p:nvSpPr>
        <p:spPr bwMode="auto">
          <a:xfrm>
            <a:off x="8451850" y="1004888"/>
            <a:ext cx="2063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Visited Table (T/F)</a:t>
            </a:r>
          </a:p>
        </p:txBody>
      </p:sp>
      <p:graphicFrame>
        <p:nvGraphicFramePr>
          <p:cNvPr id="544798" name="Group 30">
            <a:extLst>
              <a:ext uri="{FF2B5EF4-FFF2-40B4-BE49-F238E27FC236}">
                <a16:creationId xmlns:a16="http://schemas.microsoft.com/office/drawing/2014/main" id="{0C4934FA-CE55-4B08-BC31-D050E236ACC8}"/>
              </a:ext>
            </a:extLst>
          </p:cNvPr>
          <p:cNvGraphicFramePr>
            <a:graphicFrameLocks noGrp="1"/>
          </p:cNvGraphicFramePr>
          <p:nvPr/>
        </p:nvGraphicFramePr>
        <p:xfrm>
          <a:off x="93995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44822" name="Group 54">
            <a:extLst>
              <a:ext uri="{FF2B5EF4-FFF2-40B4-BE49-F238E27FC236}">
                <a16:creationId xmlns:a16="http://schemas.microsoft.com/office/drawing/2014/main" id="{FE1F9981-E345-4D58-8120-C95526D27341}"/>
              </a:ext>
            </a:extLst>
          </p:cNvPr>
          <p:cNvGraphicFramePr>
            <a:graphicFrameLocks noGrp="1"/>
          </p:cNvGraphicFramePr>
          <p:nvPr/>
        </p:nvGraphicFramePr>
        <p:xfrm>
          <a:off x="10009188" y="1447800"/>
          <a:ext cx="277812" cy="2971800"/>
        </p:xfrm>
        <a:graphic>
          <a:graphicData uri="http://schemas.openxmlformats.org/drawingml/2006/table">
            <a:tbl>
              <a:tblPr/>
              <a:tblGrid>
                <a:gridCol w="277812">
                  <a:extLst>
                    <a:ext uri="{9D8B030D-6E8A-4147-A177-3AD203B41FA5}">
                      <a16:colId xmlns:a16="http://schemas.microsoft.com/office/drawing/2014/main" val="20000"/>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Monotype Sorts" charset="0"/>
                        <a:buNone/>
                        <a:tabLst/>
                      </a:pPr>
                      <a:r>
                        <a:rPr kumimoji="0" lang="en-US" altLang="zh-CN" sz="1000" b="1" i="0" u="none" strike="noStrike" cap="none" normalizeH="0" baseline="0">
                          <a:ln>
                            <a:noFill/>
                          </a:ln>
                          <a:solidFill>
                            <a:schemeClr val="tx1"/>
                          </a:solidFill>
                          <a:effectLst/>
                          <a:latin typeface="Arial" charset="0"/>
                          <a:ea typeface="宋体" charset="0"/>
                          <a:cs typeface="宋体"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44846" name="Text Box 78">
            <a:extLst>
              <a:ext uri="{FF2B5EF4-FFF2-40B4-BE49-F238E27FC236}">
                <a16:creationId xmlns:a16="http://schemas.microsoft.com/office/drawing/2014/main" id="{FBDD2330-691B-4377-A706-EEF20DC06B43}"/>
              </a:ext>
            </a:extLst>
          </p:cNvPr>
          <p:cNvSpPr txBox="1">
            <a:spLocks noChangeArrowheads="1"/>
          </p:cNvSpPr>
          <p:nvPr/>
        </p:nvSpPr>
        <p:spPr bwMode="auto">
          <a:xfrm>
            <a:off x="9753600" y="4379913"/>
            <a:ext cx="666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i="1">
                <a:latin typeface="Arial" charset="0"/>
                <a:ea typeface="宋体" charset="0"/>
                <a:cs typeface="宋体" charset="0"/>
              </a:rPr>
              <a:t>Pred</a:t>
            </a:r>
          </a:p>
        </p:txBody>
      </p:sp>
      <p:sp>
        <p:nvSpPr>
          <p:cNvPr id="544847" name="Text Box 79">
            <a:extLst>
              <a:ext uri="{FF2B5EF4-FFF2-40B4-BE49-F238E27FC236}">
                <a16:creationId xmlns:a16="http://schemas.microsoft.com/office/drawing/2014/main" id="{AED0932C-8903-4451-A7FF-0CC3E48305CD}"/>
              </a:ext>
            </a:extLst>
          </p:cNvPr>
          <p:cNvSpPr txBox="1">
            <a:spLocks noChangeArrowheads="1"/>
          </p:cNvSpPr>
          <p:nvPr/>
        </p:nvSpPr>
        <p:spPr bwMode="auto">
          <a:xfrm>
            <a:off x="3032125" y="4760913"/>
            <a:ext cx="184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endParaRPr lang="zh-CN" altLang="en-US">
              <a:latin typeface="Arial" charset="0"/>
              <a:ea typeface="宋体" charset="0"/>
              <a:cs typeface="宋体" charset="0"/>
            </a:endParaRPr>
          </a:p>
        </p:txBody>
      </p:sp>
      <p:graphicFrame>
        <p:nvGraphicFramePr>
          <p:cNvPr id="37967" name="Object 80">
            <a:extLst>
              <a:ext uri="{FF2B5EF4-FFF2-40B4-BE49-F238E27FC236}">
                <a16:creationId xmlns:a16="http://schemas.microsoft.com/office/drawing/2014/main" id="{AD520767-1B6E-4885-BBE0-C4CE72AA9A51}"/>
              </a:ext>
            </a:extLst>
          </p:cNvPr>
          <p:cNvGraphicFramePr>
            <a:graphicFrameLocks noChangeAspect="1"/>
          </p:cNvGraphicFramePr>
          <p:nvPr/>
        </p:nvGraphicFramePr>
        <p:xfrm>
          <a:off x="2057401" y="4876800"/>
          <a:ext cx="3343275" cy="1582738"/>
        </p:xfrm>
        <a:graphic>
          <a:graphicData uri="http://schemas.openxmlformats.org/presentationml/2006/ole">
            <mc:AlternateContent xmlns:mc="http://schemas.openxmlformats.org/markup-compatibility/2006">
              <mc:Choice xmlns:v="urn:schemas-microsoft-com:vml" Requires="v">
                <p:oleObj spid="_x0000_s11437" name="Bitmap Image" r:id="rId5" imgW="4866667" imgH="2305372" progId="Paint.Picture">
                  <p:embed/>
                </p:oleObj>
              </mc:Choice>
              <mc:Fallback>
                <p:oleObj name="Bitmap Image" r:id="rId5" imgW="4866667" imgH="2305372" progId="Paint.Picture">
                  <p:embed/>
                  <p:pic>
                    <p:nvPicPr>
                      <p:cNvPr id="37967" name="Object 80">
                        <a:extLst>
                          <a:ext uri="{FF2B5EF4-FFF2-40B4-BE49-F238E27FC236}">
                            <a16:creationId xmlns:a16="http://schemas.microsoft.com/office/drawing/2014/main" id="{AD520767-1B6E-4885-BBE0-C4CE72AA9A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1" y="4876800"/>
                        <a:ext cx="3343275"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44849" name="Text Box 81">
            <a:extLst>
              <a:ext uri="{FF2B5EF4-FFF2-40B4-BE49-F238E27FC236}">
                <a16:creationId xmlns:a16="http://schemas.microsoft.com/office/drawing/2014/main" id="{8F98F206-F28F-4475-82AF-A6F2FE40120C}"/>
              </a:ext>
            </a:extLst>
          </p:cNvPr>
          <p:cNvSpPr txBox="1">
            <a:spLocks noChangeArrowheads="1"/>
          </p:cNvSpPr>
          <p:nvPr/>
        </p:nvSpPr>
        <p:spPr bwMode="auto">
          <a:xfrm>
            <a:off x="6477000" y="5181601"/>
            <a:ext cx="2241550"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Try some examples.</a:t>
            </a:r>
          </a:p>
          <a:p>
            <a:pPr eaLnBrk="1" hangingPunct="1">
              <a:spcBef>
                <a:spcPct val="0"/>
              </a:spcBef>
              <a:buClrTx/>
              <a:buSzTx/>
              <a:buFontTx/>
              <a:buNone/>
              <a:defRPr/>
            </a:pPr>
            <a:r>
              <a:rPr lang="en-US" altLang="zh-CN">
                <a:latin typeface="Arial" charset="0"/>
                <a:ea typeface="宋体" charset="0"/>
                <a:cs typeface="宋体" charset="0"/>
              </a:rPr>
              <a:t>Path(0) -&gt;</a:t>
            </a:r>
          </a:p>
          <a:p>
            <a:pPr eaLnBrk="1" hangingPunct="1">
              <a:spcBef>
                <a:spcPct val="0"/>
              </a:spcBef>
              <a:buClrTx/>
              <a:buSzTx/>
              <a:buFontTx/>
              <a:buNone/>
              <a:defRPr/>
            </a:pPr>
            <a:r>
              <a:rPr lang="en-US" altLang="zh-CN">
                <a:latin typeface="Arial" charset="0"/>
                <a:ea typeface="宋体" charset="0"/>
                <a:cs typeface="宋体" charset="0"/>
              </a:rPr>
              <a:t>Path(6) -&gt;</a:t>
            </a:r>
          </a:p>
          <a:p>
            <a:pPr eaLnBrk="1" hangingPunct="1">
              <a:spcBef>
                <a:spcPct val="0"/>
              </a:spcBef>
              <a:buClrTx/>
              <a:buSzTx/>
              <a:buFontTx/>
              <a:buNone/>
              <a:defRPr/>
            </a:pPr>
            <a:r>
              <a:rPr lang="en-US" altLang="zh-CN">
                <a:latin typeface="Arial" charset="0"/>
                <a:ea typeface="宋体" charset="0"/>
                <a:cs typeface="宋体" charset="0"/>
              </a:rPr>
              <a:t>Path(7) -&gt;</a:t>
            </a:r>
          </a:p>
        </p:txBody>
      </p:sp>
      <p:sp>
        <p:nvSpPr>
          <p:cNvPr id="544850" name="Text Box 82">
            <a:extLst>
              <a:ext uri="{FF2B5EF4-FFF2-40B4-BE49-F238E27FC236}">
                <a16:creationId xmlns:a16="http://schemas.microsoft.com/office/drawing/2014/main" id="{4DAC9C61-FCB6-47CC-B33A-A1E16C6DAA00}"/>
              </a:ext>
            </a:extLst>
          </p:cNvPr>
          <p:cNvSpPr txBox="1">
            <a:spLocks noChangeArrowheads="1"/>
          </p:cNvSpPr>
          <p:nvPr/>
        </p:nvSpPr>
        <p:spPr bwMode="auto">
          <a:xfrm>
            <a:off x="1676400" y="4495801"/>
            <a:ext cx="52260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a:latin typeface="Arial" charset="0"/>
                <a:ea typeface="宋体" charset="0"/>
                <a:cs typeface="宋体" charset="0"/>
              </a:rPr>
              <a:t>Check our paths, does DFS find valid paths? Yes.</a:t>
            </a:r>
          </a:p>
        </p:txBody>
      </p:sp>
      <p:grpSp>
        <p:nvGrpSpPr>
          <p:cNvPr id="37970" name="Group 83">
            <a:extLst>
              <a:ext uri="{FF2B5EF4-FFF2-40B4-BE49-F238E27FC236}">
                <a16:creationId xmlns:a16="http://schemas.microsoft.com/office/drawing/2014/main" id="{09B9AF2F-D412-4DC0-AD21-80751B3A205A}"/>
              </a:ext>
            </a:extLst>
          </p:cNvPr>
          <p:cNvGrpSpPr>
            <a:grpSpLocks/>
          </p:cNvGrpSpPr>
          <p:nvPr/>
        </p:nvGrpSpPr>
        <p:grpSpPr bwMode="auto">
          <a:xfrm>
            <a:off x="2057400" y="914400"/>
            <a:ext cx="3733800" cy="2895600"/>
            <a:chOff x="192" y="816"/>
            <a:chExt cx="2976" cy="2208"/>
          </a:xfrm>
        </p:grpSpPr>
        <p:sp>
          <p:nvSpPr>
            <p:cNvPr id="544852" name="Oval 84">
              <a:extLst>
                <a:ext uri="{FF2B5EF4-FFF2-40B4-BE49-F238E27FC236}">
                  <a16:creationId xmlns:a16="http://schemas.microsoft.com/office/drawing/2014/main" id="{7C509058-66CF-463E-B80F-594536B14F20}"/>
                </a:ext>
              </a:extLst>
            </p:cNvPr>
            <p:cNvSpPr>
              <a:spLocks noChangeArrowheads="1"/>
            </p:cNvSpPr>
            <p:nvPr/>
          </p:nvSpPr>
          <p:spPr bwMode="auto">
            <a:xfrm>
              <a:off x="623" y="1632"/>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2</a:t>
              </a:r>
            </a:p>
          </p:txBody>
        </p:sp>
        <p:sp>
          <p:nvSpPr>
            <p:cNvPr id="544853" name="Oval 85">
              <a:extLst>
                <a:ext uri="{FF2B5EF4-FFF2-40B4-BE49-F238E27FC236}">
                  <a16:creationId xmlns:a16="http://schemas.microsoft.com/office/drawing/2014/main" id="{E1028C2C-0556-4B4F-9E32-E95BF6765FBD}"/>
                </a:ext>
              </a:extLst>
            </p:cNvPr>
            <p:cNvSpPr>
              <a:spLocks noChangeArrowheads="1"/>
            </p:cNvSpPr>
            <p:nvPr/>
          </p:nvSpPr>
          <p:spPr bwMode="auto">
            <a:xfrm>
              <a:off x="192" y="264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4</a:t>
              </a:r>
            </a:p>
          </p:txBody>
        </p:sp>
        <p:sp>
          <p:nvSpPr>
            <p:cNvPr id="544854" name="Oval 86">
              <a:extLst>
                <a:ext uri="{FF2B5EF4-FFF2-40B4-BE49-F238E27FC236}">
                  <a16:creationId xmlns:a16="http://schemas.microsoft.com/office/drawing/2014/main" id="{96BB0F8B-DECF-4009-A1C7-6BD9D5CD053B}"/>
                </a:ext>
              </a:extLst>
            </p:cNvPr>
            <p:cNvSpPr>
              <a:spLocks noChangeArrowheads="1"/>
            </p:cNvSpPr>
            <p:nvPr/>
          </p:nvSpPr>
          <p:spPr bwMode="auto">
            <a:xfrm>
              <a:off x="816" y="2304"/>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3</a:t>
              </a:r>
            </a:p>
          </p:txBody>
        </p:sp>
        <p:sp>
          <p:nvSpPr>
            <p:cNvPr id="544855" name="Oval 87">
              <a:extLst>
                <a:ext uri="{FF2B5EF4-FFF2-40B4-BE49-F238E27FC236}">
                  <a16:creationId xmlns:a16="http://schemas.microsoft.com/office/drawing/2014/main" id="{DDD393BD-999D-4846-81E8-351E8B0F1416}"/>
                </a:ext>
              </a:extLst>
            </p:cNvPr>
            <p:cNvSpPr>
              <a:spLocks noChangeArrowheads="1"/>
            </p:cNvSpPr>
            <p:nvPr/>
          </p:nvSpPr>
          <p:spPr bwMode="auto">
            <a:xfrm>
              <a:off x="1297" y="2736"/>
              <a:ext cx="287"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5</a:t>
              </a:r>
            </a:p>
          </p:txBody>
        </p:sp>
        <p:sp>
          <p:nvSpPr>
            <p:cNvPr id="544856" name="Oval 88">
              <a:extLst>
                <a:ext uri="{FF2B5EF4-FFF2-40B4-BE49-F238E27FC236}">
                  <a16:creationId xmlns:a16="http://schemas.microsoft.com/office/drawing/2014/main" id="{BDD417B3-BF34-4017-87E1-0615ADDEACCF}"/>
                </a:ext>
              </a:extLst>
            </p:cNvPr>
            <p:cNvSpPr>
              <a:spLocks noChangeArrowheads="1"/>
            </p:cNvSpPr>
            <p:nvPr/>
          </p:nvSpPr>
          <p:spPr bwMode="auto">
            <a:xfrm>
              <a:off x="1392" y="192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1</a:t>
              </a:r>
            </a:p>
          </p:txBody>
        </p:sp>
        <p:sp>
          <p:nvSpPr>
            <p:cNvPr id="544857" name="Oval 89">
              <a:extLst>
                <a:ext uri="{FF2B5EF4-FFF2-40B4-BE49-F238E27FC236}">
                  <a16:creationId xmlns:a16="http://schemas.microsoft.com/office/drawing/2014/main" id="{1518DD07-3B46-4502-BB2A-9E5FBCA4DCEE}"/>
                </a:ext>
              </a:extLst>
            </p:cNvPr>
            <p:cNvSpPr>
              <a:spLocks noChangeArrowheads="1"/>
            </p:cNvSpPr>
            <p:nvPr/>
          </p:nvSpPr>
          <p:spPr bwMode="auto">
            <a:xfrm>
              <a:off x="1920" y="2257"/>
              <a:ext cx="287"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7</a:t>
              </a:r>
            </a:p>
          </p:txBody>
        </p:sp>
        <p:sp>
          <p:nvSpPr>
            <p:cNvPr id="544858" name="Oval 90">
              <a:extLst>
                <a:ext uri="{FF2B5EF4-FFF2-40B4-BE49-F238E27FC236}">
                  <a16:creationId xmlns:a16="http://schemas.microsoft.com/office/drawing/2014/main" id="{4EE5D13F-C11E-48D2-B54C-F26642E68591}"/>
                </a:ext>
              </a:extLst>
            </p:cNvPr>
            <p:cNvSpPr>
              <a:spLocks noChangeArrowheads="1"/>
            </p:cNvSpPr>
            <p:nvPr/>
          </p:nvSpPr>
          <p:spPr bwMode="auto">
            <a:xfrm>
              <a:off x="2880" y="249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6</a:t>
              </a:r>
            </a:p>
          </p:txBody>
        </p:sp>
        <p:sp>
          <p:nvSpPr>
            <p:cNvPr id="544859" name="Oval 91">
              <a:extLst>
                <a:ext uri="{FF2B5EF4-FFF2-40B4-BE49-F238E27FC236}">
                  <a16:creationId xmlns:a16="http://schemas.microsoft.com/office/drawing/2014/main" id="{588B2B02-BEF8-4FD3-A442-90AB6F97FA97}"/>
                </a:ext>
              </a:extLst>
            </p:cNvPr>
            <p:cNvSpPr>
              <a:spLocks noChangeArrowheads="1"/>
            </p:cNvSpPr>
            <p:nvPr/>
          </p:nvSpPr>
          <p:spPr bwMode="auto">
            <a:xfrm>
              <a:off x="2208" y="1680"/>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9</a:t>
              </a:r>
            </a:p>
          </p:txBody>
        </p:sp>
        <p:sp>
          <p:nvSpPr>
            <p:cNvPr id="544860" name="Oval 92">
              <a:extLst>
                <a:ext uri="{FF2B5EF4-FFF2-40B4-BE49-F238E27FC236}">
                  <a16:creationId xmlns:a16="http://schemas.microsoft.com/office/drawing/2014/main" id="{6083AFF5-02A1-45DB-A1CB-297604CFE859}"/>
                </a:ext>
              </a:extLst>
            </p:cNvPr>
            <p:cNvSpPr>
              <a:spLocks noChangeArrowheads="1"/>
            </p:cNvSpPr>
            <p:nvPr/>
          </p:nvSpPr>
          <p:spPr bwMode="auto">
            <a:xfrm>
              <a:off x="1728" y="1153"/>
              <a:ext cx="288" cy="287"/>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8</a:t>
              </a:r>
            </a:p>
          </p:txBody>
        </p:sp>
        <p:sp>
          <p:nvSpPr>
            <p:cNvPr id="544861" name="Oval 93">
              <a:extLst>
                <a:ext uri="{FF2B5EF4-FFF2-40B4-BE49-F238E27FC236}">
                  <a16:creationId xmlns:a16="http://schemas.microsoft.com/office/drawing/2014/main" id="{58D4AF47-F6B5-4DA5-BC4D-1CEB0B23D10E}"/>
                </a:ext>
              </a:extLst>
            </p:cNvPr>
            <p:cNvSpPr>
              <a:spLocks noChangeArrowheads="1"/>
            </p:cNvSpPr>
            <p:nvPr/>
          </p:nvSpPr>
          <p:spPr bwMode="auto">
            <a:xfrm>
              <a:off x="720" y="816"/>
              <a:ext cx="288" cy="288"/>
            </a:xfrm>
            <a:prstGeom prst="ellipse">
              <a:avLst/>
            </a:prstGeom>
            <a:solidFill>
              <a:srgbClr val="E9B5B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0"/>
                </a:spcBef>
                <a:buClrTx/>
                <a:buSzTx/>
                <a:buFontTx/>
                <a:buNone/>
                <a:defRPr/>
              </a:pPr>
              <a:r>
                <a:rPr lang="en-US" altLang="zh-CN">
                  <a:latin typeface="Arial" charset="0"/>
                  <a:ea typeface="宋体" charset="0"/>
                  <a:cs typeface="宋体" charset="0"/>
                </a:rPr>
                <a:t>0</a:t>
              </a:r>
            </a:p>
          </p:txBody>
        </p:sp>
        <p:cxnSp>
          <p:nvCxnSpPr>
            <p:cNvPr id="544862" name="AutoShape 94">
              <a:extLst>
                <a:ext uri="{FF2B5EF4-FFF2-40B4-BE49-F238E27FC236}">
                  <a16:creationId xmlns:a16="http://schemas.microsoft.com/office/drawing/2014/main" id="{CBF760AF-F6B2-4700-A850-EFD4AA800B27}"/>
                </a:ext>
              </a:extLst>
            </p:cNvPr>
            <p:cNvCxnSpPr>
              <a:cxnSpLocks noChangeShapeType="1"/>
              <a:stCxn id="544861" idx="6"/>
              <a:endCxn id="544860" idx="1"/>
            </p:cNvCxnSpPr>
            <p:nvPr/>
          </p:nvCxnSpPr>
          <p:spPr bwMode="auto">
            <a:xfrm>
              <a:off x="1008" y="960"/>
              <a:ext cx="76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63" name="AutoShape 95">
              <a:extLst>
                <a:ext uri="{FF2B5EF4-FFF2-40B4-BE49-F238E27FC236}">
                  <a16:creationId xmlns:a16="http://schemas.microsoft.com/office/drawing/2014/main" id="{DD3EAEBB-5D51-490A-8CE3-434775604665}"/>
                </a:ext>
              </a:extLst>
            </p:cNvPr>
            <p:cNvCxnSpPr>
              <a:cxnSpLocks noChangeShapeType="1"/>
              <a:stCxn id="544860" idx="5"/>
              <a:endCxn id="544859" idx="1"/>
            </p:cNvCxnSpPr>
            <p:nvPr/>
          </p:nvCxnSpPr>
          <p:spPr bwMode="auto">
            <a:xfrm>
              <a:off x="1974" y="1398"/>
              <a:ext cx="276" cy="323"/>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64" name="AutoShape 96">
              <a:extLst>
                <a:ext uri="{FF2B5EF4-FFF2-40B4-BE49-F238E27FC236}">
                  <a16:creationId xmlns:a16="http://schemas.microsoft.com/office/drawing/2014/main" id="{A7901238-7365-42F4-9CD6-2E4988678A49}"/>
                </a:ext>
              </a:extLst>
            </p:cNvPr>
            <p:cNvCxnSpPr>
              <a:cxnSpLocks noChangeShapeType="1"/>
              <a:stCxn id="544859" idx="2"/>
              <a:endCxn id="544856" idx="7"/>
            </p:cNvCxnSpPr>
            <p:nvPr/>
          </p:nvCxnSpPr>
          <p:spPr bwMode="auto">
            <a:xfrm flipH="1">
              <a:off x="1638" y="1824"/>
              <a:ext cx="569"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65" name="AutoShape 97">
              <a:extLst>
                <a:ext uri="{FF2B5EF4-FFF2-40B4-BE49-F238E27FC236}">
                  <a16:creationId xmlns:a16="http://schemas.microsoft.com/office/drawing/2014/main" id="{E2FA6F6D-488E-40EA-9703-0EAF3EC26D22}"/>
                </a:ext>
              </a:extLst>
            </p:cNvPr>
            <p:cNvCxnSpPr>
              <a:cxnSpLocks noChangeShapeType="1"/>
              <a:stCxn id="544860" idx="3"/>
              <a:endCxn id="544852" idx="6"/>
            </p:cNvCxnSpPr>
            <p:nvPr/>
          </p:nvCxnSpPr>
          <p:spPr bwMode="auto">
            <a:xfrm flipH="1">
              <a:off x="912" y="1398"/>
              <a:ext cx="858" cy="37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66" name="AutoShape 98">
              <a:extLst>
                <a:ext uri="{FF2B5EF4-FFF2-40B4-BE49-F238E27FC236}">
                  <a16:creationId xmlns:a16="http://schemas.microsoft.com/office/drawing/2014/main" id="{C8EC334E-7C65-4628-AE71-7C094C90F1A2}"/>
                </a:ext>
              </a:extLst>
            </p:cNvPr>
            <p:cNvCxnSpPr>
              <a:cxnSpLocks noChangeShapeType="1"/>
              <a:stCxn id="544852" idx="6"/>
              <a:endCxn id="544856" idx="1"/>
            </p:cNvCxnSpPr>
            <p:nvPr/>
          </p:nvCxnSpPr>
          <p:spPr bwMode="auto">
            <a:xfrm>
              <a:off x="912" y="1776"/>
              <a:ext cx="523" cy="186"/>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67" name="AutoShape 99">
              <a:extLst>
                <a:ext uri="{FF2B5EF4-FFF2-40B4-BE49-F238E27FC236}">
                  <a16:creationId xmlns:a16="http://schemas.microsoft.com/office/drawing/2014/main" id="{6F41064F-6433-4486-AD48-C126160A5D66}"/>
                </a:ext>
              </a:extLst>
            </p:cNvPr>
            <p:cNvCxnSpPr>
              <a:cxnSpLocks noChangeShapeType="1"/>
              <a:stCxn id="544852" idx="3"/>
              <a:endCxn id="544853" idx="0"/>
            </p:cNvCxnSpPr>
            <p:nvPr/>
          </p:nvCxnSpPr>
          <p:spPr bwMode="auto">
            <a:xfrm flipH="1">
              <a:off x="336" y="1878"/>
              <a:ext cx="330" cy="76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68" name="AutoShape 100">
              <a:extLst>
                <a:ext uri="{FF2B5EF4-FFF2-40B4-BE49-F238E27FC236}">
                  <a16:creationId xmlns:a16="http://schemas.microsoft.com/office/drawing/2014/main" id="{5A9BF8BB-6CCB-4BAB-A9B3-0054E614362B}"/>
                </a:ext>
              </a:extLst>
            </p:cNvPr>
            <p:cNvCxnSpPr>
              <a:cxnSpLocks noChangeShapeType="1"/>
              <a:stCxn id="544853" idx="6"/>
              <a:endCxn id="544854" idx="3"/>
            </p:cNvCxnSpPr>
            <p:nvPr/>
          </p:nvCxnSpPr>
          <p:spPr bwMode="auto">
            <a:xfrm flipV="1">
              <a:off x="480" y="2549"/>
              <a:ext cx="377" cy="235"/>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69" name="AutoShape 101">
              <a:extLst>
                <a:ext uri="{FF2B5EF4-FFF2-40B4-BE49-F238E27FC236}">
                  <a16:creationId xmlns:a16="http://schemas.microsoft.com/office/drawing/2014/main" id="{53C61426-4D58-4BA2-9869-7996FC10F105}"/>
                </a:ext>
              </a:extLst>
            </p:cNvPr>
            <p:cNvCxnSpPr>
              <a:cxnSpLocks noChangeShapeType="1"/>
              <a:stCxn id="544854" idx="7"/>
              <a:endCxn id="544856" idx="3"/>
            </p:cNvCxnSpPr>
            <p:nvPr/>
          </p:nvCxnSpPr>
          <p:spPr bwMode="auto">
            <a:xfrm flipV="1">
              <a:off x="1063" y="2166"/>
              <a:ext cx="372" cy="18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70" name="AutoShape 102">
              <a:extLst>
                <a:ext uri="{FF2B5EF4-FFF2-40B4-BE49-F238E27FC236}">
                  <a16:creationId xmlns:a16="http://schemas.microsoft.com/office/drawing/2014/main" id="{6B130237-745D-4578-B33D-938075EC91DF}"/>
                </a:ext>
              </a:extLst>
            </p:cNvPr>
            <p:cNvCxnSpPr>
              <a:cxnSpLocks noChangeShapeType="1"/>
              <a:stCxn id="544854" idx="5"/>
              <a:endCxn id="544855" idx="1"/>
            </p:cNvCxnSpPr>
            <p:nvPr/>
          </p:nvCxnSpPr>
          <p:spPr bwMode="auto">
            <a:xfrm>
              <a:off x="1063" y="2549"/>
              <a:ext cx="277" cy="229"/>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71" name="AutoShape 103">
              <a:extLst>
                <a:ext uri="{FF2B5EF4-FFF2-40B4-BE49-F238E27FC236}">
                  <a16:creationId xmlns:a16="http://schemas.microsoft.com/office/drawing/2014/main" id="{33F49458-7712-4ABE-9A1D-A2CB621A88A1}"/>
                </a:ext>
              </a:extLst>
            </p:cNvPr>
            <p:cNvCxnSpPr>
              <a:cxnSpLocks noChangeShapeType="1"/>
              <a:stCxn id="544855" idx="6"/>
              <a:endCxn id="544858" idx="2"/>
            </p:cNvCxnSpPr>
            <p:nvPr/>
          </p:nvCxnSpPr>
          <p:spPr bwMode="auto">
            <a:xfrm flipV="1">
              <a:off x="1584" y="2640"/>
              <a:ext cx="1296" cy="24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72" name="AutoShape 104">
              <a:extLst>
                <a:ext uri="{FF2B5EF4-FFF2-40B4-BE49-F238E27FC236}">
                  <a16:creationId xmlns:a16="http://schemas.microsoft.com/office/drawing/2014/main" id="{626DCBE5-CEDB-4CBB-919A-3CDE31AB44D8}"/>
                </a:ext>
              </a:extLst>
            </p:cNvPr>
            <p:cNvCxnSpPr>
              <a:cxnSpLocks noChangeShapeType="1"/>
              <a:stCxn id="544856" idx="6"/>
              <a:endCxn id="544857" idx="1"/>
            </p:cNvCxnSpPr>
            <p:nvPr/>
          </p:nvCxnSpPr>
          <p:spPr bwMode="auto">
            <a:xfrm>
              <a:off x="1680" y="2064"/>
              <a:ext cx="282" cy="234"/>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4873" name="AutoShape 105">
              <a:extLst>
                <a:ext uri="{FF2B5EF4-FFF2-40B4-BE49-F238E27FC236}">
                  <a16:creationId xmlns:a16="http://schemas.microsoft.com/office/drawing/2014/main" id="{3B8196B9-D982-4F9D-A1D0-2CF66ED735F2}"/>
                </a:ext>
              </a:extLst>
            </p:cNvPr>
            <p:cNvCxnSpPr>
              <a:cxnSpLocks noChangeShapeType="1"/>
              <a:stCxn id="544857" idx="6"/>
              <a:endCxn id="544858" idx="1"/>
            </p:cNvCxnSpPr>
            <p:nvPr/>
          </p:nvCxnSpPr>
          <p:spPr bwMode="auto">
            <a:xfrm>
              <a:off x="2208" y="2401"/>
              <a:ext cx="715" cy="1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44874" name="Text Box 106">
            <a:extLst>
              <a:ext uri="{FF2B5EF4-FFF2-40B4-BE49-F238E27FC236}">
                <a16:creationId xmlns:a16="http://schemas.microsoft.com/office/drawing/2014/main" id="{89F691F9-186C-4937-B592-A446855856FE}"/>
              </a:ext>
            </a:extLst>
          </p:cNvPr>
          <p:cNvSpPr txBox="1">
            <a:spLocks noChangeArrowheads="1"/>
          </p:cNvSpPr>
          <p:nvPr/>
        </p:nvSpPr>
        <p:spPr bwMode="auto">
          <a:xfrm>
            <a:off x="1905001" y="2011364"/>
            <a:ext cx="63976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0"/>
              </a:spcBef>
              <a:buClrTx/>
              <a:buSzTx/>
              <a:buFontTx/>
              <a:buNone/>
              <a:defRPr/>
            </a:pPr>
            <a:r>
              <a:rPr lang="en-US" altLang="zh-CN" sz="1200">
                <a:latin typeface="Arial" charset="0"/>
                <a:ea typeface="宋体" charset="0"/>
                <a:cs typeface="宋体" charset="0"/>
              </a:rPr>
              <a:t>source</a:t>
            </a:r>
            <a:endParaRPr lang="en-US" altLang="zh-CN" sz="1200" i="1">
              <a:latin typeface="Arial" charset="0"/>
              <a:ea typeface="宋体" charset="0"/>
              <a:cs typeface="宋体" charset="0"/>
            </a:endParaRPr>
          </a:p>
        </p:txBody>
      </p:sp>
      <p:sp>
        <p:nvSpPr>
          <p:cNvPr id="544877" name="Line 109">
            <a:extLst>
              <a:ext uri="{FF2B5EF4-FFF2-40B4-BE49-F238E27FC236}">
                <a16:creationId xmlns:a16="http://schemas.microsoft.com/office/drawing/2014/main" id="{865FE25A-DFEA-46B2-845C-A496C314A9F4}"/>
              </a:ext>
            </a:extLst>
          </p:cNvPr>
          <p:cNvSpPr>
            <a:spLocks noChangeShapeType="1"/>
          </p:cNvSpPr>
          <p:nvPr/>
        </p:nvSpPr>
        <p:spPr bwMode="auto">
          <a:xfrm flipV="1">
            <a:off x="2971800" y="1600200"/>
            <a:ext cx="1066800" cy="533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4879" name="Line 111">
            <a:extLst>
              <a:ext uri="{FF2B5EF4-FFF2-40B4-BE49-F238E27FC236}">
                <a16:creationId xmlns:a16="http://schemas.microsoft.com/office/drawing/2014/main" id="{FDCD1291-C26C-4B02-B067-9E07D737B7DE}"/>
              </a:ext>
            </a:extLst>
          </p:cNvPr>
          <p:cNvSpPr>
            <a:spLocks noChangeShapeType="1"/>
          </p:cNvSpPr>
          <p:nvPr/>
        </p:nvSpPr>
        <p:spPr bwMode="auto">
          <a:xfrm flipH="1" flipV="1">
            <a:off x="3048000" y="1143000"/>
            <a:ext cx="914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4880" name="Line 112">
            <a:extLst>
              <a:ext uri="{FF2B5EF4-FFF2-40B4-BE49-F238E27FC236}">
                <a16:creationId xmlns:a16="http://schemas.microsoft.com/office/drawing/2014/main" id="{2773A50F-0935-4587-8F40-3AD3EFDD6FD0}"/>
              </a:ext>
            </a:extLst>
          </p:cNvPr>
          <p:cNvSpPr>
            <a:spLocks noChangeShapeType="1"/>
          </p:cNvSpPr>
          <p:nvPr/>
        </p:nvSpPr>
        <p:spPr bwMode="auto">
          <a:xfrm>
            <a:off x="4267200" y="1676400"/>
            <a:ext cx="381000" cy="3810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4882" name="Line 114">
            <a:extLst>
              <a:ext uri="{FF2B5EF4-FFF2-40B4-BE49-F238E27FC236}">
                <a16:creationId xmlns:a16="http://schemas.microsoft.com/office/drawing/2014/main" id="{008E6B52-EF34-484B-8AD8-09FF7979E926}"/>
              </a:ext>
            </a:extLst>
          </p:cNvPr>
          <p:cNvSpPr>
            <a:spLocks noChangeShapeType="1"/>
          </p:cNvSpPr>
          <p:nvPr/>
        </p:nvSpPr>
        <p:spPr bwMode="auto">
          <a:xfrm flipH="1">
            <a:off x="3886200" y="2286000"/>
            <a:ext cx="685800" cy="1524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4885" name="Line 117">
            <a:extLst>
              <a:ext uri="{FF2B5EF4-FFF2-40B4-BE49-F238E27FC236}">
                <a16:creationId xmlns:a16="http://schemas.microsoft.com/office/drawing/2014/main" id="{2021D7D9-68E3-4D8C-AEFE-D3E205FF6A6F}"/>
              </a:ext>
            </a:extLst>
          </p:cNvPr>
          <p:cNvSpPr>
            <a:spLocks noChangeShapeType="1"/>
          </p:cNvSpPr>
          <p:nvPr/>
        </p:nvSpPr>
        <p:spPr bwMode="auto">
          <a:xfrm flipH="1">
            <a:off x="3124200" y="26670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4886" name="Line 118">
            <a:extLst>
              <a:ext uri="{FF2B5EF4-FFF2-40B4-BE49-F238E27FC236}">
                <a16:creationId xmlns:a16="http://schemas.microsoft.com/office/drawing/2014/main" id="{FF944779-43EF-4C79-BF62-150908B0ECAF}"/>
              </a:ext>
            </a:extLst>
          </p:cNvPr>
          <p:cNvSpPr>
            <a:spLocks noChangeShapeType="1"/>
          </p:cNvSpPr>
          <p:nvPr/>
        </p:nvSpPr>
        <p:spPr bwMode="auto">
          <a:xfrm flipH="1">
            <a:off x="2362200" y="3200400"/>
            <a:ext cx="5334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4889" name="Line 121">
            <a:extLst>
              <a:ext uri="{FF2B5EF4-FFF2-40B4-BE49-F238E27FC236}">
                <a16:creationId xmlns:a16="http://schemas.microsoft.com/office/drawing/2014/main" id="{60404198-9548-43D4-A40A-40380A4A489C}"/>
              </a:ext>
            </a:extLst>
          </p:cNvPr>
          <p:cNvSpPr>
            <a:spLocks noChangeShapeType="1"/>
          </p:cNvSpPr>
          <p:nvPr/>
        </p:nvSpPr>
        <p:spPr bwMode="auto">
          <a:xfrm>
            <a:off x="3124200" y="3200400"/>
            <a:ext cx="3810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4891" name="Line 123">
            <a:extLst>
              <a:ext uri="{FF2B5EF4-FFF2-40B4-BE49-F238E27FC236}">
                <a16:creationId xmlns:a16="http://schemas.microsoft.com/office/drawing/2014/main" id="{758D1238-BAE6-4059-A83A-201A72BCABEE}"/>
              </a:ext>
            </a:extLst>
          </p:cNvPr>
          <p:cNvSpPr>
            <a:spLocks noChangeShapeType="1"/>
          </p:cNvSpPr>
          <p:nvPr/>
        </p:nvSpPr>
        <p:spPr bwMode="auto">
          <a:xfrm flipV="1">
            <a:off x="3810000" y="3276600"/>
            <a:ext cx="160020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4892" name="Line 124">
            <a:extLst>
              <a:ext uri="{FF2B5EF4-FFF2-40B4-BE49-F238E27FC236}">
                <a16:creationId xmlns:a16="http://schemas.microsoft.com/office/drawing/2014/main" id="{9C2F3036-F056-4D67-8C85-E965AD5ADFEB}"/>
              </a:ext>
            </a:extLst>
          </p:cNvPr>
          <p:cNvSpPr>
            <a:spLocks noChangeShapeType="1"/>
          </p:cNvSpPr>
          <p:nvPr/>
        </p:nvSpPr>
        <p:spPr bwMode="auto">
          <a:xfrm flipH="1" flipV="1">
            <a:off x="4572000" y="2971800"/>
            <a:ext cx="914400" cy="228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Monotype Sorts" charset="0"/>
              <a:buChar char="l"/>
              <a:defRPr/>
            </a:pPr>
            <a:endParaRPr lang="en-US">
              <a:latin typeface="Arial" charset="0"/>
              <a:ea typeface="ＭＳ Ｐゴシック" charset="0"/>
            </a:endParaRPr>
          </a:p>
        </p:txBody>
      </p:sp>
      <p:sp>
        <p:nvSpPr>
          <p:cNvPr id="544893" name="Oval 125">
            <a:extLst>
              <a:ext uri="{FF2B5EF4-FFF2-40B4-BE49-F238E27FC236}">
                <a16:creationId xmlns:a16="http://schemas.microsoft.com/office/drawing/2014/main" id="{9EEEE715-5A2A-46DE-88C4-A5FA101D20EA}"/>
              </a:ext>
            </a:extLst>
          </p:cNvPr>
          <p:cNvSpPr>
            <a:spLocks noChangeArrowheads="1"/>
          </p:cNvSpPr>
          <p:nvPr/>
        </p:nvSpPr>
        <p:spPr bwMode="auto">
          <a:xfrm>
            <a:off x="1960563" y="3233738"/>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4894" name="Oval 126">
            <a:extLst>
              <a:ext uri="{FF2B5EF4-FFF2-40B4-BE49-F238E27FC236}">
                <a16:creationId xmlns:a16="http://schemas.microsoft.com/office/drawing/2014/main" id="{D849AEF8-8B33-49B2-A769-A61FDD79CF4B}"/>
              </a:ext>
            </a:extLst>
          </p:cNvPr>
          <p:cNvSpPr>
            <a:spLocks noChangeArrowheads="1"/>
          </p:cNvSpPr>
          <p:nvPr/>
        </p:nvSpPr>
        <p:spPr bwMode="auto">
          <a:xfrm>
            <a:off x="2644775" y="85566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4895" name="Oval 127">
            <a:extLst>
              <a:ext uri="{FF2B5EF4-FFF2-40B4-BE49-F238E27FC236}">
                <a16:creationId xmlns:a16="http://schemas.microsoft.com/office/drawing/2014/main" id="{FAEBD4E2-A7AE-4250-906E-679760D92AF5}"/>
              </a:ext>
            </a:extLst>
          </p:cNvPr>
          <p:cNvSpPr>
            <a:spLocks noChangeArrowheads="1"/>
          </p:cNvSpPr>
          <p:nvPr/>
        </p:nvSpPr>
        <p:spPr bwMode="auto">
          <a:xfrm>
            <a:off x="4148138" y="2732088"/>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4896" name="Oval 128">
            <a:extLst>
              <a:ext uri="{FF2B5EF4-FFF2-40B4-BE49-F238E27FC236}">
                <a16:creationId xmlns:a16="http://schemas.microsoft.com/office/drawing/2014/main" id="{37D3E2CE-59E4-40EA-A5A2-11FD9A1B14BF}"/>
              </a:ext>
            </a:extLst>
          </p:cNvPr>
          <p:cNvSpPr>
            <a:spLocks noChangeArrowheads="1"/>
          </p:cNvSpPr>
          <p:nvPr/>
        </p:nvSpPr>
        <p:spPr bwMode="auto">
          <a:xfrm>
            <a:off x="5343525" y="3048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4897" name="Oval 129">
            <a:extLst>
              <a:ext uri="{FF2B5EF4-FFF2-40B4-BE49-F238E27FC236}">
                <a16:creationId xmlns:a16="http://schemas.microsoft.com/office/drawing/2014/main" id="{02004674-8CFE-446D-B43D-8B4F6BDF174D}"/>
              </a:ext>
            </a:extLst>
          </p:cNvPr>
          <p:cNvSpPr>
            <a:spLocks noChangeArrowheads="1"/>
          </p:cNvSpPr>
          <p:nvPr/>
        </p:nvSpPr>
        <p:spPr bwMode="auto">
          <a:xfrm>
            <a:off x="3352800" y="33528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4898" name="Oval 130">
            <a:extLst>
              <a:ext uri="{FF2B5EF4-FFF2-40B4-BE49-F238E27FC236}">
                <a16:creationId xmlns:a16="http://schemas.microsoft.com/office/drawing/2014/main" id="{1F867A5B-EA0C-4170-B5AE-E119567BAA33}"/>
              </a:ext>
            </a:extLst>
          </p:cNvPr>
          <p:cNvSpPr>
            <a:spLocks noChangeArrowheads="1"/>
          </p:cNvSpPr>
          <p:nvPr/>
        </p:nvSpPr>
        <p:spPr bwMode="auto">
          <a:xfrm>
            <a:off x="2743200" y="28194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4899" name="Oval 131">
            <a:extLst>
              <a:ext uri="{FF2B5EF4-FFF2-40B4-BE49-F238E27FC236}">
                <a16:creationId xmlns:a16="http://schemas.microsoft.com/office/drawing/2014/main" id="{33964CA2-95D4-40D6-831A-22E8474E6FEA}"/>
              </a:ext>
            </a:extLst>
          </p:cNvPr>
          <p:cNvSpPr>
            <a:spLocks noChangeArrowheads="1"/>
          </p:cNvSpPr>
          <p:nvPr/>
        </p:nvSpPr>
        <p:spPr bwMode="auto">
          <a:xfrm>
            <a:off x="3494088" y="2297113"/>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4900" name="Oval 132">
            <a:extLst>
              <a:ext uri="{FF2B5EF4-FFF2-40B4-BE49-F238E27FC236}">
                <a16:creationId xmlns:a16="http://schemas.microsoft.com/office/drawing/2014/main" id="{ED0F5341-8DB3-472D-97B2-85CC679C3F8B}"/>
              </a:ext>
            </a:extLst>
          </p:cNvPr>
          <p:cNvSpPr>
            <a:spLocks noChangeArrowheads="1"/>
          </p:cNvSpPr>
          <p:nvPr/>
        </p:nvSpPr>
        <p:spPr bwMode="auto">
          <a:xfrm>
            <a:off x="4495800" y="19812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4901" name="Oval 133">
            <a:extLst>
              <a:ext uri="{FF2B5EF4-FFF2-40B4-BE49-F238E27FC236}">
                <a16:creationId xmlns:a16="http://schemas.microsoft.com/office/drawing/2014/main" id="{E84CE781-9441-496E-BDE4-2B8CE6C6D978}"/>
              </a:ext>
            </a:extLst>
          </p:cNvPr>
          <p:cNvSpPr>
            <a:spLocks noChangeArrowheads="1"/>
          </p:cNvSpPr>
          <p:nvPr/>
        </p:nvSpPr>
        <p:spPr bwMode="auto">
          <a:xfrm>
            <a:off x="3886200" y="12954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
        <p:nvSpPr>
          <p:cNvPr id="544902" name="Oval 134">
            <a:extLst>
              <a:ext uri="{FF2B5EF4-FFF2-40B4-BE49-F238E27FC236}">
                <a16:creationId xmlns:a16="http://schemas.microsoft.com/office/drawing/2014/main" id="{083E51B9-C636-4F2B-AD88-EE52B01B7D8C}"/>
              </a:ext>
            </a:extLst>
          </p:cNvPr>
          <p:cNvSpPr>
            <a:spLocks noChangeArrowheads="1"/>
          </p:cNvSpPr>
          <p:nvPr/>
        </p:nvSpPr>
        <p:spPr bwMode="auto">
          <a:xfrm>
            <a:off x="2514600" y="1905000"/>
            <a:ext cx="533400" cy="5334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 typeface="Monotype Sorts" charset="0"/>
              <a:buChar char="l"/>
              <a:defRPr/>
            </a:pPr>
            <a:endParaRPr lang="en-US">
              <a:latin typeface="Arial" charset="0"/>
              <a:ea typeface="ＭＳ Ｐゴシック" charset="0"/>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p:txBody>
          <a:bodyPr/>
          <a:lstStyle/>
          <a:p>
            <a:pPr eaLnBrk="1" hangingPunct="1"/>
            <a:r>
              <a:rPr lang="en-US" altLang="en-US"/>
              <a:t>Depth-limited search</a:t>
            </a:r>
          </a:p>
        </p:txBody>
      </p:sp>
      <p:sp>
        <p:nvSpPr>
          <p:cNvPr id="56322" name="Content Placeholder 2"/>
          <p:cNvSpPr>
            <a:spLocks noGrp="1"/>
          </p:cNvSpPr>
          <p:nvPr>
            <p:ph idx="1"/>
          </p:nvPr>
        </p:nvSpPr>
        <p:spPr/>
        <p:txBody>
          <a:bodyPr>
            <a:normAutofit lnSpcReduction="10000"/>
          </a:bodyPr>
          <a:lstStyle/>
          <a:p>
            <a:r>
              <a:rPr lang="en-US" altLang="en-US" sz="2400" dirty="0"/>
              <a:t>The problem with DFS is that the  search can go down an infinite branch and thus never return. Depth limited search avoids this problem </a:t>
            </a:r>
            <a:r>
              <a:rPr lang="en-US" altLang="en-US" sz="2400"/>
              <a:t>by imposing </a:t>
            </a:r>
            <a:r>
              <a:rPr lang="en-US" altLang="en-US" sz="2400" dirty="0"/>
              <a:t>a depth limit l which effectively terminates the search at that depth. That is , nodes at depth l are treated as if they have no successors. </a:t>
            </a:r>
          </a:p>
          <a:p>
            <a:r>
              <a:rPr lang="en-US" altLang="en-US" sz="2400" dirty="0"/>
              <a:t>The choice of depth parameter  l is an important factor.  If l is too deep , it is wasteful in terms of both time and space. But if l &lt; d (the depth at which solution exists) </a:t>
            </a:r>
            <a:r>
              <a:rPr lang="en-US" altLang="en-US" sz="2400" dirty="0" err="1"/>
              <a:t>i,e</a:t>
            </a:r>
            <a:r>
              <a:rPr lang="en-US" altLang="en-US" sz="2400" dirty="0"/>
              <a:t> the shallowest goal is beyond the depth limit, then this algorithm will never reach a goal state. </a:t>
            </a:r>
          </a:p>
        </p:txBody>
      </p:sp>
      <p:sp>
        <p:nvSpPr>
          <p:cNvPr id="56323"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32142D03-9443-4CC7-A5FF-9472011C99BE}" type="slidenum">
              <a:rPr lang="en-US" altLang="en-US" sz="1400"/>
              <a:pPr>
                <a:spcBef>
                  <a:spcPct val="0"/>
                </a:spcBef>
                <a:buClrTx/>
                <a:buSzTx/>
                <a:buFontTx/>
                <a:buNone/>
              </a:pPr>
              <a:t>236</a:t>
            </a:fld>
            <a:endParaRPr lang="en-US" altLang="en-US" sz="1400"/>
          </a:p>
        </p:txBody>
      </p:sp>
    </p:spTree>
    <p:extLst>
      <p:ext uri="{BB962C8B-B14F-4D97-AF65-F5344CB8AC3E}">
        <p14:creationId xmlns:p14="http://schemas.microsoft.com/office/powerpoint/2010/main" val="1672204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484311" y="685801"/>
            <a:ext cx="10018713" cy="762000"/>
          </a:xfrm>
        </p:spPr>
        <p:txBody>
          <a:bodyPr/>
          <a:lstStyle/>
          <a:p>
            <a:pPr eaLnBrk="1" hangingPunct="1"/>
            <a:r>
              <a:rPr lang="en-US" altLang="en-US" dirty="0"/>
              <a:t>Depth-limited search</a:t>
            </a:r>
          </a:p>
        </p:txBody>
      </p:sp>
      <p:sp>
        <p:nvSpPr>
          <p:cNvPr id="57348" name="Rectangle 3"/>
          <p:cNvSpPr>
            <a:spLocks noGrp="1" noChangeArrowheads="1"/>
          </p:cNvSpPr>
          <p:nvPr>
            <p:ph idx="1"/>
          </p:nvPr>
        </p:nvSpPr>
        <p:spPr>
          <a:xfrm>
            <a:off x="2819400" y="1869734"/>
            <a:ext cx="8915400" cy="1415422"/>
          </a:xfrm>
        </p:spPr>
        <p:txBody>
          <a:bodyPr>
            <a:normAutofit lnSpcReduction="10000"/>
          </a:bodyPr>
          <a:lstStyle/>
          <a:p>
            <a:pPr eaLnBrk="1" hangingPunct="1">
              <a:buFont typeface="Wingdings" panose="05000000000000000000" pitchFamily="2" charset="2"/>
              <a:buNone/>
            </a:pPr>
            <a:r>
              <a:rPr lang="en-US" altLang="en-US" dirty="0"/>
              <a:t>D</a:t>
            </a:r>
            <a:r>
              <a:rPr lang="en-US" altLang="en-US" sz="2400" dirty="0"/>
              <a:t>epth-first search with depth limit </a:t>
            </a:r>
            <a:r>
              <a:rPr lang="en-US" altLang="en-US" sz="2400" i="1" dirty="0"/>
              <a:t>l</a:t>
            </a:r>
            <a:r>
              <a:rPr lang="en-US" altLang="en-US" sz="2400" dirty="0"/>
              <a:t>,</a:t>
            </a:r>
          </a:p>
          <a:p>
            <a:pPr eaLnBrk="1" hangingPunct="1">
              <a:buFont typeface="Wingdings" panose="05000000000000000000" pitchFamily="2" charset="2"/>
              <a:buNone/>
            </a:pPr>
            <a:r>
              <a:rPr lang="en-US" altLang="en-US" sz="2400" dirty="0"/>
              <a:t>i.e., nodes at depth </a:t>
            </a:r>
            <a:r>
              <a:rPr lang="en-US" altLang="en-US" sz="2400" i="1" dirty="0"/>
              <a:t>l</a:t>
            </a:r>
            <a:r>
              <a:rPr lang="en-US" altLang="en-US" sz="2400" dirty="0"/>
              <a:t> have no successors
</a:t>
            </a:r>
            <a:r>
              <a:rPr lang="en-US" altLang="en-US" sz="2400" dirty="0">
                <a:solidFill>
                  <a:schemeClr val="accent2"/>
                </a:solidFill>
              </a:rPr>
              <a:t>Recursive implementation</a:t>
            </a:r>
            <a:r>
              <a:rPr lang="en-US" altLang="en-US" sz="2400" dirty="0"/>
              <a:t>:</a:t>
            </a:r>
          </a:p>
        </p:txBody>
      </p:sp>
      <p:sp>
        <p:nvSpPr>
          <p:cNvPr id="5734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ADFB6CB-5099-485A-98A0-504147941262}" type="slidenum">
              <a:rPr lang="en-US" altLang="en-US" sz="1400"/>
              <a:pPr>
                <a:spcBef>
                  <a:spcPct val="0"/>
                </a:spcBef>
                <a:buClrTx/>
                <a:buSzTx/>
                <a:buFontTx/>
                <a:buNone/>
              </a:pPr>
              <a:t>237</a:t>
            </a:fld>
            <a:endParaRPr lang="en-US" altLang="en-US" sz="1400"/>
          </a:p>
        </p:txBody>
      </p:sp>
      <p:pic>
        <p:nvPicPr>
          <p:cNvPr id="57349" name="Picture 4"/>
          <p:cNvPicPr>
            <a:picLocks noChangeAspect="1" noChangeArrowheads="1"/>
          </p:cNvPicPr>
          <p:nvPr/>
        </p:nvPicPr>
        <p:blipFill>
          <a:blip r:embed="rId2">
            <a:extLst>
              <a:ext uri="{28A0092B-C50C-407E-A947-70E740481C1C}">
                <a14:useLocalDpi xmlns:a14="http://schemas.microsoft.com/office/drawing/2010/main" val="0"/>
              </a:ext>
            </a:extLst>
          </a:blip>
          <a:srcRect l="58203" t="36458" r="7422" b="20833"/>
          <a:stretch>
            <a:fillRect/>
          </a:stretch>
        </p:blipFill>
        <p:spPr bwMode="auto">
          <a:xfrm>
            <a:off x="2803689" y="3572845"/>
            <a:ext cx="6705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altLang="en-US" sz="3600"/>
              <a:t>Properties of depth- limited search</a:t>
            </a:r>
          </a:p>
        </p:txBody>
      </p:sp>
      <p:sp>
        <p:nvSpPr>
          <p:cNvPr id="58372" name="Rectangle 3"/>
          <p:cNvSpPr>
            <a:spLocks noGrp="1" noChangeArrowheads="1"/>
          </p:cNvSpPr>
          <p:nvPr>
            <p:ph idx="1"/>
          </p:nvPr>
        </p:nvSpPr>
        <p:spPr/>
        <p:txBody>
          <a:bodyPr>
            <a:normAutofit/>
          </a:bodyPr>
          <a:lstStyle/>
          <a:p>
            <a:pPr eaLnBrk="1" hangingPunct="1"/>
            <a:r>
              <a:rPr lang="en-US" altLang="en-US" sz="2000" u="sng" dirty="0">
                <a:solidFill>
                  <a:srgbClr val="CC0099"/>
                </a:solidFill>
              </a:rPr>
              <a:t>Complete?</a:t>
            </a:r>
            <a:r>
              <a:rPr lang="en-US" altLang="en-US" sz="2000" dirty="0"/>
              <a:t>  If l &gt;= d , then it is.</a:t>
            </a:r>
          </a:p>
          <a:p>
            <a:pPr eaLnBrk="1" hangingPunct="1">
              <a:buFont typeface="Wingdings" panose="05000000000000000000" pitchFamily="2" charset="2"/>
              <a:buNone/>
            </a:pPr>
            <a:endParaRPr lang="en-US" altLang="en-US" sz="2000" dirty="0"/>
          </a:p>
          <a:p>
            <a:pPr eaLnBrk="1" hangingPunct="1"/>
            <a:r>
              <a:rPr lang="en-US" altLang="en-US" sz="2000" u="sng" dirty="0">
                <a:solidFill>
                  <a:srgbClr val="CC0099"/>
                </a:solidFill>
              </a:rPr>
              <a:t>Time?</a:t>
            </a:r>
            <a:r>
              <a:rPr lang="en-US" altLang="en-US" sz="2000" dirty="0"/>
              <a:t>   </a:t>
            </a:r>
            <a:r>
              <a:rPr lang="en-US" altLang="en-US" sz="2000" i="1" dirty="0"/>
              <a:t>O(b </a:t>
            </a:r>
            <a:r>
              <a:rPr lang="en-US" altLang="en-US" sz="2000" i="1" baseline="30000" dirty="0"/>
              <a:t>l </a:t>
            </a:r>
            <a:r>
              <a:rPr lang="en-US" altLang="en-US" sz="2000" dirty="0"/>
              <a:t> ).</a:t>
            </a:r>
          </a:p>
          <a:p>
            <a:pPr eaLnBrk="1" hangingPunct="1">
              <a:buFont typeface="Wingdings" panose="05000000000000000000" pitchFamily="2" charset="2"/>
              <a:buNone/>
            </a:pPr>
            <a:r>
              <a:rPr lang="en-US" altLang="en-US" sz="2000" dirty="0"/>
              <a:t> </a:t>
            </a:r>
          </a:p>
          <a:p>
            <a:pPr eaLnBrk="1" hangingPunct="1"/>
            <a:r>
              <a:rPr lang="en-US" altLang="en-US" sz="2000" u="sng" dirty="0">
                <a:solidFill>
                  <a:srgbClr val="CC0099"/>
                </a:solidFill>
              </a:rPr>
              <a:t>Space?</a:t>
            </a:r>
            <a:r>
              <a:rPr lang="en-US" altLang="en-US" sz="2000" dirty="0"/>
              <a:t> </a:t>
            </a:r>
            <a:r>
              <a:rPr lang="en-US" altLang="en-US" sz="2000" i="1" dirty="0"/>
              <a:t>O(bl), </a:t>
            </a:r>
            <a:r>
              <a:rPr lang="en-US" altLang="en-US" sz="2000" dirty="0"/>
              <a:t>i.e., linear space.</a:t>
            </a:r>
          </a:p>
          <a:p>
            <a:pPr eaLnBrk="1" hangingPunct="1">
              <a:buFont typeface="Wingdings" panose="05000000000000000000" pitchFamily="2" charset="2"/>
              <a:buNone/>
            </a:pPr>
            <a:endParaRPr lang="en-US" altLang="en-US" sz="2000" dirty="0"/>
          </a:p>
          <a:p>
            <a:pPr eaLnBrk="1" hangingPunct="1"/>
            <a:r>
              <a:rPr lang="en-US" altLang="en-US" sz="2000" u="sng" dirty="0">
                <a:solidFill>
                  <a:srgbClr val="CC0099"/>
                </a:solidFill>
              </a:rPr>
              <a:t>Optimal?</a:t>
            </a:r>
            <a:r>
              <a:rPr lang="en-US" altLang="en-US" sz="2000" dirty="0"/>
              <a:t> No. </a:t>
            </a:r>
          </a:p>
        </p:txBody>
      </p:sp>
      <p:sp>
        <p:nvSpPr>
          <p:cNvPr id="583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EF96B063-4DED-46DF-890F-B45C95B39188}" type="slidenum">
              <a:rPr lang="en-US" altLang="en-US" sz="1400"/>
              <a:pPr>
                <a:spcBef>
                  <a:spcPct val="0"/>
                </a:spcBef>
                <a:buClrTx/>
                <a:buSzTx/>
                <a:buFontTx/>
                <a:buNone/>
              </a:pPr>
              <a:t>238</a:t>
            </a:fld>
            <a:endParaRPr lang="en-US" altLang="en-US" sz="140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7793038" cy="914400"/>
          </a:xfrm>
          <a:noFill/>
        </p:spPr>
        <p:txBody>
          <a:bodyPr/>
          <a:lstStyle/>
          <a:p>
            <a:pPr eaLnBrk="1" hangingPunct="1">
              <a:defRPr/>
            </a:pPr>
            <a:r>
              <a:rPr lang="en-US" sz="4000" dirty="0"/>
              <a:t>Iterative deepening search</a:t>
            </a:r>
          </a:p>
        </p:txBody>
      </p:sp>
      <p:sp>
        <p:nvSpPr>
          <p:cNvPr id="3" name="Content Placeholder 2"/>
          <p:cNvSpPr>
            <a:spLocks noGrp="1"/>
          </p:cNvSpPr>
          <p:nvPr>
            <p:ph idx="1"/>
          </p:nvPr>
        </p:nvSpPr>
        <p:spPr>
          <a:xfrm>
            <a:off x="1828800" y="1447800"/>
            <a:ext cx="8650288" cy="5257800"/>
          </a:xfrm>
          <a:noFill/>
        </p:spPr>
        <p:txBody>
          <a:bodyPr>
            <a:normAutofit/>
          </a:bodyPr>
          <a:lstStyle/>
          <a:p>
            <a:pPr>
              <a:defRPr/>
            </a:pPr>
            <a:r>
              <a:rPr lang="en-US" sz="2000" dirty="0"/>
              <a:t>The problem with depth-limited search is deciding on a suitable depth parameter, which is not always easy.</a:t>
            </a:r>
          </a:p>
          <a:p>
            <a:pPr>
              <a:defRPr/>
            </a:pPr>
            <a:r>
              <a:rPr lang="en-US" sz="2000" dirty="0"/>
              <a:t>To overcome this problem there is another search called iterative deepening search. This search method simply tries all possible depth limits; first 0, then 1, then 2 etc. until a solution is found. Iterative deepening combines the benefits of DFS and BFS. It may appear wasteful as it is expanding nodes multiple times. But the overhead is small in comparison to the growth of an exponential search tree. </a:t>
            </a:r>
          </a:p>
        </p:txBody>
      </p:sp>
      <p:sp>
        <p:nvSpPr>
          <p:cNvPr id="5939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F2643892-AD2F-4339-9BDD-3587796B9B9A}" type="slidenum">
              <a:rPr lang="en-US" altLang="en-US" sz="1400"/>
              <a:pPr>
                <a:spcBef>
                  <a:spcPct val="0"/>
                </a:spcBef>
                <a:buClrTx/>
                <a:buSzTx/>
                <a:buFontTx/>
                <a:buNone/>
              </a:pPr>
              <a:t>239</a:t>
            </a:fld>
            <a:endParaRPr lang="en-US"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1"/>
          <p:cNvSpPr>
            <a:spLocks noGrp="1"/>
          </p:cNvSpPr>
          <p:nvPr>
            <p:ph type="title"/>
          </p:nvPr>
        </p:nvSpPr>
        <p:spPr>
          <a:xfrm>
            <a:off x="1981200" y="274638"/>
            <a:ext cx="8229600" cy="639762"/>
          </a:xfrm>
          <a:noFill/>
        </p:spPr>
        <p:txBody>
          <a:bodyPr>
            <a:normAutofit fontScale="90000"/>
          </a:bodyPr>
          <a:lstStyle/>
          <a:p>
            <a:r>
              <a:rPr lang="en-US" dirty="0"/>
              <a:t>Applications of AI</a:t>
            </a:r>
          </a:p>
        </p:txBody>
      </p:sp>
      <p:sp>
        <p:nvSpPr>
          <p:cNvPr id="3" name="Content Placeholder 2"/>
          <p:cNvSpPr>
            <a:spLocks noGrp="1"/>
          </p:cNvSpPr>
          <p:nvPr>
            <p:ph idx="1"/>
          </p:nvPr>
        </p:nvSpPr>
        <p:spPr>
          <a:xfrm>
            <a:off x="1981200" y="1066801"/>
            <a:ext cx="8229600" cy="5059363"/>
          </a:xfrm>
          <a:noFill/>
        </p:spPr>
        <p:txBody>
          <a:bodyPr/>
          <a:lstStyle/>
          <a:p>
            <a:pPr>
              <a:defRPr/>
            </a:pPr>
            <a:r>
              <a:rPr lang="en-US" sz="2400" dirty="0">
                <a:hlinkClick r:id="rId2"/>
              </a:rPr>
              <a:t>5 Online and telephone customer service</a:t>
            </a:r>
            <a:endParaRPr lang="en-US" sz="2400" dirty="0"/>
          </a:p>
          <a:p>
            <a:pPr lvl="1">
              <a:defRPr/>
            </a:pPr>
            <a:r>
              <a:rPr lang="en-US" sz="2000" dirty="0"/>
              <a:t>Artificial intelligence is implemented in </a:t>
            </a:r>
            <a:r>
              <a:rPr lang="en-US" sz="2000" dirty="0">
                <a:hlinkClick r:id="rId3" tooltip="Automated online assistant"/>
              </a:rPr>
              <a:t>automated online assistants</a:t>
            </a:r>
            <a:r>
              <a:rPr lang="en-US" sz="2000" dirty="0"/>
              <a:t> that can be seen as </a:t>
            </a:r>
            <a:r>
              <a:rPr lang="en-US" sz="2000" dirty="0">
                <a:hlinkClick r:id="rId4" tooltip="Avatar (computing)"/>
              </a:rPr>
              <a:t>avatars</a:t>
            </a:r>
            <a:r>
              <a:rPr lang="en-US" sz="2000" dirty="0"/>
              <a:t> on web pages . It can avail for enterprises to reduce their operating and training cost . A major underlying technology to such systems is </a:t>
            </a:r>
            <a:r>
              <a:rPr lang="en-US" sz="2000" dirty="0">
                <a:hlinkClick r:id="rId5" tooltip="Natural language processing"/>
              </a:rPr>
              <a:t>natural language processing</a:t>
            </a:r>
            <a:r>
              <a:rPr lang="en-US" sz="2000" dirty="0"/>
              <a:t>.</a:t>
            </a:r>
          </a:p>
          <a:p>
            <a:pPr lvl="1">
              <a:defRPr/>
            </a:pPr>
            <a:r>
              <a:rPr lang="en-US" sz="2000" dirty="0"/>
              <a:t>Similar techniques may be used in </a:t>
            </a:r>
            <a:r>
              <a:rPr lang="en-US" sz="2000" dirty="0">
                <a:hlinkClick r:id="rId6" tooltip="Answering machine"/>
              </a:rPr>
              <a:t>answering machines</a:t>
            </a:r>
            <a:r>
              <a:rPr lang="en-US" sz="2000" dirty="0"/>
              <a:t> of </a:t>
            </a:r>
            <a:r>
              <a:rPr lang="en-US" sz="2000" dirty="0">
                <a:hlinkClick r:id="rId7" tooltip="Call centre"/>
              </a:rPr>
              <a:t>call </a:t>
            </a:r>
            <a:r>
              <a:rPr lang="en-US" sz="2000" dirty="0" err="1">
                <a:hlinkClick r:id="rId7" tooltip="Call centre"/>
              </a:rPr>
              <a:t>centres</a:t>
            </a:r>
            <a:r>
              <a:rPr lang="en-US" sz="2000" dirty="0"/>
              <a:t> , such as </a:t>
            </a:r>
            <a:r>
              <a:rPr lang="en-US" sz="2000" dirty="0">
                <a:hlinkClick r:id="rId8" tooltip="Speech recognition"/>
              </a:rPr>
              <a:t>speech recognition</a:t>
            </a:r>
            <a:r>
              <a:rPr lang="en-US" sz="2000" dirty="0"/>
              <a:t> software to allow computers to handle first level of </a:t>
            </a:r>
            <a:r>
              <a:rPr lang="en-US" sz="2000" dirty="0">
                <a:hlinkClick r:id="rId9" tooltip="Customer support"/>
              </a:rPr>
              <a:t>customer support</a:t>
            </a:r>
            <a:r>
              <a:rPr lang="en-US" sz="2000" dirty="0"/>
              <a:t>, </a:t>
            </a:r>
            <a:r>
              <a:rPr lang="en-US" sz="2000" dirty="0">
                <a:hlinkClick r:id="rId10" tooltip="Text mining"/>
              </a:rPr>
              <a:t>text mining</a:t>
            </a:r>
            <a:r>
              <a:rPr lang="en-US" sz="2000" dirty="0"/>
              <a:t> and </a:t>
            </a:r>
            <a:r>
              <a:rPr lang="en-US" sz="2000" dirty="0">
                <a:hlinkClick r:id="rId5" tooltip="Natural language processing"/>
              </a:rPr>
              <a:t>natural language processing</a:t>
            </a:r>
            <a:r>
              <a:rPr lang="en-US" sz="2000" dirty="0"/>
              <a:t> to allow better customer handling, agent training by automatic mining of </a:t>
            </a:r>
            <a:r>
              <a:rPr lang="en-US" sz="2000" dirty="0">
                <a:hlinkClick r:id="rId11" tooltip="Best practices"/>
              </a:rPr>
              <a:t>best practices</a:t>
            </a:r>
            <a:r>
              <a:rPr lang="en-US" sz="2000" dirty="0"/>
              <a:t> from past interactions, </a:t>
            </a:r>
            <a:r>
              <a:rPr lang="en-US" sz="2000" dirty="0">
                <a:hlinkClick r:id="rId12" tooltip="Support automation"/>
              </a:rPr>
              <a:t>support automation</a:t>
            </a:r>
            <a:r>
              <a:rPr lang="en-US" sz="2000" dirty="0"/>
              <a:t> and many other technologies to improve agent productivity and </a:t>
            </a:r>
            <a:r>
              <a:rPr lang="en-US" sz="2000" dirty="0">
                <a:hlinkClick r:id="rId13" tooltip="Customer satisfaction"/>
              </a:rPr>
              <a:t>customer satisfaction</a:t>
            </a:r>
            <a:r>
              <a:rPr lang="en-US" sz="2000" dirty="0"/>
              <a:t>.</a:t>
            </a:r>
          </a:p>
          <a:p>
            <a:pPr lvl="1">
              <a:defRPr/>
            </a:pPr>
            <a:endParaRPr lang="en-US" sz="2000" dirty="0"/>
          </a:p>
          <a:p>
            <a:pPr>
              <a:buFontTx/>
              <a:buNone/>
              <a:defRPr/>
            </a:pPr>
            <a:endParaRPr lang="en-US" sz="24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en-US" altLang="en-US"/>
              <a:t>Iterative deepening search</a:t>
            </a:r>
          </a:p>
        </p:txBody>
      </p:sp>
      <p:sp>
        <p:nvSpPr>
          <p:cNvPr id="6041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F0CDA05B-217E-49A1-8D4F-C2716E2E6236}" type="slidenum">
              <a:rPr lang="en-US" altLang="en-US" sz="1400"/>
              <a:pPr>
                <a:spcBef>
                  <a:spcPct val="0"/>
                </a:spcBef>
                <a:buClrTx/>
                <a:buSzTx/>
                <a:buFontTx/>
                <a:buNone/>
              </a:pPr>
              <a:t>240</a:t>
            </a:fld>
            <a:endParaRPr lang="en-US" altLang="en-US" sz="1400"/>
          </a:p>
        </p:txBody>
      </p:sp>
      <p:pic>
        <p:nvPicPr>
          <p:cNvPr id="60420" name="Picture 4"/>
          <p:cNvPicPr>
            <a:picLocks noChangeAspect="1" noChangeArrowheads="1"/>
          </p:cNvPicPr>
          <p:nvPr/>
        </p:nvPicPr>
        <p:blipFill>
          <a:blip r:embed="rId2">
            <a:extLst>
              <a:ext uri="{28A0092B-C50C-407E-A947-70E740481C1C}">
                <a14:useLocalDpi xmlns:a14="http://schemas.microsoft.com/office/drawing/2010/main" val="0"/>
              </a:ext>
            </a:extLst>
          </a:blip>
          <a:srcRect l="14844" t="18750" r="3125" b="51042"/>
          <a:stretch>
            <a:fillRect/>
          </a:stretch>
        </p:blipFill>
        <p:spPr bwMode="auto">
          <a:xfrm>
            <a:off x="2286000" y="2895600"/>
            <a:ext cx="8001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en-US" altLang="en-US" sz="4000"/>
              <a:t>Iterative deepening search </a:t>
            </a:r>
            <a:r>
              <a:rPr lang="en-US" altLang="en-US" sz="4000" i="1"/>
              <a:t>l </a:t>
            </a:r>
            <a:r>
              <a:rPr lang="en-US" altLang="en-US" sz="4000"/>
              <a:t>=0</a:t>
            </a:r>
          </a:p>
        </p:txBody>
      </p:sp>
      <p:sp>
        <p:nvSpPr>
          <p:cNvPr id="6144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C8779832-2F8A-4816-8130-1870A143FA9C}" type="slidenum">
              <a:rPr lang="en-US" altLang="en-US" sz="1400"/>
              <a:pPr>
                <a:spcBef>
                  <a:spcPct val="0"/>
                </a:spcBef>
                <a:buClrTx/>
                <a:buSzTx/>
                <a:buFontTx/>
                <a:buNone/>
              </a:pPr>
              <a:t>241</a:t>
            </a:fld>
            <a:endParaRPr lang="en-US" altLang="en-US" sz="1400"/>
          </a:p>
        </p:txBody>
      </p:sp>
      <p:pic>
        <p:nvPicPr>
          <p:cNvPr id="61444" name="Picture 4" descr="ids-progress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63537"/>
            <a:ext cx="76200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altLang="en-US" sz="4000"/>
              <a:t>Iterative deepening search </a:t>
            </a:r>
            <a:r>
              <a:rPr lang="en-US" altLang="en-US" sz="4000" i="1"/>
              <a:t>l </a:t>
            </a:r>
            <a:r>
              <a:rPr lang="en-US" altLang="en-US" sz="4000"/>
              <a:t>=1</a:t>
            </a:r>
          </a:p>
        </p:txBody>
      </p:sp>
      <p:sp>
        <p:nvSpPr>
          <p:cNvPr id="6246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BAF671C-BA7A-41B0-BE1B-A6608FF838FB}" type="slidenum">
              <a:rPr lang="en-US" altLang="en-US" sz="1400"/>
              <a:pPr>
                <a:spcBef>
                  <a:spcPct val="0"/>
                </a:spcBef>
                <a:buClrTx/>
                <a:buSzTx/>
                <a:buFontTx/>
                <a:buNone/>
              </a:pPr>
              <a:t>242</a:t>
            </a:fld>
            <a:endParaRPr lang="en-US" altLang="en-US" sz="1400"/>
          </a:p>
        </p:txBody>
      </p:sp>
      <p:pic>
        <p:nvPicPr>
          <p:cNvPr id="62468" name="Picture 4" descr="ids-progress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57350"/>
            <a:ext cx="76200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sz="4000"/>
              <a:t>Iterative deepening search </a:t>
            </a:r>
            <a:r>
              <a:rPr lang="en-US" altLang="en-US" sz="4000" i="1"/>
              <a:t>l </a:t>
            </a:r>
            <a:r>
              <a:rPr lang="en-US" altLang="en-US" sz="4000"/>
              <a:t>=2</a:t>
            </a:r>
          </a:p>
        </p:txBody>
      </p:sp>
      <p:sp>
        <p:nvSpPr>
          <p:cNvPr id="6349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5DE2827-9150-4D34-A433-3145A1FB131E}" type="slidenum">
              <a:rPr lang="en-US" altLang="en-US" sz="1400"/>
              <a:pPr>
                <a:spcBef>
                  <a:spcPct val="0"/>
                </a:spcBef>
                <a:buClrTx/>
                <a:buSzTx/>
                <a:buFontTx/>
                <a:buNone/>
              </a:pPr>
              <a:t>243</a:t>
            </a:fld>
            <a:endParaRPr lang="en-US" altLang="en-US" sz="1400"/>
          </a:p>
        </p:txBody>
      </p:sp>
      <p:pic>
        <p:nvPicPr>
          <p:cNvPr id="63492" name="Picture 4" descr="ids-progress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52589"/>
            <a:ext cx="76200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en-US" altLang="en-US" sz="4000"/>
              <a:t>Iterative deepening search </a:t>
            </a:r>
            <a:r>
              <a:rPr lang="en-US" altLang="en-US" sz="4000" i="1"/>
              <a:t>l </a:t>
            </a:r>
            <a:r>
              <a:rPr lang="en-US" altLang="en-US" sz="4000"/>
              <a:t>=3</a:t>
            </a:r>
          </a:p>
        </p:txBody>
      </p:sp>
      <p:sp>
        <p:nvSpPr>
          <p:cNvPr id="64514" name="Slide Number Placeholder 5"/>
          <p:cNvSpPr>
            <a:spLocks noGrp="1"/>
          </p:cNvSpPr>
          <p:nvPr>
            <p:ph type="sldNum" sz="quarter" idx="12"/>
          </p:nvPr>
        </p:nvSpPr>
        <p:spPr>
          <a:xfrm>
            <a:off x="10951856" y="5883275"/>
            <a:ext cx="55116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4E2EF945-CFA6-4373-B690-B2CF13DF962B}" type="slidenum">
              <a:rPr lang="en-US" altLang="en-US" sz="1400"/>
              <a:pPr>
                <a:spcBef>
                  <a:spcPct val="0"/>
                </a:spcBef>
                <a:buClrTx/>
                <a:buSzTx/>
                <a:buFontTx/>
                <a:buNone/>
              </a:pPr>
              <a:t>244</a:t>
            </a:fld>
            <a:endParaRPr lang="en-US" altLang="en-US" sz="1400"/>
          </a:p>
        </p:txBody>
      </p:sp>
      <p:pic>
        <p:nvPicPr>
          <p:cNvPr id="64516" name="Picture 4" descr="ids-progress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57350"/>
            <a:ext cx="76200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a:xfrm>
            <a:off x="1981200" y="512462"/>
            <a:ext cx="8911687" cy="1280890"/>
          </a:xfrm>
          <a:noFill/>
        </p:spPr>
        <p:txBody>
          <a:bodyPr/>
          <a:lstStyle/>
          <a:p>
            <a:pPr eaLnBrk="1" hangingPunct="1">
              <a:defRPr/>
            </a:pPr>
            <a:r>
              <a:rPr lang="en-US" dirty="0"/>
              <a:t>Iterative deepening search</a:t>
            </a:r>
          </a:p>
        </p:txBody>
      </p:sp>
      <p:sp>
        <p:nvSpPr>
          <p:cNvPr id="61445" name="Rectangle 3"/>
          <p:cNvSpPr>
            <a:spLocks noGrp="1" noChangeArrowheads="1"/>
          </p:cNvSpPr>
          <p:nvPr>
            <p:ph idx="1"/>
          </p:nvPr>
        </p:nvSpPr>
        <p:spPr>
          <a:xfrm>
            <a:off x="1828800" y="1524000"/>
            <a:ext cx="8650288" cy="4876800"/>
          </a:xfrm>
          <a:noFill/>
        </p:spPr>
        <p:txBody>
          <a:bodyPr>
            <a:normAutofit/>
          </a:bodyPr>
          <a:lstStyle/>
          <a:p>
            <a:pPr eaLnBrk="1" hangingPunct="1">
              <a:lnSpc>
                <a:spcPct val="80000"/>
              </a:lnSpc>
              <a:defRPr/>
            </a:pPr>
            <a:r>
              <a:rPr lang="en-US" sz="2000" dirty="0"/>
              <a:t>Number of nodes generated in a breadth first search to depth </a:t>
            </a:r>
            <a:r>
              <a:rPr lang="en-US" sz="2000" i="1" dirty="0"/>
              <a:t>d</a:t>
            </a:r>
            <a:r>
              <a:rPr lang="en-US" sz="2000" dirty="0"/>
              <a:t> with branching factor </a:t>
            </a:r>
            <a:r>
              <a:rPr lang="en-US" sz="2000" i="1" dirty="0"/>
              <a:t>b</a:t>
            </a:r>
            <a:r>
              <a:rPr lang="en-US" sz="2000" dirty="0"/>
              <a:t>: </a:t>
            </a:r>
          </a:p>
          <a:p>
            <a:pPr algn="ctr" eaLnBrk="1" hangingPunct="1">
              <a:lnSpc>
                <a:spcPct val="80000"/>
              </a:lnSpc>
              <a:buFont typeface="Wingdings" panose="05000000000000000000" pitchFamily="2" charset="2"/>
              <a:buNone/>
              <a:defRPr/>
            </a:pPr>
            <a:r>
              <a:rPr lang="en-US" sz="2000" i="1" dirty="0"/>
              <a:t>	N</a:t>
            </a:r>
            <a:r>
              <a:rPr lang="en-US" sz="2000" i="1" baseline="-25000" dirty="0"/>
              <a:t>BFS</a:t>
            </a:r>
            <a:r>
              <a:rPr lang="en-US" sz="2000" i="1" dirty="0"/>
              <a:t> = b</a:t>
            </a:r>
            <a:r>
              <a:rPr lang="en-US" sz="2000" i="1" baseline="30000" dirty="0">
                <a:latin typeface="r"/>
              </a:rPr>
              <a:t>0</a:t>
            </a:r>
            <a:r>
              <a:rPr lang="en-US" sz="2000" i="1" dirty="0"/>
              <a:t> + b</a:t>
            </a:r>
            <a:r>
              <a:rPr lang="en-US" sz="2000" i="1" baseline="30000" dirty="0">
                <a:latin typeface="r"/>
              </a:rPr>
              <a:t>1</a:t>
            </a:r>
            <a:r>
              <a:rPr lang="en-US" sz="2000" i="1" dirty="0"/>
              <a:t> + b</a:t>
            </a:r>
            <a:r>
              <a:rPr lang="en-US" sz="2000" i="1" baseline="30000" dirty="0">
                <a:latin typeface="r"/>
              </a:rPr>
              <a:t>2</a:t>
            </a:r>
            <a:r>
              <a:rPr lang="en-US" sz="2000" i="1" dirty="0"/>
              <a:t> + … + b</a:t>
            </a:r>
            <a:r>
              <a:rPr lang="en-US" sz="2000" i="1" baseline="30000" dirty="0">
                <a:latin typeface="r"/>
              </a:rPr>
              <a:t>d-2</a:t>
            </a:r>
            <a:r>
              <a:rPr lang="en-US" sz="2000" i="1" dirty="0"/>
              <a:t> + b</a:t>
            </a:r>
            <a:r>
              <a:rPr lang="en-US" sz="2000" i="1" baseline="30000" dirty="0">
                <a:latin typeface="r"/>
              </a:rPr>
              <a:t>d-1</a:t>
            </a:r>
            <a:r>
              <a:rPr lang="en-US" sz="2000" i="1" dirty="0"/>
              <a:t> + b</a:t>
            </a:r>
            <a:r>
              <a:rPr lang="en-US" sz="2000" i="1" baseline="30000" dirty="0">
                <a:latin typeface="r"/>
              </a:rPr>
              <a:t>d</a:t>
            </a:r>
            <a:r>
              <a:rPr lang="en-US" sz="2000" dirty="0"/>
              <a:t> </a:t>
            </a:r>
          </a:p>
          <a:p>
            <a:pPr eaLnBrk="1" hangingPunct="1">
              <a:lnSpc>
                <a:spcPct val="80000"/>
              </a:lnSpc>
              <a:defRPr/>
            </a:pPr>
            <a:endParaRPr lang="en-US" sz="2000" dirty="0"/>
          </a:p>
          <a:p>
            <a:pPr eaLnBrk="1" hangingPunct="1">
              <a:lnSpc>
                <a:spcPct val="80000"/>
              </a:lnSpc>
              <a:defRPr/>
            </a:pPr>
            <a:r>
              <a:rPr lang="en-US" sz="2000" dirty="0"/>
              <a:t>Number of nodes generated in an iterative deepening search to depth </a:t>
            </a:r>
            <a:r>
              <a:rPr lang="en-US" sz="2000" i="1" dirty="0"/>
              <a:t>d</a:t>
            </a:r>
            <a:r>
              <a:rPr lang="en-US" sz="2000" dirty="0"/>
              <a:t> with branching factor </a:t>
            </a:r>
            <a:r>
              <a:rPr lang="en-US" sz="2000" i="1" dirty="0"/>
              <a:t>b</a:t>
            </a:r>
            <a:r>
              <a:rPr lang="en-US" sz="2000" dirty="0"/>
              <a:t>: </a:t>
            </a:r>
          </a:p>
          <a:p>
            <a:pPr algn="ctr" eaLnBrk="1" hangingPunct="1">
              <a:lnSpc>
                <a:spcPct val="80000"/>
              </a:lnSpc>
              <a:buFont typeface="Wingdings" panose="05000000000000000000" pitchFamily="2" charset="2"/>
              <a:buNone/>
              <a:defRPr/>
            </a:pPr>
            <a:r>
              <a:rPr lang="en-US" sz="2000" dirty="0"/>
              <a:t>N</a:t>
            </a:r>
            <a:r>
              <a:rPr lang="en-US" sz="2000" baseline="-25000" dirty="0"/>
              <a:t>IDS</a:t>
            </a:r>
            <a:r>
              <a:rPr lang="en-US" sz="2000" dirty="0"/>
              <a:t> = (d+1)b</a:t>
            </a:r>
            <a:r>
              <a:rPr lang="en-US" sz="2000" baseline="30000" dirty="0"/>
              <a:t>0</a:t>
            </a:r>
            <a:r>
              <a:rPr lang="en-US" sz="2000" dirty="0"/>
              <a:t> + d b^</a:t>
            </a:r>
            <a:r>
              <a:rPr lang="en-US" sz="2000" baseline="30000" dirty="0"/>
              <a:t>1</a:t>
            </a:r>
            <a:r>
              <a:rPr lang="en-US" sz="2000" dirty="0"/>
              <a:t> + (d-1)b^</a:t>
            </a:r>
            <a:r>
              <a:rPr lang="en-US" sz="2000" baseline="30000" dirty="0"/>
              <a:t>2</a:t>
            </a:r>
            <a:r>
              <a:rPr lang="en-US" sz="2000" dirty="0"/>
              <a:t> + … + 3b</a:t>
            </a:r>
            <a:r>
              <a:rPr lang="en-US" sz="2000" baseline="30000" dirty="0"/>
              <a:t>d-2</a:t>
            </a:r>
            <a:r>
              <a:rPr lang="en-US" sz="2000" dirty="0"/>
              <a:t> +2b</a:t>
            </a:r>
            <a:r>
              <a:rPr lang="en-US" sz="2000" baseline="30000" dirty="0"/>
              <a:t>d-1</a:t>
            </a:r>
            <a:r>
              <a:rPr lang="en-US" sz="2000" dirty="0"/>
              <a:t> + 1b</a:t>
            </a:r>
            <a:r>
              <a:rPr lang="en-US" sz="2000" baseline="30000" dirty="0"/>
              <a:t>d</a:t>
            </a:r>
            <a:r>
              <a:rPr lang="en-US" sz="2000" dirty="0"/>
              <a:t> </a:t>
            </a:r>
          </a:p>
          <a:p>
            <a:pPr eaLnBrk="1" hangingPunct="1">
              <a:lnSpc>
                <a:spcPct val="80000"/>
              </a:lnSpc>
              <a:buFont typeface="Wingdings" panose="05000000000000000000" pitchFamily="2" charset="2"/>
              <a:buNone/>
              <a:defRPr/>
            </a:pPr>
            <a:r>
              <a:rPr lang="en-US" sz="2000" dirty="0"/>
              <a:t> as the nodes at the bottom level d are expanded once, the nodes at (d-1) are expanded twice, those at (d – 3) are expanded three times and so on back to the root.</a:t>
            </a:r>
          </a:p>
        </p:txBody>
      </p:sp>
      <p:sp>
        <p:nvSpPr>
          <p:cNvPr id="6553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2E5EBCE-9616-4296-B516-7BCC4B103DC6}" type="slidenum">
              <a:rPr lang="en-US" altLang="en-US" sz="1400"/>
              <a:pPr>
                <a:spcBef>
                  <a:spcPct val="0"/>
                </a:spcBef>
                <a:buClrTx/>
                <a:buSzTx/>
                <a:buFontTx/>
                <a:buNone/>
              </a:pPr>
              <a:t>245</a:t>
            </a:fld>
            <a:endParaRPr lang="en-US" altLang="en-US" sz="140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a:xfrm>
            <a:off x="1905000" y="512462"/>
            <a:ext cx="8911687" cy="1280890"/>
          </a:xfrm>
          <a:noFill/>
        </p:spPr>
        <p:txBody>
          <a:bodyPr/>
          <a:lstStyle/>
          <a:p>
            <a:pPr eaLnBrk="1" hangingPunct="1">
              <a:defRPr/>
            </a:pPr>
            <a:r>
              <a:rPr lang="en-US" dirty="0"/>
              <a:t>Iterative deepening search</a:t>
            </a:r>
          </a:p>
        </p:txBody>
      </p:sp>
      <p:sp>
        <p:nvSpPr>
          <p:cNvPr id="61445" name="Rectangle 3"/>
          <p:cNvSpPr>
            <a:spLocks noGrp="1" noChangeArrowheads="1"/>
          </p:cNvSpPr>
          <p:nvPr>
            <p:ph idx="1"/>
          </p:nvPr>
        </p:nvSpPr>
        <p:spPr>
          <a:xfrm>
            <a:off x="1828800" y="1524000"/>
            <a:ext cx="8650288" cy="4876800"/>
          </a:xfrm>
          <a:noFill/>
        </p:spPr>
        <p:txBody>
          <a:bodyPr/>
          <a:lstStyle/>
          <a:p>
            <a:pPr eaLnBrk="1" hangingPunct="1">
              <a:lnSpc>
                <a:spcPct val="80000"/>
              </a:lnSpc>
              <a:defRPr/>
            </a:pPr>
            <a:endParaRPr lang="en-US" sz="2400" dirty="0"/>
          </a:p>
          <a:p>
            <a:pPr eaLnBrk="1" hangingPunct="1">
              <a:lnSpc>
                <a:spcPct val="80000"/>
              </a:lnSpc>
              <a:defRPr/>
            </a:pPr>
            <a:r>
              <a:rPr lang="en-US" sz="2000" dirty="0"/>
              <a:t>For </a:t>
            </a:r>
            <a:r>
              <a:rPr lang="en-US" sz="2000" i="1" dirty="0"/>
              <a:t>b = 10</a:t>
            </a:r>
            <a:r>
              <a:rPr lang="en-US" sz="2000" dirty="0"/>
              <a:t>, </a:t>
            </a:r>
            <a:r>
              <a:rPr lang="en-US" sz="2000" i="1" dirty="0"/>
              <a:t>d = 5</a:t>
            </a:r>
            <a:r>
              <a:rPr lang="en-US" sz="2000" dirty="0"/>
              <a:t>,</a:t>
            </a:r>
          </a:p>
          <a:p>
            <a:pPr lvl="1" eaLnBrk="1" hangingPunct="1">
              <a:lnSpc>
                <a:spcPct val="80000"/>
              </a:lnSpc>
              <a:defRPr/>
            </a:pPr>
            <a:r>
              <a:rPr lang="en-US" sz="2000" dirty="0"/>
              <a:t>N</a:t>
            </a:r>
            <a:r>
              <a:rPr lang="en-US" sz="2000" baseline="-25000" dirty="0"/>
              <a:t>BFS </a:t>
            </a:r>
            <a:r>
              <a:rPr lang="en-US" sz="2000" dirty="0"/>
              <a:t>= 1 + 10 + 100 + 1,000 + 10,000 + 100,000 = 111,111</a:t>
            </a:r>
          </a:p>
          <a:p>
            <a:pPr lvl="1" eaLnBrk="1" hangingPunct="1">
              <a:lnSpc>
                <a:spcPct val="80000"/>
              </a:lnSpc>
              <a:defRPr/>
            </a:pPr>
            <a:r>
              <a:rPr lang="en-US" sz="2000" dirty="0"/>
              <a:t>N</a:t>
            </a:r>
            <a:r>
              <a:rPr lang="en-US" sz="2000" baseline="-25000" dirty="0"/>
              <a:t>IDS</a:t>
            </a:r>
            <a:r>
              <a:rPr lang="en-US" sz="2000" dirty="0"/>
              <a:t> = 6 + 50 + 400 + 3,000 + 20,000 + 100,000 = 123,456</a:t>
            </a:r>
          </a:p>
          <a:p>
            <a:pPr eaLnBrk="1" hangingPunct="1">
              <a:lnSpc>
                <a:spcPct val="80000"/>
              </a:lnSpc>
              <a:defRPr/>
            </a:pPr>
            <a:r>
              <a:rPr lang="en-US" sz="2000" dirty="0"/>
              <a:t>Overhead = (123,456 - 111,111)/111,111 = 11%</a:t>
            </a:r>
          </a:p>
          <a:p>
            <a:pPr eaLnBrk="1" hangingPunct="1">
              <a:lnSpc>
                <a:spcPct val="80000"/>
              </a:lnSpc>
              <a:buFont typeface="Wingdings" panose="05000000000000000000" pitchFamily="2" charset="2"/>
              <a:buNone/>
              <a:defRPr/>
            </a:pPr>
            <a:r>
              <a:rPr lang="en-US" sz="2000" dirty="0"/>
              <a:t> we can see that compared to the overall number of expansions , the total is not substantially increased</a:t>
            </a:r>
            <a:r>
              <a:rPr lang="en-US" sz="2400" dirty="0"/>
              <a:t>.</a:t>
            </a:r>
          </a:p>
        </p:txBody>
      </p:sp>
      <p:sp>
        <p:nvSpPr>
          <p:cNvPr id="6656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92D75045-157B-4BF7-ADC8-CA3D24B8550A}" type="slidenum">
              <a:rPr lang="en-US" altLang="en-US" sz="1400"/>
              <a:pPr>
                <a:spcBef>
                  <a:spcPct val="0"/>
                </a:spcBef>
                <a:buClrTx/>
                <a:buSzTx/>
                <a:buFontTx/>
                <a:buNone/>
              </a:pPr>
              <a:t>246</a:t>
            </a:fld>
            <a:endParaRPr lang="en-US" altLang="en-US" sz="140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a:xfrm>
            <a:off x="2133600" y="685800"/>
            <a:ext cx="8911687" cy="1280890"/>
          </a:xfrm>
          <a:noFill/>
        </p:spPr>
        <p:txBody>
          <a:bodyPr/>
          <a:lstStyle/>
          <a:p>
            <a:pPr eaLnBrk="1" hangingPunct="1">
              <a:defRPr/>
            </a:pPr>
            <a:r>
              <a:rPr lang="en-US" sz="3200" dirty="0"/>
              <a:t>Properties of iterative deepening search</a:t>
            </a:r>
          </a:p>
        </p:txBody>
      </p:sp>
      <p:sp>
        <p:nvSpPr>
          <p:cNvPr id="62468" name="Rectangle 3"/>
          <p:cNvSpPr>
            <a:spLocks noGrp="1" noChangeArrowheads="1"/>
          </p:cNvSpPr>
          <p:nvPr>
            <p:ph idx="1"/>
          </p:nvPr>
        </p:nvSpPr>
        <p:spPr>
          <a:xfrm>
            <a:off x="2164080" y="2133600"/>
            <a:ext cx="8915400" cy="3777622"/>
          </a:xfrm>
          <a:noFill/>
        </p:spPr>
        <p:txBody>
          <a:bodyPr>
            <a:normAutofit/>
          </a:bodyPr>
          <a:lstStyle/>
          <a:p>
            <a:pPr eaLnBrk="1" hangingPunct="1">
              <a:defRPr/>
            </a:pPr>
            <a:r>
              <a:rPr lang="en-US" sz="2400" u="sng" dirty="0">
                <a:solidFill>
                  <a:srgbClr val="CC0099"/>
                </a:solidFill>
              </a:rPr>
              <a:t>Complete?</a:t>
            </a:r>
            <a:r>
              <a:rPr lang="en-US" sz="2400" dirty="0"/>
              <a:t> Yes , like BFS it is complete when b is finite.</a:t>
            </a:r>
          </a:p>
          <a:p>
            <a:pPr eaLnBrk="1" hangingPunct="1">
              <a:defRPr/>
            </a:pPr>
            <a:r>
              <a:rPr lang="en-US" sz="2400" u="sng" dirty="0">
                <a:solidFill>
                  <a:srgbClr val="CC0099"/>
                </a:solidFill>
              </a:rPr>
              <a:t>Time?</a:t>
            </a:r>
            <a:r>
              <a:rPr lang="en-US" sz="2400" dirty="0">
                <a:solidFill>
                  <a:srgbClr val="CC0099"/>
                </a:solidFill>
              </a:rPr>
              <a:t> </a:t>
            </a:r>
            <a:r>
              <a:rPr lang="en-US" sz="2400" i="1" dirty="0"/>
              <a:t>(d+1)b</a:t>
            </a:r>
            <a:r>
              <a:rPr lang="en-US" sz="2400" i="1" baseline="30000" dirty="0"/>
              <a:t>0</a:t>
            </a:r>
            <a:r>
              <a:rPr lang="en-US" sz="2400" i="1" dirty="0"/>
              <a:t> + d b</a:t>
            </a:r>
            <a:r>
              <a:rPr lang="en-US" sz="2400" i="1" baseline="30000" dirty="0"/>
              <a:t>1</a:t>
            </a:r>
            <a:r>
              <a:rPr lang="en-US" sz="2400" i="1" dirty="0"/>
              <a:t> + (d-1)b</a:t>
            </a:r>
            <a:r>
              <a:rPr lang="en-US" sz="2400" i="1" baseline="30000" dirty="0"/>
              <a:t>2</a:t>
            </a:r>
            <a:r>
              <a:rPr lang="en-US" sz="2400" i="1" dirty="0"/>
              <a:t> + … + </a:t>
            </a:r>
            <a:r>
              <a:rPr lang="en-US" sz="2400" i="1" dirty="0" err="1"/>
              <a:t>b</a:t>
            </a:r>
            <a:r>
              <a:rPr lang="en-US" sz="2400" i="1" baseline="30000" dirty="0" err="1"/>
              <a:t>d</a:t>
            </a:r>
            <a:r>
              <a:rPr lang="en-US" sz="2400" i="1" dirty="0"/>
              <a:t> = O(</a:t>
            </a:r>
            <a:r>
              <a:rPr lang="en-US" sz="2400" i="1" dirty="0" err="1"/>
              <a:t>b</a:t>
            </a:r>
            <a:r>
              <a:rPr lang="en-US" sz="2400" i="1" baseline="30000" dirty="0" err="1"/>
              <a:t>d</a:t>
            </a:r>
            <a:r>
              <a:rPr lang="en-US" sz="2400" i="1" dirty="0"/>
              <a:t>)</a:t>
            </a:r>
            <a:endParaRPr lang="en-US" sz="2400" dirty="0"/>
          </a:p>
          <a:p>
            <a:pPr eaLnBrk="1" hangingPunct="1">
              <a:defRPr/>
            </a:pPr>
            <a:r>
              <a:rPr lang="en-US" sz="2400" u="sng" dirty="0">
                <a:solidFill>
                  <a:srgbClr val="CC0099"/>
                </a:solidFill>
              </a:rPr>
              <a:t>Space?</a:t>
            </a:r>
            <a:r>
              <a:rPr lang="en-US" sz="2400" dirty="0"/>
              <a:t> O(</a:t>
            </a:r>
            <a:r>
              <a:rPr lang="en-US" sz="2400" dirty="0" err="1"/>
              <a:t>bd</a:t>
            </a:r>
            <a:r>
              <a:rPr lang="en-US" sz="2400" dirty="0"/>
              <a:t>) , like DFS memory requirement is linear.</a:t>
            </a:r>
          </a:p>
          <a:p>
            <a:pPr eaLnBrk="1" hangingPunct="1">
              <a:defRPr/>
            </a:pPr>
            <a:r>
              <a:rPr lang="en-US" sz="2400" u="sng" dirty="0">
                <a:solidFill>
                  <a:srgbClr val="CC0099"/>
                </a:solidFill>
              </a:rPr>
              <a:t>Optimal?</a:t>
            </a:r>
            <a:r>
              <a:rPr lang="en-US" sz="2400" dirty="0"/>
              <a:t> Yes, if like BFS path cost is a non-decreasing function of the depth of the node, it is optimal.</a:t>
            </a:r>
          </a:p>
          <a:p>
            <a:pPr eaLnBrk="1" hangingPunct="1">
              <a:buFont typeface="Wingdings" panose="05000000000000000000" pitchFamily="2" charset="2"/>
              <a:buNone/>
              <a:defRPr/>
            </a:pPr>
            <a:r>
              <a:rPr lang="en-US" sz="2400" dirty="0"/>
              <a:t>		In general iterative deepening is the preferred uninformed search method when there is a large search space and the depth of the solution is not known.</a:t>
            </a:r>
          </a:p>
        </p:txBody>
      </p:sp>
      <p:sp>
        <p:nvSpPr>
          <p:cNvPr id="6758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2A9FDC07-3331-465C-9AD0-936C8BA29A50}" type="slidenum">
              <a:rPr lang="en-US" altLang="en-US" sz="1400"/>
              <a:pPr>
                <a:spcBef>
                  <a:spcPct val="0"/>
                </a:spcBef>
                <a:buClrTx/>
                <a:buSzTx/>
                <a:buFontTx/>
                <a:buNone/>
              </a:pPr>
              <a:t>247</a:t>
            </a:fld>
            <a:endParaRPr lang="en-US" altLang="en-US" sz="14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83812878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215491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a:xfrm>
            <a:off x="1981200" y="274638"/>
            <a:ext cx="8229600" cy="639762"/>
          </a:xfrm>
          <a:noFill/>
        </p:spPr>
        <p:txBody>
          <a:bodyPr>
            <a:normAutofit fontScale="90000"/>
          </a:bodyPr>
          <a:lstStyle/>
          <a:p>
            <a:r>
              <a:rPr lang="en-US" dirty="0"/>
              <a:t>Applications of AI</a:t>
            </a:r>
          </a:p>
        </p:txBody>
      </p:sp>
      <p:sp>
        <p:nvSpPr>
          <p:cNvPr id="3" name="Content Placeholder 2"/>
          <p:cNvSpPr>
            <a:spLocks noGrp="1"/>
          </p:cNvSpPr>
          <p:nvPr>
            <p:ph idx="1"/>
          </p:nvPr>
        </p:nvSpPr>
        <p:spPr>
          <a:xfrm>
            <a:off x="1981200" y="1066801"/>
            <a:ext cx="8229600" cy="5059363"/>
          </a:xfrm>
          <a:noFill/>
        </p:spPr>
        <p:txBody>
          <a:bodyPr/>
          <a:lstStyle/>
          <a:p>
            <a:pPr>
              <a:defRPr/>
            </a:pPr>
            <a:r>
              <a:rPr lang="en-US" sz="2400" dirty="0">
                <a:hlinkClick r:id="rId2"/>
              </a:rPr>
              <a:t>6 Transportation</a:t>
            </a:r>
            <a:endParaRPr lang="en-US" sz="2400" dirty="0"/>
          </a:p>
          <a:p>
            <a:pPr lvl="1">
              <a:defRPr/>
            </a:pPr>
            <a:r>
              <a:rPr lang="en-US" sz="2000" dirty="0">
                <a:hlinkClick r:id="rId3" tooltip="Fuzzy logic"/>
              </a:rPr>
              <a:t>Fuzzy logic</a:t>
            </a:r>
            <a:r>
              <a:rPr lang="en-US" sz="2000" dirty="0"/>
              <a:t> controllers have been developed for automatic gearboxes in automobiles (the 2006 Audi TT, VW </a:t>
            </a:r>
            <a:r>
              <a:rPr lang="en-US" sz="2000" dirty="0" err="1"/>
              <a:t>Toureg</a:t>
            </a:r>
            <a:r>
              <a:rPr lang="en-US" sz="2000" dirty="0"/>
              <a:t> and VW </a:t>
            </a:r>
            <a:r>
              <a:rPr lang="en-US" sz="2000" dirty="0" err="1"/>
              <a:t>Caravell</a:t>
            </a:r>
            <a:r>
              <a:rPr lang="en-US" sz="2000" dirty="0"/>
              <a:t> feature the DSP transmission which utilizes Fuzzy Logic, a number of </a:t>
            </a:r>
            <a:r>
              <a:rPr lang="en-US" sz="2000" dirty="0" err="1"/>
              <a:t>Škoda</a:t>
            </a:r>
            <a:r>
              <a:rPr lang="en-US" sz="2000" dirty="0"/>
              <a:t> variants (</a:t>
            </a:r>
            <a:r>
              <a:rPr lang="en-US" sz="2000" dirty="0" err="1">
                <a:hlinkClick r:id="rId4" tooltip="Škoda Fabia"/>
              </a:rPr>
              <a:t>Škoda</a:t>
            </a:r>
            <a:r>
              <a:rPr lang="en-US" sz="2000" dirty="0">
                <a:hlinkClick r:id="rId4" tooltip="Škoda Fabia"/>
              </a:rPr>
              <a:t> </a:t>
            </a:r>
            <a:r>
              <a:rPr lang="en-US" sz="2000" dirty="0" err="1">
                <a:hlinkClick r:id="rId4" tooltip="Škoda Fabia"/>
              </a:rPr>
              <a:t>Fabia</a:t>
            </a:r>
            <a:r>
              <a:rPr lang="en-US" sz="2000" dirty="0"/>
              <a:t>) also currently include a Fuzzy Logic based controller).</a:t>
            </a:r>
          </a:p>
          <a:p>
            <a:pPr>
              <a:defRPr/>
            </a:pPr>
            <a:r>
              <a:rPr lang="en-US" sz="2400" dirty="0">
                <a:hlinkClick r:id="rId2"/>
              </a:rPr>
              <a:t>7 Telecommunications</a:t>
            </a:r>
            <a:endParaRPr lang="en-US" sz="2400" dirty="0"/>
          </a:p>
          <a:p>
            <a:pPr lvl="1">
              <a:defRPr/>
            </a:pPr>
            <a:r>
              <a:rPr lang="en-US" sz="2000" dirty="0"/>
              <a:t>Many telecommunications companies make use of </a:t>
            </a:r>
            <a:r>
              <a:rPr lang="en-US" sz="2000" dirty="0">
                <a:hlinkClick r:id="rId5" tooltip="Search algorithm"/>
              </a:rPr>
              <a:t>heuristic search</a:t>
            </a:r>
            <a:r>
              <a:rPr lang="en-US" sz="2000" dirty="0"/>
              <a:t> in the management of their workforces, for example </a:t>
            </a:r>
            <a:r>
              <a:rPr lang="en-US" sz="2000" dirty="0">
                <a:hlinkClick r:id="rId6" tooltip="BT Group"/>
              </a:rPr>
              <a:t>BT Group</a:t>
            </a:r>
            <a:r>
              <a:rPr lang="en-US" sz="2000" dirty="0"/>
              <a:t> has deployed heuristic search in a scheduling application that provides the work schedules of 20,000 engineers.</a:t>
            </a:r>
          </a:p>
          <a:p>
            <a:pPr lvl="1">
              <a:defRPr/>
            </a:pPr>
            <a:endParaRPr lang="en-US" sz="2000" dirty="0"/>
          </a:p>
          <a:p>
            <a:pPr>
              <a:buFontTx/>
              <a:buNone/>
              <a:defRPr/>
            </a:pPr>
            <a:endParaRPr lang="en-US" sz="2400" dirty="0"/>
          </a:p>
          <a:p>
            <a:pPr>
              <a:buFontTx/>
              <a:buNone/>
              <a:defRPr/>
            </a:pPr>
            <a:endParaRPr lang="en-US" sz="2400"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11837242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8853914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en-US" altLang="en-US"/>
              <a:t>Summary of algorithms</a:t>
            </a:r>
          </a:p>
        </p:txBody>
      </p:sp>
      <p:sp>
        <p:nvSpPr>
          <p:cNvPr id="6861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02F9D94A-C832-4D9D-A087-8DB9808D5879}" type="slidenum">
              <a:rPr lang="en-US" altLang="en-US" sz="1400"/>
              <a:pPr>
                <a:spcBef>
                  <a:spcPct val="0"/>
                </a:spcBef>
                <a:buClrTx/>
                <a:buSzTx/>
                <a:buFontTx/>
                <a:buNone/>
              </a:pPr>
              <a:t>252</a:t>
            </a:fld>
            <a:endParaRPr lang="en-US" altLang="en-US" sz="1400"/>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l="14063" t="22917" r="17969" b="51042"/>
          <a:stretch>
            <a:fillRect/>
          </a:stretch>
        </p:blipFill>
        <p:spPr bwMode="auto">
          <a:xfrm>
            <a:off x="2895600" y="2533456"/>
            <a:ext cx="6629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Search (BDS)</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181600" y="3429000"/>
            <a:ext cx="4038599" cy="251460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BDS (</a:t>
            </a:r>
            <a:r>
              <a:rPr lang="en-US" dirty="0" err="1"/>
              <a:t>contd</a:t>
            </a:r>
            <a:r>
              <a:rPr lang="en-US" dirty="0"/>
              <a:t>…)</a:t>
            </a:r>
          </a:p>
        </p:txBody>
      </p:sp>
      <p:sp>
        <p:nvSpPr>
          <p:cNvPr id="3" name="Content Placeholder 2"/>
          <p:cNvSpPr>
            <a:spLocks noGrp="1"/>
          </p:cNvSpPr>
          <p:nvPr>
            <p:ph idx="1"/>
          </p:nvPr>
        </p:nvSpPr>
        <p:spPr>
          <a:xfrm>
            <a:off x="2743200" y="2514600"/>
            <a:ext cx="8761412" cy="3396622"/>
          </a:xfrm>
        </p:spPr>
        <p:txBody>
          <a:bodyPr>
            <a:noAutofit/>
          </a:bodyPr>
          <a:lstStyle/>
          <a:p>
            <a:pPr marL="0" marR="0" algn="just">
              <a:lnSpc>
                <a:spcPct val="115000"/>
              </a:lnSpc>
              <a:spcBef>
                <a:spcPts val="0"/>
              </a:spcBef>
              <a:spcAft>
                <a:spcPts val="0"/>
              </a:spcAft>
            </a:pPr>
            <a:r>
              <a:rPr lang="en-US" sz="2000" dirty="0">
                <a:effectLst/>
                <a:latin typeface="Calibri" panose="020F0502020204030204" charset="0"/>
                <a:ea typeface="Calibri" panose="020F0502020204030204" charset="0"/>
                <a:cs typeface="Calibri" panose="020F0502020204030204" charset="0"/>
              </a:rPr>
              <a:t>The time complexity of bidirectional search using breadth-first searches in both directions is </a:t>
            </a:r>
            <a:r>
              <a:rPr lang="en-US" sz="2000" dirty="0">
                <a:effectLst/>
                <a:latin typeface="Calibri" panose="020F0502020204030204" charset="0"/>
                <a:ea typeface="CMMI10"/>
                <a:cs typeface="Calibri" panose="020F0502020204030204" charset="0"/>
              </a:rPr>
              <a:t>O</a:t>
            </a:r>
            <a:r>
              <a:rPr lang="en-US" sz="2000" dirty="0">
                <a:effectLst/>
                <a:latin typeface="Calibri" panose="020F0502020204030204" charset="0"/>
                <a:ea typeface="CMR10"/>
                <a:cs typeface="Calibri" panose="020F0502020204030204" charset="0"/>
              </a:rPr>
              <a:t>(</a:t>
            </a:r>
            <a:r>
              <a:rPr lang="en-US" sz="2000" dirty="0">
                <a:effectLst/>
                <a:latin typeface="Calibri" panose="020F0502020204030204" charset="0"/>
                <a:ea typeface="CMMI10"/>
                <a:cs typeface="Calibri" panose="020F0502020204030204" charset="0"/>
              </a:rPr>
              <a:t>b</a:t>
            </a:r>
            <a:r>
              <a:rPr lang="en-US" sz="2000" baseline="30000" dirty="0">
                <a:effectLst/>
                <a:latin typeface="Calibri" panose="020F0502020204030204" charset="0"/>
                <a:ea typeface="CMMI8"/>
                <a:cs typeface="Calibri" panose="020F0502020204030204" charset="0"/>
              </a:rPr>
              <a:t>d/</a:t>
            </a:r>
            <a:r>
              <a:rPr lang="en-US" sz="2000" baseline="30000" dirty="0">
                <a:effectLst/>
                <a:latin typeface="Calibri" panose="020F0502020204030204" charset="0"/>
                <a:ea typeface="CMR8"/>
                <a:cs typeface="Calibri" panose="020F0502020204030204" charset="0"/>
              </a:rPr>
              <a:t>2</a:t>
            </a:r>
            <a:r>
              <a:rPr lang="en-US" sz="2000" dirty="0">
                <a:effectLst/>
                <a:latin typeface="Calibri" panose="020F0502020204030204" charset="0"/>
                <a:ea typeface="CMR10"/>
                <a:cs typeface="Calibri" panose="020F0502020204030204" charset="0"/>
              </a:rPr>
              <a:t>)</a:t>
            </a:r>
            <a:r>
              <a:rPr lang="en-US" sz="2000" dirty="0">
                <a:effectLst/>
                <a:latin typeface="Calibri" panose="020F0502020204030204" charset="0"/>
                <a:ea typeface="Calibri" panose="020F0502020204030204" charset="0"/>
                <a:cs typeface="Calibri" panose="020F0502020204030204" charset="0"/>
              </a:rPr>
              <a:t>. The space complexity is also </a:t>
            </a:r>
            <a:r>
              <a:rPr lang="en-US" sz="2000" dirty="0">
                <a:effectLst/>
                <a:latin typeface="Calibri" panose="020F0502020204030204" charset="0"/>
                <a:ea typeface="CMMI10"/>
                <a:cs typeface="Calibri" panose="020F0502020204030204" charset="0"/>
              </a:rPr>
              <a:t>O</a:t>
            </a:r>
            <a:r>
              <a:rPr lang="en-US" sz="2000" dirty="0">
                <a:effectLst/>
                <a:latin typeface="Calibri" panose="020F0502020204030204" charset="0"/>
                <a:ea typeface="CMR10"/>
                <a:cs typeface="Calibri" panose="020F0502020204030204" charset="0"/>
              </a:rPr>
              <a:t>(</a:t>
            </a:r>
            <a:r>
              <a:rPr lang="en-US" sz="2000" dirty="0">
                <a:effectLst/>
                <a:latin typeface="Calibri" panose="020F0502020204030204" charset="0"/>
                <a:ea typeface="CMMI10"/>
                <a:cs typeface="Calibri" panose="020F0502020204030204" charset="0"/>
              </a:rPr>
              <a:t>b</a:t>
            </a:r>
            <a:r>
              <a:rPr lang="en-US" sz="2000" baseline="30000" dirty="0">
                <a:effectLst/>
                <a:latin typeface="Calibri" panose="020F0502020204030204" charset="0"/>
                <a:ea typeface="CMMI8"/>
                <a:cs typeface="Calibri" panose="020F0502020204030204" charset="0"/>
              </a:rPr>
              <a:t>d/</a:t>
            </a:r>
            <a:r>
              <a:rPr lang="en-US" sz="2000" baseline="30000" dirty="0">
                <a:effectLst/>
                <a:latin typeface="Calibri" panose="020F0502020204030204" charset="0"/>
                <a:ea typeface="CMR8"/>
                <a:cs typeface="Calibri" panose="020F0502020204030204" charset="0"/>
              </a:rPr>
              <a:t>2</a:t>
            </a:r>
            <a:r>
              <a:rPr lang="en-US" sz="2000" dirty="0">
                <a:effectLst/>
                <a:latin typeface="Calibri" panose="020F0502020204030204" charset="0"/>
                <a:ea typeface="CMR10"/>
                <a:cs typeface="Calibri" panose="020F0502020204030204" charset="0"/>
              </a:rPr>
              <a:t>)</a:t>
            </a:r>
            <a:r>
              <a:rPr lang="en-US" sz="2000" dirty="0">
                <a:effectLst/>
                <a:latin typeface="Calibri" panose="020F0502020204030204" charset="0"/>
                <a:ea typeface="Calibri" panose="020F0502020204030204" charset="0"/>
                <a:cs typeface="Calibri" panose="020F0502020204030204" charset="0"/>
              </a:rPr>
              <a:t>. This is because search stops in the midway as soon as any one of the search paths from initial state (forward search) meets with any one of the search paths from goal state (backward search).</a:t>
            </a:r>
          </a:p>
          <a:p>
            <a:pPr marL="0" marR="0">
              <a:lnSpc>
                <a:spcPct val="115000"/>
              </a:lnSpc>
              <a:spcBef>
                <a:spcPts val="0"/>
              </a:spcBef>
              <a:spcAft>
                <a:spcPts val="0"/>
              </a:spcAft>
            </a:pPr>
            <a:endParaRPr lang="en-US" sz="2000" dirty="0">
              <a:effectLst/>
              <a:latin typeface="Calibri" panose="020F0502020204030204" charset="0"/>
              <a:ea typeface="Calibri" panose="020F0502020204030204" charset="0"/>
              <a:cs typeface="Times New Roman" panose="02020603050405020304" charset="0"/>
            </a:endParaRPr>
          </a:p>
          <a:p>
            <a:pPr marL="0" marR="0" algn="just">
              <a:lnSpc>
                <a:spcPct val="115000"/>
              </a:lnSpc>
              <a:spcBef>
                <a:spcPts val="0"/>
              </a:spcBef>
              <a:spcAft>
                <a:spcPts val="0"/>
              </a:spcAft>
            </a:pPr>
            <a:r>
              <a:rPr lang="en-US" sz="2000" dirty="0">
                <a:effectLst/>
                <a:latin typeface="Calibri" panose="020F0502020204030204" charset="0"/>
                <a:ea typeface="Calibri" panose="020F0502020204030204" charset="0"/>
                <a:cs typeface="Calibri" panose="020F0502020204030204" charset="0"/>
              </a:rPr>
              <a:t>For the similar condition, the time complexity of breadth first search from initial state to goal state is </a:t>
            </a:r>
            <a:r>
              <a:rPr lang="en-US" sz="2000" dirty="0">
                <a:effectLst/>
                <a:latin typeface="Calibri" panose="020F0502020204030204" charset="0"/>
                <a:ea typeface="CMMI10"/>
                <a:cs typeface="Calibri" panose="020F0502020204030204" charset="0"/>
              </a:rPr>
              <a:t>O</a:t>
            </a:r>
            <a:r>
              <a:rPr lang="en-US" sz="2000" dirty="0">
                <a:effectLst/>
                <a:latin typeface="Calibri" panose="020F0502020204030204" charset="0"/>
                <a:ea typeface="CMR10"/>
                <a:cs typeface="Calibri" panose="020F0502020204030204" charset="0"/>
              </a:rPr>
              <a:t>(</a:t>
            </a:r>
            <a:r>
              <a:rPr lang="en-US" sz="2000" dirty="0">
                <a:effectLst/>
                <a:latin typeface="Calibri" panose="020F0502020204030204" charset="0"/>
                <a:ea typeface="CMMI10"/>
                <a:cs typeface="Calibri" panose="020F0502020204030204" charset="0"/>
              </a:rPr>
              <a:t>b</a:t>
            </a:r>
            <a:r>
              <a:rPr lang="en-US" sz="2000" baseline="30000" dirty="0">
                <a:effectLst/>
                <a:latin typeface="Calibri" panose="020F0502020204030204" charset="0"/>
                <a:ea typeface="CMMI8"/>
                <a:cs typeface="Calibri" panose="020F0502020204030204" charset="0"/>
              </a:rPr>
              <a:t>d</a:t>
            </a:r>
            <a:r>
              <a:rPr lang="en-US" sz="2000" dirty="0">
                <a:effectLst/>
                <a:latin typeface="Calibri" panose="020F0502020204030204" charset="0"/>
                <a:ea typeface="CMR10"/>
                <a:cs typeface="Calibri" panose="020F0502020204030204" charset="0"/>
              </a:rPr>
              <a:t>)</a:t>
            </a:r>
            <a:r>
              <a:rPr lang="en-US" sz="2000" dirty="0">
                <a:effectLst/>
                <a:latin typeface="Calibri" panose="020F0502020204030204" charset="0"/>
                <a:ea typeface="Calibri" panose="020F0502020204030204" charset="0"/>
                <a:cs typeface="Calibri" panose="020F0502020204030204" charset="0"/>
              </a:rPr>
              <a:t>. The space complexity is also </a:t>
            </a:r>
            <a:r>
              <a:rPr lang="en-US" sz="2000" dirty="0">
                <a:effectLst/>
                <a:latin typeface="Calibri" panose="020F0502020204030204" charset="0"/>
                <a:ea typeface="CMMI10"/>
                <a:cs typeface="Calibri" panose="020F0502020204030204" charset="0"/>
              </a:rPr>
              <a:t>O</a:t>
            </a:r>
            <a:r>
              <a:rPr lang="en-US" sz="2000" dirty="0">
                <a:effectLst/>
                <a:latin typeface="Calibri" panose="020F0502020204030204" charset="0"/>
                <a:ea typeface="CMR10"/>
                <a:cs typeface="Calibri" panose="020F0502020204030204" charset="0"/>
              </a:rPr>
              <a:t>(</a:t>
            </a:r>
            <a:r>
              <a:rPr lang="en-US" sz="2000" dirty="0">
                <a:effectLst/>
                <a:latin typeface="Calibri" panose="020F0502020204030204" charset="0"/>
                <a:ea typeface="CMMI10"/>
                <a:cs typeface="Calibri" panose="020F0502020204030204" charset="0"/>
              </a:rPr>
              <a:t>b</a:t>
            </a:r>
            <a:r>
              <a:rPr lang="en-US" sz="2000" baseline="30000" dirty="0">
                <a:effectLst/>
                <a:latin typeface="Calibri" panose="020F0502020204030204" charset="0"/>
                <a:ea typeface="CMMI8"/>
                <a:cs typeface="Calibri" panose="020F0502020204030204" charset="0"/>
              </a:rPr>
              <a:t>d</a:t>
            </a:r>
            <a:r>
              <a:rPr lang="en-US" sz="2000" dirty="0">
                <a:effectLst/>
                <a:latin typeface="Calibri" panose="020F0502020204030204" charset="0"/>
                <a:ea typeface="CMR10"/>
                <a:cs typeface="Calibri" panose="020F0502020204030204" charset="0"/>
              </a:rPr>
              <a:t>)</a:t>
            </a:r>
            <a:r>
              <a:rPr lang="en-US" sz="2000" dirty="0">
                <a:effectLst/>
                <a:latin typeface="Calibri" panose="020F0502020204030204" charset="0"/>
                <a:ea typeface="Calibri" panose="020F0502020204030204" charset="0"/>
                <a:cs typeface="Calibri" panose="020F0502020204030204" charset="0"/>
              </a:rPr>
              <a:t>. It is because searching proceeds only in one direction i.e. from initial state to goal state (only forward search). </a:t>
            </a:r>
          </a:p>
          <a:p>
            <a:pPr marL="0" marR="0" indent="0">
              <a:lnSpc>
                <a:spcPct val="115000"/>
              </a:lnSpc>
              <a:spcBef>
                <a:spcPts val="0"/>
              </a:spcBef>
              <a:spcAft>
                <a:spcPts val="0"/>
              </a:spcAft>
              <a:buNone/>
            </a:pPr>
            <a:endParaRPr lang="en-US" sz="2000" dirty="0">
              <a:effectLst/>
              <a:latin typeface="Calibri" panose="020F0502020204030204" charset="0"/>
              <a:ea typeface="Calibri" panose="020F0502020204030204" charset="0"/>
              <a:cs typeface="Times New Roman" panose="02020603050405020304" charset="0"/>
            </a:endParaRPr>
          </a:p>
          <a:p>
            <a:pPr algn="just"/>
            <a:r>
              <a:rPr lang="en-US" sz="2000" dirty="0">
                <a:effectLst/>
                <a:latin typeface="Calibri" panose="020F0502020204030204" charset="0"/>
                <a:ea typeface="Calibri" panose="020F0502020204030204" charset="0"/>
              </a:rPr>
              <a:t>The motivation is that </a:t>
            </a:r>
            <a:r>
              <a:rPr lang="en-US" sz="2000" dirty="0">
                <a:effectLst/>
                <a:latin typeface="Calibri" panose="020F0502020204030204" charset="0"/>
                <a:ea typeface="CMMI10"/>
              </a:rPr>
              <a:t>b</a:t>
            </a:r>
            <a:r>
              <a:rPr lang="en-US" sz="2000" baseline="30000" dirty="0">
                <a:effectLst/>
                <a:latin typeface="Calibri" panose="020F0502020204030204" charset="0"/>
                <a:ea typeface="CMMI8"/>
              </a:rPr>
              <a:t>d/</a:t>
            </a:r>
            <a:r>
              <a:rPr lang="en-US" sz="2000" baseline="30000" dirty="0">
                <a:effectLst/>
                <a:latin typeface="Calibri" panose="020F0502020204030204" charset="0"/>
                <a:ea typeface="CMR8"/>
              </a:rPr>
              <a:t>2 </a:t>
            </a:r>
            <a:r>
              <a:rPr lang="en-US" sz="2000" dirty="0">
                <a:effectLst/>
                <a:latin typeface="Calibri" panose="020F0502020204030204" charset="0"/>
                <a:ea typeface="CMR10"/>
              </a:rPr>
              <a:t>+ </a:t>
            </a:r>
            <a:r>
              <a:rPr lang="en-US" sz="2000" dirty="0">
                <a:effectLst/>
                <a:latin typeface="Calibri" panose="020F0502020204030204" charset="0"/>
                <a:ea typeface="CMMI10"/>
              </a:rPr>
              <a:t>b</a:t>
            </a:r>
            <a:r>
              <a:rPr lang="en-US" sz="2000" baseline="30000" dirty="0">
                <a:effectLst/>
                <a:latin typeface="Calibri" panose="020F0502020204030204" charset="0"/>
                <a:ea typeface="CMMI8"/>
              </a:rPr>
              <a:t>d/</a:t>
            </a:r>
            <a:r>
              <a:rPr lang="en-US" sz="2000" baseline="30000" dirty="0">
                <a:effectLst/>
                <a:latin typeface="Calibri" panose="020F0502020204030204" charset="0"/>
                <a:ea typeface="CMR8"/>
              </a:rPr>
              <a:t>2 </a:t>
            </a:r>
            <a:r>
              <a:rPr lang="en-US" sz="2000" dirty="0">
                <a:effectLst/>
                <a:latin typeface="Calibri" panose="020F0502020204030204" charset="0"/>
                <a:ea typeface="Calibri" panose="020F0502020204030204" charset="0"/>
              </a:rPr>
              <a:t>is much less than </a:t>
            </a:r>
            <a:r>
              <a:rPr lang="en-US" sz="2000" dirty="0">
                <a:effectLst/>
                <a:latin typeface="Calibri" panose="020F0502020204030204" charset="0"/>
                <a:ea typeface="CMMI10"/>
              </a:rPr>
              <a:t>b</a:t>
            </a:r>
            <a:r>
              <a:rPr lang="en-US" sz="2000" baseline="30000" dirty="0">
                <a:effectLst/>
                <a:latin typeface="Calibri" panose="020F0502020204030204" charset="0"/>
                <a:ea typeface="CMMI8"/>
              </a:rPr>
              <a:t>d</a:t>
            </a:r>
            <a:r>
              <a:rPr lang="en-US" sz="2000" dirty="0">
                <a:effectLst/>
                <a:latin typeface="Calibri" panose="020F0502020204030204" charset="0"/>
                <a:ea typeface="Calibri" panose="020F0502020204030204" charset="0"/>
              </a:rPr>
              <a:t>, or in the figure, the area of the two small circles is less than the area of one big circle centered on the start and reaching to the goal. </a:t>
            </a:r>
            <a:endParaRPr lang="en-US" sz="20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3196541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76200"/>
            <a:ext cx="9144000" cy="6858000"/>
          </a:xfrm>
          <a:prstGeom prst="rect">
            <a:avLst/>
          </a:prstGeom>
        </p:spPr>
      </p:pic>
    </p:spTree>
    <p:extLst>
      <p:ext uri="{BB962C8B-B14F-4D97-AF65-F5344CB8AC3E}">
        <p14:creationId xmlns:p14="http://schemas.microsoft.com/office/powerpoint/2010/main" val="78860142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30160211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16219853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Uninformed Search Strategies</a:t>
            </a:r>
          </a:p>
        </p:txBody>
      </p:sp>
      <p:pic>
        <p:nvPicPr>
          <p:cNvPr id="4" name="Picture 3"/>
          <p:cNvPicPr>
            <a:picLocks noChangeAspect="1"/>
          </p:cNvPicPr>
          <p:nvPr/>
        </p:nvPicPr>
        <p:blipFill>
          <a:blip r:embed="rId2"/>
          <a:stretch>
            <a:fillRect/>
          </a:stretch>
        </p:blipFill>
        <p:spPr>
          <a:xfrm>
            <a:off x="2603085" y="1981200"/>
            <a:ext cx="8430765" cy="3581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p:cNvSpPr>
          <p:nvPr>
            <p:ph type="title"/>
          </p:nvPr>
        </p:nvSpPr>
        <p:spPr>
          <a:xfrm>
            <a:off x="1981200" y="274638"/>
            <a:ext cx="8229600" cy="639762"/>
          </a:xfrm>
          <a:noFill/>
        </p:spPr>
        <p:txBody>
          <a:bodyPr>
            <a:normAutofit fontScale="90000"/>
          </a:bodyPr>
          <a:lstStyle/>
          <a:p>
            <a:r>
              <a:rPr lang="en-US" dirty="0"/>
              <a:t>Applications of AI</a:t>
            </a:r>
          </a:p>
        </p:txBody>
      </p:sp>
      <p:sp>
        <p:nvSpPr>
          <p:cNvPr id="3" name="Content Placeholder 2"/>
          <p:cNvSpPr>
            <a:spLocks noGrp="1"/>
          </p:cNvSpPr>
          <p:nvPr>
            <p:ph idx="1"/>
          </p:nvPr>
        </p:nvSpPr>
        <p:spPr>
          <a:xfrm>
            <a:off x="1981200" y="1066801"/>
            <a:ext cx="8229600" cy="5059363"/>
          </a:xfrm>
          <a:noFill/>
        </p:spPr>
        <p:txBody>
          <a:bodyPr>
            <a:normAutofit/>
          </a:bodyPr>
          <a:lstStyle/>
          <a:p>
            <a:pPr>
              <a:defRPr/>
            </a:pPr>
            <a:r>
              <a:rPr lang="en-US" sz="2400" dirty="0">
                <a:hlinkClick r:id="rId2"/>
              </a:rPr>
              <a:t>8 Toys and games</a:t>
            </a:r>
            <a:endParaRPr lang="en-US" sz="2400" dirty="0"/>
          </a:p>
          <a:p>
            <a:pPr lvl="1">
              <a:defRPr/>
            </a:pPr>
            <a:r>
              <a:rPr lang="en-US" sz="1600" dirty="0"/>
              <a:t>The 1990s saw some of the first attempts to mass-produce domestically aimed types of basic Artificial Intelligence for education, or leisure. This prospered greatly with the </a:t>
            </a:r>
            <a:r>
              <a:rPr lang="en-US" sz="1600" dirty="0">
                <a:hlinkClick r:id="rId3" tooltip="Digital Revolution"/>
              </a:rPr>
              <a:t>Digital Revolution</a:t>
            </a:r>
            <a:r>
              <a:rPr lang="en-US" sz="1600" dirty="0"/>
              <a:t>, and helped introduce people, especially children, to a life of dealing with various types of Artificial Intelligence, specifically in the form of </a:t>
            </a:r>
            <a:r>
              <a:rPr lang="en-US" sz="1600" dirty="0" err="1">
                <a:hlinkClick r:id="rId4" tooltip="Tamagotchi"/>
              </a:rPr>
              <a:t>Tamagotchis</a:t>
            </a:r>
            <a:r>
              <a:rPr lang="en-US" sz="1600" dirty="0"/>
              <a:t> and </a:t>
            </a:r>
            <a:r>
              <a:rPr lang="en-US" sz="1600" dirty="0">
                <a:hlinkClick r:id="rId5" tooltip="Giga Pet"/>
              </a:rPr>
              <a:t>Giga Pets</a:t>
            </a:r>
            <a:r>
              <a:rPr lang="en-US" sz="1600" dirty="0"/>
              <a:t>, the </a:t>
            </a:r>
            <a:r>
              <a:rPr lang="en-US" sz="1600" dirty="0">
                <a:hlinkClick r:id="rId6" tooltip="Internet"/>
              </a:rPr>
              <a:t>Internet</a:t>
            </a:r>
            <a:r>
              <a:rPr lang="en-US" sz="1600" dirty="0"/>
              <a:t> (example: basic search engine interfaces are one simple form), and the first widely released robot, </a:t>
            </a:r>
            <a:r>
              <a:rPr lang="en-US" sz="1600" dirty="0" err="1">
                <a:hlinkClick r:id="rId7" tooltip="Furby"/>
              </a:rPr>
              <a:t>Furby</a:t>
            </a:r>
            <a:r>
              <a:rPr lang="en-US" sz="1600" dirty="0"/>
              <a:t>. A mere year later an improved type of </a:t>
            </a:r>
            <a:r>
              <a:rPr lang="en-US" sz="1600" dirty="0">
                <a:hlinkClick r:id="rId8" tooltip="Domestic robot"/>
              </a:rPr>
              <a:t>domestic robot</a:t>
            </a:r>
            <a:r>
              <a:rPr lang="en-US" sz="1600" dirty="0"/>
              <a:t> was released in the form of </a:t>
            </a:r>
            <a:r>
              <a:rPr lang="en-US" sz="1600" dirty="0" err="1">
                <a:hlinkClick r:id="rId9" tooltip="Aibo"/>
              </a:rPr>
              <a:t>Aibo</a:t>
            </a:r>
            <a:r>
              <a:rPr lang="en-US" sz="1600" dirty="0"/>
              <a:t>, a robotic dog with intelligent features and </a:t>
            </a:r>
            <a:r>
              <a:rPr lang="en-US" sz="1600" dirty="0">
                <a:hlinkClick r:id="rId10" tooltip="Autonomy"/>
              </a:rPr>
              <a:t>autonomy</a:t>
            </a:r>
            <a:r>
              <a:rPr lang="en-US" sz="1600" dirty="0"/>
              <a:t>. AI has also been </a:t>
            </a:r>
            <a:r>
              <a:rPr lang="en-US" sz="1600" dirty="0">
                <a:hlinkClick r:id="rId11" tooltip="Game artificial intelligence"/>
              </a:rPr>
              <a:t>applied to video games</a:t>
            </a:r>
            <a:r>
              <a:rPr lang="en-US" sz="1600" dirty="0"/>
              <a:t>.</a:t>
            </a:r>
            <a:r>
              <a:rPr lang="en-US" sz="2000" dirty="0">
                <a:hlinkClick r:id="rId2"/>
              </a:rPr>
              <a:t> </a:t>
            </a:r>
            <a:endParaRPr lang="en-US" sz="2000" dirty="0"/>
          </a:p>
          <a:p>
            <a:pPr>
              <a:defRPr/>
            </a:pPr>
            <a:r>
              <a:rPr lang="en-US" sz="2400" dirty="0">
                <a:hlinkClick r:id="rId2"/>
              </a:rPr>
              <a:t>9 Music</a:t>
            </a:r>
            <a:endParaRPr lang="en-US" sz="2400" dirty="0"/>
          </a:p>
          <a:p>
            <a:pPr lvl="1">
              <a:defRPr/>
            </a:pPr>
            <a:r>
              <a:rPr lang="en-US" sz="2000" dirty="0"/>
              <a:t>The evolution of music has always been affected by technology. With AI, scientists are trying to make the computer emulate the activities of the skillful musician. Composition, performance, music theory, sound processing are some of the major areas on which research in </a:t>
            </a:r>
            <a:r>
              <a:rPr lang="en-US" sz="2000" dirty="0">
                <a:hlinkClick r:id="rId12" tooltip="Music and Artificial Intelligence"/>
              </a:rPr>
              <a:t>Music and Artificial Intelligence</a:t>
            </a:r>
            <a:r>
              <a:rPr lang="en-US" sz="2000" dirty="0"/>
              <a:t> are focusing.</a:t>
            </a:r>
          </a:p>
          <a:p>
            <a:pPr lvl="1">
              <a:defRPr/>
            </a:pPr>
            <a:endParaRPr lang="en-US" sz="2000" dirty="0"/>
          </a:p>
          <a:p>
            <a:pPr>
              <a:defRPr/>
            </a:pPr>
            <a:endParaRPr lang="en-US" sz="24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828800" y="562785"/>
            <a:ext cx="8911687" cy="1280890"/>
          </a:xfrm>
          <a:noFill/>
        </p:spPr>
        <p:txBody>
          <a:bodyPr/>
          <a:lstStyle/>
          <a:p>
            <a:pPr eaLnBrk="1" hangingPunct="1">
              <a:defRPr/>
            </a:pPr>
            <a:r>
              <a:rPr lang="en-US" dirty="0"/>
              <a:t>Repeated states</a:t>
            </a:r>
          </a:p>
        </p:txBody>
      </p:sp>
      <p:sp>
        <p:nvSpPr>
          <p:cNvPr id="64516" name="Rectangle 3"/>
          <p:cNvSpPr>
            <a:spLocks noGrp="1" noChangeArrowheads="1"/>
          </p:cNvSpPr>
          <p:nvPr>
            <p:ph idx="1"/>
          </p:nvPr>
        </p:nvSpPr>
        <p:spPr>
          <a:xfrm>
            <a:off x="2162666" y="1981200"/>
            <a:ext cx="8915400" cy="3777622"/>
          </a:xfrm>
          <a:noFill/>
        </p:spPr>
        <p:txBody>
          <a:bodyPr/>
          <a:lstStyle/>
          <a:p>
            <a:pPr eaLnBrk="1" hangingPunct="1">
              <a:defRPr/>
            </a:pPr>
            <a:r>
              <a:rPr lang="en-US" dirty="0"/>
              <a:t>Failure to detect repeated states can turn a linear problem into an exponential one!</a:t>
            </a:r>
          </a:p>
        </p:txBody>
      </p:sp>
      <p:sp>
        <p:nvSpPr>
          <p:cNvPr id="6963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B31E79E-D0D7-47D3-811F-2B4ACFCC3AA8}" type="slidenum">
              <a:rPr lang="en-US" altLang="en-US" sz="1400"/>
              <a:pPr>
                <a:spcBef>
                  <a:spcPct val="0"/>
                </a:spcBef>
                <a:buClrTx/>
                <a:buSzTx/>
                <a:buFontTx/>
                <a:buNone/>
              </a:pPr>
              <a:t>260</a:t>
            </a:fld>
            <a:endParaRPr lang="en-US" altLang="en-US" sz="1400"/>
          </a:p>
        </p:txBody>
      </p:sp>
      <p:pic>
        <p:nvPicPr>
          <p:cNvPr id="69637" name="Picture 4" descr="ribbon-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040" y="3263725"/>
            <a:ext cx="82296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09800" y="512462"/>
            <a:ext cx="8911687" cy="1280890"/>
          </a:xfrm>
          <a:noFill/>
        </p:spPr>
        <p:txBody>
          <a:bodyPr/>
          <a:lstStyle/>
          <a:p>
            <a:pPr eaLnBrk="1" hangingPunct="1">
              <a:defRPr/>
            </a:pPr>
            <a:r>
              <a:rPr lang="en-US" dirty="0"/>
              <a:t>Repeated states</a:t>
            </a:r>
          </a:p>
        </p:txBody>
      </p:sp>
      <p:sp>
        <p:nvSpPr>
          <p:cNvPr id="70658" name="Content Placeholder 2"/>
          <p:cNvSpPr>
            <a:spLocks noGrp="1"/>
          </p:cNvSpPr>
          <p:nvPr>
            <p:ph idx="1"/>
          </p:nvPr>
        </p:nvSpPr>
        <p:spPr>
          <a:xfrm>
            <a:off x="2206087" y="2057400"/>
            <a:ext cx="8915400" cy="3777622"/>
          </a:xfrm>
        </p:spPr>
        <p:txBody>
          <a:bodyPr/>
          <a:lstStyle/>
          <a:p>
            <a:r>
              <a:rPr lang="en-US" altLang="en-US" dirty="0"/>
              <a:t>In most searching algorithm, the state space generates an exponentially larger search tree. This occurs mainly because of repeated nodes. If we can avoid the generation of repeated nodes we can limit the number of nodes that are created and stop the expansion of repeated nodes. </a:t>
            </a:r>
          </a:p>
        </p:txBody>
      </p:sp>
      <p:sp>
        <p:nvSpPr>
          <p:cNvPr id="70659"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ED2700B8-2E37-4DA1-B000-5D45E103CFFE}" type="slidenum">
              <a:rPr lang="en-US" altLang="en-US" sz="1400"/>
              <a:pPr>
                <a:spcBef>
                  <a:spcPct val="0"/>
                </a:spcBef>
                <a:buClrTx/>
                <a:buSzTx/>
                <a:buFontTx/>
                <a:buNone/>
              </a:pPr>
              <a:t>261</a:t>
            </a:fld>
            <a:endParaRPr lang="en-US" altLang="en-US" sz="140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981200" y="609600"/>
            <a:ext cx="8911687" cy="1280890"/>
          </a:xfrm>
          <a:noFill/>
        </p:spPr>
        <p:txBody>
          <a:bodyPr/>
          <a:lstStyle/>
          <a:p>
            <a:pPr eaLnBrk="1" hangingPunct="1">
              <a:defRPr/>
            </a:pPr>
            <a:r>
              <a:rPr lang="en-US" dirty="0"/>
              <a:t>Repeated states</a:t>
            </a:r>
          </a:p>
        </p:txBody>
      </p:sp>
      <p:sp>
        <p:nvSpPr>
          <p:cNvPr id="3" name="Content Placeholder 2"/>
          <p:cNvSpPr>
            <a:spLocks noGrp="1"/>
          </p:cNvSpPr>
          <p:nvPr>
            <p:ph idx="1"/>
          </p:nvPr>
        </p:nvSpPr>
        <p:spPr>
          <a:xfrm>
            <a:off x="1770856" y="1828800"/>
            <a:ext cx="8650288" cy="5029200"/>
          </a:xfrm>
          <a:noFill/>
        </p:spPr>
        <p:txBody>
          <a:bodyPr/>
          <a:lstStyle/>
          <a:p>
            <a:pPr>
              <a:defRPr/>
            </a:pPr>
            <a:r>
              <a:rPr lang="en-US" dirty="0"/>
              <a:t>There are three methods having increasing order of computational overhead to control the generation of repeated nodes:- </a:t>
            </a:r>
          </a:p>
        </p:txBody>
      </p:sp>
      <p:sp>
        <p:nvSpPr>
          <p:cNvPr id="71683"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CB4B2EFC-1D49-4C58-A45C-DB8F23F39DED}" type="slidenum">
              <a:rPr lang="en-US" altLang="en-US" sz="1400"/>
              <a:pPr>
                <a:spcBef>
                  <a:spcPct val="0"/>
                </a:spcBef>
                <a:buClrTx/>
                <a:buSzTx/>
                <a:buFontTx/>
                <a:buNone/>
              </a:pPr>
              <a:t>262</a:t>
            </a:fld>
            <a:endParaRPr lang="en-US" altLang="en-US" sz="140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512462"/>
            <a:ext cx="8911687" cy="1280890"/>
          </a:xfrm>
          <a:noFill/>
        </p:spPr>
        <p:txBody>
          <a:bodyPr/>
          <a:lstStyle/>
          <a:p>
            <a:pPr eaLnBrk="1" hangingPunct="1">
              <a:defRPr/>
            </a:pPr>
            <a:r>
              <a:rPr lang="en-US" dirty="0"/>
              <a:t>Repeated states</a:t>
            </a:r>
          </a:p>
        </p:txBody>
      </p:sp>
      <p:sp>
        <p:nvSpPr>
          <p:cNvPr id="3" name="Content Placeholder 2"/>
          <p:cNvSpPr>
            <a:spLocks noGrp="1"/>
          </p:cNvSpPr>
          <p:nvPr>
            <p:ph idx="1"/>
          </p:nvPr>
        </p:nvSpPr>
        <p:spPr>
          <a:xfrm>
            <a:off x="1828800" y="1600200"/>
            <a:ext cx="8534400" cy="4953000"/>
          </a:xfrm>
          <a:noFill/>
        </p:spPr>
        <p:txBody>
          <a:bodyPr/>
          <a:lstStyle/>
          <a:p>
            <a:pPr marL="514350" indent="-514350">
              <a:buFont typeface="+mj-lt"/>
              <a:buAutoNum type="arabicPeriod"/>
              <a:defRPr/>
            </a:pPr>
            <a:r>
              <a:rPr lang="en-US" dirty="0"/>
              <a:t>Don’t generate a node that is the same as the parent node.</a:t>
            </a:r>
          </a:p>
          <a:p>
            <a:pPr marL="514350" indent="-514350">
              <a:buFont typeface="+mj-lt"/>
              <a:buAutoNum type="arabicPeriod"/>
              <a:defRPr/>
            </a:pPr>
            <a:r>
              <a:rPr lang="en-US" dirty="0"/>
              <a:t>Don’t create paths with cycles in them. To do this we can check each ancestor node and refuse to create a state that is the same as this set of nodes.</a:t>
            </a:r>
          </a:p>
          <a:p>
            <a:pPr marL="514350" indent="-514350">
              <a:buFont typeface="+mj-lt"/>
              <a:buAutoNum type="arabicPeriod"/>
              <a:defRPr/>
            </a:pPr>
            <a:r>
              <a:rPr lang="en-US" dirty="0"/>
              <a:t>Don’t generate any state that is the same as any state generated before. This requires that every state is kept in memory. (space complexity is O(b</a:t>
            </a:r>
            <a:r>
              <a:rPr lang="en-US" baseline="30000" dirty="0"/>
              <a:t>d</a:t>
            </a:r>
            <a:r>
              <a:rPr lang="en-US" dirty="0"/>
              <a:t> ) )</a:t>
            </a:r>
          </a:p>
        </p:txBody>
      </p:sp>
      <p:sp>
        <p:nvSpPr>
          <p:cNvPr id="72707"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4381DC27-5766-456A-97B7-DCA6D9555D65}" type="slidenum">
              <a:rPr lang="en-US" altLang="en-US" sz="1400"/>
              <a:pPr>
                <a:spcBef>
                  <a:spcPct val="0"/>
                </a:spcBef>
                <a:buClrTx/>
                <a:buSzTx/>
                <a:buFontTx/>
                <a:buNone/>
              </a:pPr>
              <a:t>263</a:t>
            </a:fld>
            <a:endParaRPr lang="en-US" altLang="en-US" sz="140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pPr eaLnBrk="1" hangingPunct="1"/>
            <a:r>
              <a:rPr lang="en-US" altLang="en-US"/>
              <a:t>Graph search</a:t>
            </a:r>
          </a:p>
        </p:txBody>
      </p:sp>
      <p:sp>
        <p:nvSpPr>
          <p:cNvPr id="7373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66AEFFF-C5EB-454F-9EFD-E3D8F15DC4F4}" type="slidenum">
              <a:rPr lang="en-US" altLang="en-US" sz="1400"/>
              <a:pPr>
                <a:spcBef>
                  <a:spcPct val="0"/>
                </a:spcBef>
                <a:buClrTx/>
                <a:buSzTx/>
                <a:buFontTx/>
                <a:buNone/>
              </a:pPr>
              <a:t>264</a:t>
            </a:fld>
            <a:endParaRPr lang="en-US" altLang="en-US" sz="1400"/>
          </a:p>
        </p:txBody>
      </p:sp>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l="14063" t="16667" r="3125" b="35417"/>
          <a:stretch>
            <a:fillRect/>
          </a:stretch>
        </p:blipFill>
        <p:spPr bwMode="auto">
          <a:xfrm>
            <a:off x="2133600" y="1752600"/>
            <a:ext cx="8077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1905000" y="624110"/>
            <a:ext cx="8911687" cy="1280890"/>
          </a:xfrm>
        </p:spPr>
        <p:txBody>
          <a:bodyPr/>
          <a:lstStyle/>
          <a:p>
            <a:pPr eaLnBrk="1" hangingPunct="1"/>
            <a:r>
              <a:rPr lang="en-US" altLang="en-US" dirty="0"/>
              <a:t>Summary</a:t>
            </a:r>
          </a:p>
        </p:txBody>
      </p:sp>
      <p:sp>
        <p:nvSpPr>
          <p:cNvPr id="74756" name="Rectangle 3"/>
          <p:cNvSpPr>
            <a:spLocks noGrp="1" noChangeArrowheads="1"/>
          </p:cNvSpPr>
          <p:nvPr>
            <p:ph idx="1"/>
          </p:nvPr>
        </p:nvSpPr>
        <p:spPr>
          <a:xfrm>
            <a:off x="1770856" y="1905000"/>
            <a:ext cx="8650288" cy="3810000"/>
          </a:xfrm>
        </p:spPr>
        <p:txBody>
          <a:bodyPr>
            <a:normAutofit/>
          </a:bodyPr>
          <a:lstStyle/>
          <a:p>
            <a:pPr eaLnBrk="1" hangingPunct="1"/>
            <a:r>
              <a:rPr lang="en-US" altLang="en-US" sz="2000" dirty="0"/>
              <a:t>Problem formulation usually requires abstracting away real-world details to define a state space that can feasibly be explored</a:t>
            </a:r>
          </a:p>
          <a:p>
            <a:pPr lvl="4" eaLnBrk="1" hangingPunct="1"/>
            <a:endParaRPr lang="en-US" altLang="en-US" sz="2000" dirty="0"/>
          </a:p>
          <a:p>
            <a:pPr eaLnBrk="1" hangingPunct="1"/>
            <a:r>
              <a:rPr lang="en-US" altLang="en-US" sz="2000" dirty="0"/>
              <a:t>Variety of uninformed search strategies</a:t>
            </a:r>
          </a:p>
          <a:p>
            <a:pPr lvl="4" eaLnBrk="1" hangingPunct="1"/>
            <a:endParaRPr lang="en-US" altLang="en-US" sz="2000" dirty="0"/>
          </a:p>
          <a:p>
            <a:pPr eaLnBrk="1" hangingPunct="1"/>
            <a:r>
              <a:rPr lang="en-US" altLang="en-US" sz="2000" dirty="0"/>
              <a:t>Iterative deepening search uses only linear space and not much more time than other uninformed algorithms</a:t>
            </a:r>
          </a:p>
        </p:txBody>
      </p:sp>
      <p:sp>
        <p:nvSpPr>
          <p:cNvPr id="7475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86419A0-2398-480E-97F6-30779AA4B05A}" type="slidenum">
              <a:rPr lang="en-US" altLang="en-US" sz="1400"/>
              <a:pPr>
                <a:spcBef>
                  <a:spcPct val="0"/>
                </a:spcBef>
                <a:buClrTx/>
                <a:buSzTx/>
                <a:buFontTx/>
                <a:buNone/>
              </a:pPr>
              <a:t>265</a:t>
            </a:fld>
            <a:endParaRPr lang="en-US" altLang="en-US" sz="140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 Strategy</a:t>
            </a:r>
          </a:p>
        </p:txBody>
      </p:sp>
      <p:pic>
        <p:nvPicPr>
          <p:cNvPr id="4" name="Picture 3"/>
          <p:cNvPicPr>
            <a:picLocks noChangeAspect="1"/>
          </p:cNvPicPr>
          <p:nvPr/>
        </p:nvPicPr>
        <p:blipFill>
          <a:blip r:embed="rId2"/>
          <a:stretch>
            <a:fillRect/>
          </a:stretch>
        </p:blipFill>
        <p:spPr>
          <a:xfrm>
            <a:off x="2592924" y="2514599"/>
            <a:ext cx="9057315" cy="1600201"/>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 Strategy </a:t>
            </a:r>
            <a:br>
              <a:rPr lang="en-US" dirty="0"/>
            </a:br>
            <a:r>
              <a:rPr lang="en-US" dirty="0"/>
              <a:t>(Best-first search)</a:t>
            </a:r>
          </a:p>
        </p:txBody>
      </p:sp>
      <p:pic>
        <p:nvPicPr>
          <p:cNvPr id="5" name="Picture 4"/>
          <p:cNvPicPr>
            <a:picLocks noChangeAspect="1"/>
          </p:cNvPicPr>
          <p:nvPr/>
        </p:nvPicPr>
        <p:blipFill>
          <a:blip r:embed="rId2"/>
          <a:stretch>
            <a:fillRect/>
          </a:stretch>
        </p:blipFill>
        <p:spPr>
          <a:xfrm>
            <a:off x="2592925" y="2133599"/>
            <a:ext cx="8684675" cy="3156693"/>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a:solidFill>
            <a:schemeClr val="accent1">
              <a:lumMod val="90000"/>
            </a:schemeClr>
          </a:solidFill>
        </p:spPr>
        <p:txBody>
          <a:bodyPr/>
          <a:lstStyle/>
          <a:p>
            <a:pPr eaLnBrk="1" hangingPunct="1">
              <a:defRPr/>
            </a:pPr>
            <a:r>
              <a:rPr lang="en-US" sz="4000" dirty="0"/>
              <a:t>Heuristic search techniques</a:t>
            </a:r>
          </a:p>
        </p:txBody>
      </p:sp>
      <p:sp>
        <p:nvSpPr>
          <p:cNvPr id="3" name="Content Placeholder 2"/>
          <p:cNvSpPr>
            <a:spLocks noGrp="1"/>
          </p:cNvSpPr>
          <p:nvPr>
            <p:ph idx="1"/>
          </p:nvPr>
        </p:nvSpPr>
        <p:spPr>
          <a:xfrm>
            <a:off x="1981200" y="1219200"/>
            <a:ext cx="8229600" cy="5486400"/>
          </a:xfrm>
          <a:solidFill>
            <a:schemeClr val="accent2">
              <a:lumMod val="40000"/>
              <a:lumOff val="60000"/>
            </a:schemeClr>
          </a:solidFill>
        </p:spPr>
        <p:txBody>
          <a:bodyPr>
            <a:normAutofit lnSpcReduction="10000"/>
          </a:bodyPr>
          <a:lstStyle/>
          <a:p>
            <a:pPr eaLnBrk="1" hangingPunct="1">
              <a:defRPr/>
            </a:pPr>
            <a:r>
              <a:rPr lang="en-US" sz="2800" dirty="0"/>
              <a:t>Blind searches (uninformed searches)are normally very inefficient. By adding domain knowledge we can improve the search process.</a:t>
            </a:r>
          </a:p>
          <a:p>
            <a:pPr eaLnBrk="1" hangingPunct="1">
              <a:defRPr/>
            </a:pPr>
            <a:r>
              <a:rPr lang="en-US" sz="2800" dirty="0"/>
              <a:t>The idea behind the heuristic search is that we explore the node that is most likely to be nearest to a goal state.</a:t>
            </a:r>
          </a:p>
          <a:p>
            <a:pPr eaLnBrk="1" hangingPunct="1">
              <a:defRPr/>
            </a:pPr>
            <a:r>
              <a:rPr lang="en-US" sz="2800" dirty="0"/>
              <a:t>A heuristic function has some knowledge about the problem so that it can judge how close the current state is to the goal state. </a:t>
            </a:r>
          </a:p>
          <a:p>
            <a:pPr eaLnBrk="1" hangingPunct="1">
              <a:defRPr/>
            </a:pPr>
            <a:r>
              <a:rPr lang="en-US" sz="2800" dirty="0"/>
              <a:t>A heuristic function h(n) = estimated cost of the cheapest path from the state at node n to a goal state.</a:t>
            </a:r>
            <a:r>
              <a:rPr lang="en-US" dirty="0"/>
              <a:t> </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 Strategy</a:t>
            </a:r>
            <a:br>
              <a:rPr lang="en-US" dirty="0"/>
            </a:br>
            <a:r>
              <a:rPr lang="en-US" dirty="0"/>
              <a:t>(Heuristic functions)</a:t>
            </a:r>
          </a:p>
        </p:txBody>
      </p:sp>
      <p:sp>
        <p:nvSpPr>
          <p:cNvPr id="3" name="Content Placeholder 2"/>
          <p:cNvSpPr>
            <a:spLocks noGrp="1"/>
          </p:cNvSpPr>
          <p:nvPr>
            <p:ph idx="1"/>
          </p:nvPr>
        </p:nvSpPr>
        <p:spPr>
          <a:xfrm>
            <a:off x="2589212" y="2133600"/>
            <a:ext cx="8915400" cy="3962400"/>
          </a:xfrm>
        </p:spPr>
        <p:txBody>
          <a:bodyPr>
            <a:normAutofit fontScale="92500" lnSpcReduction="10000"/>
          </a:bodyPr>
          <a:lstStyle/>
          <a:p>
            <a:r>
              <a:rPr lang="en-US" sz="2400" dirty="0"/>
              <a:t>The choice of f determines the search strategies.</a:t>
            </a:r>
          </a:p>
          <a:p>
            <a:pPr algn="just"/>
            <a:r>
              <a:rPr lang="en-US" sz="2400" dirty="0"/>
              <a:t>Most best first algorithms include as a component of f a heuristic function, denoted h(n)</a:t>
            </a:r>
          </a:p>
          <a:p>
            <a:r>
              <a:rPr lang="en-US" sz="2400" dirty="0"/>
              <a:t>h(n) = estimated cost of the cheapest path from the state at node n to a goal state.</a:t>
            </a:r>
          </a:p>
          <a:p>
            <a:r>
              <a:rPr lang="en-US" sz="2400" dirty="0"/>
              <a:t>h(n) takes a node as input, unlike g(n) in UCS, it depends only on the state at that node.</a:t>
            </a:r>
          </a:p>
          <a:p>
            <a:r>
              <a:rPr lang="en-US" sz="2400" dirty="0"/>
              <a:t>For example, in Romania, one might estimate the cost of the cheapest path from Arad to Bucharest via the straight-line distance from Arad to Bucharest.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a:xfrm>
            <a:off x="1981200" y="274638"/>
            <a:ext cx="8229600" cy="639762"/>
          </a:xfrm>
          <a:noFill/>
        </p:spPr>
        <p:txBody>
          <a:bodyPr>
            <a:normAutofit fontScale="90000"/>
          </a:bodyPr>
          <a:lstStyle/>
          <a:p>
            <a:r>
              <a:rPr lang="en-US" dirty="0"/>
              <a:t>Applications of AI</a:t>
            </a:r>
          </a:p>
        </p:txBody>
      </p:sp>
      <p:sp>
        <p:nvSpPr>
          <p:cNvPr id="3" name="Content Placeholder 2"/>
          <p:cNvSpPr>
            <a:spLocks noGrp="1"/>
          </p:cNvSpPr>
          <p:nvPr>
            <p:ph idx="1"/>
          </p:nvPr>
        </p:nvSpPr>
        <p:spPr>
          <a:xfrm>
            <a:off x="1981200" y="1066801"/>
            <a:ext cx="8229600" cy="5059363"/>
          </a:xfrm>
          <a:noFill/>
        </p:spPr>
        <p:txBody>
          <a:bodyPr>
            <a:normAutofit lnSpcReduction="10000"/>
          </a:bodyPr>
          <a:lstStyle/>
          <a:p>
            <a:pPr>
              <a:defRPr/>
            </a:pPr>
            <a:r>
              <a:rPr lang="en-US" sz="2400" dirty="0">
                <a:hlinkClick r:id="rId2"/>
              </a:rPr>
              <a:t>10 Aviation</a:t>
            </a:r>
            <a:endParaRPr lang="en-US" sz="2400" dirty="0"/>
          </a:p>
          <a:p>
            <a:pPr lvl="1">
              <a:defRPr/>
            </a:pPr>
            <a:r>
              <a:rPr lang="en-US" sz="2000" dirty="0"/>
              <a:t>The Air Operations Division AOD, uses AI for the rule based </a:t>
            </a:r>
            <a:r>
              <a:rPr lang="en-US" sz="2000" dirty="0">
                <a:hlinkClick r:id="rId3" tooltip="Expert systems"/>
              </a:rPr>
              <a:t>expert systems</a:t>
            </a:r>
            <a:r>
              <a:rPr lang="en-US" sz="2000" dirty="0"/>
              <a:t>. The AOD has use for </a:t>
            </a:r>
            <a:r>
              <a:rPr lang="en-US" sz="2000" dirty="0">
                <a:hlinkClick r:id="rId4" tooltip="Artificial intelligence"/>
              </a:rPr>
              <a:t>artificial intelligence</a:t>
            </a:r>
            <a:r>
              <a:rPr lang="en-US" sz="2000" dirty="0"/>
              <a:t> for surrogate operators for combat and training simulators, mission management aids, support systems for tactical decision making, and post processing of the simulator data into symbolic summaries.</a:t>
            </a:r>
          </a:p>
          <a:p>
            <a:pPr lvl="1">
              <a:defRPr/>
            </a:pPr>
            <a:r>
              <a:rPr lang="en-US" sz="2000" dirty="0"/>
              <a:t>The use of artificial intelligence in simulators is proving to be very useful for the AOD. Airplane simulators are using artificial intelligence in order to process the data taken from simulated flights. Other than simulated flying, there is also simulated aircraft warfare. The computers are able to come up with the best success scenarios in these situations. The computers can also create strategies based on the placement, size, speed, and strength of the forces and counter forces. Pilots may be given assistance in the air during combat by computers.</a:t>
            </a:r>
          </a:p>
          <a:p>
            <a:pPr>
              <a:buFontTx/>
              <a:buNone/>
              <a:defRPr/>
            </a:pPr>
            <a:endParaRPr lang="en-US" sz="24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functions (</a:t>
            </a:r>
            <a:r>
              <a:rPr lang="en-US" dirty="0" err="1"/>
              <a:t>contd</a:t>
            </a:r>
            <a:r>
              <a:rPr lang="en-US" dirty="0"/>
              <a:t>…)</a:t>
            </a:r>
          </a:p>
        </p:txBody>
      </p:sp>
      <p:sp>
        <p:nvSpPr>
          <p:cNvPr id="3" name="Content Placeholder 2"/>
          <p:cNvSpPr>
            <a:spLocks noGrp="1"/>
          </p:cNvSpPr>
          <p:nvPr>
            <p:ph idx="1"/>
          </p:nvPr>
        </p:nvSpPr>
        <p:spPr/>
        <p:txBody>
          <a:bodyPr/>
          <a:lstStyle/>
          <a:p>
            <a:r>
              <a:rPr lang="en-US" dirty="0"/>
              <a:t>Heuristic functions are the most common form in which additional knowledge of the problem is imparted to search algorithm.</a:t>
            </a:r>
          </a:p>
          <a:p>
            <a:r>
              <a:rPr lang="en-US" dirty="0"/>
              <a:t>For the present context, we consider these heuristic function to be </a:t>
            </a:r>
            <a:r>
              <a:rPr lang="en-US" b="1" dirty="0"/>
              <a:t>arbitrary, nonnegative, problem-specific functions</a:t>
            </a:r>
            <a:r>
              <a:rPr lang="en-US" dirty="0"/>
              <a:t>, with one constraint :</a:t>
            </a:r>
          </a:p>
          <a:p>
            <a:pPr marL="0" indent="0">
              <a:buNone/>
            </a:pPr>
            <a:r>
              <a:rPr lang="en-US" dirty="0"/>
              <a:t>			If n is a goal state, then h(n) = 0. </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4958011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32772888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52800" y="-533400"/>
            <a:ext cx="9144000" cy="6858000"/>
          </a:xfrm>
          <a:prstGeom prst="rect">
            <a:avLst/>
          </a:prstGeom>
        </p:spPr>
      </p:pic>
    </p:spTree>
    <p:extLst>
      <p:ext uri="{BB962C8B-B14F-4D97-AF65-F5344CB8AC3E}">
        <p14:creationId xmlns:p14="http://schemas.microsoft.com/office/powerpoint/2010/main" val="20407001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36902736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solidFill>
            <a:schemeClr val="accent1"/>
          </a:solidFill>
        </p:spPr>
        <p:txBody>
          <a:bodyPr/>
          <a:lstStyle/>
          <a:p>
            <a:pPr eaLnBrk="1" hangingPunct="1"/>
            <a:r>
              <a:rPr lang="en-US" altLang="en-US"/>
              <a:t>Best-first search</a:t>
            </a:r>
          </a:p>
        </p:txBody>
      </p:sp>
      <p:sp>
        <p:nvSpPr>
          <p:cNvPr id="16387" name="Rectangle 3"/>
          <p:cNvSpPr>
            <a:spLocks noGrp="1" noChangeArrowheads="1"/>
          </p:cNvSpPr>
          <p:nvPr>
            <p:ph idx="1"/>
          </p:nvPr>
        </p:nvSpPr>
        <p:spPr>
          <a:solidFill>
            <a:schemeClr val="accent2">
              <a:lumMod val="40000"/>
              <a:lumOff val="60000"/>
            </a:schemeClr>
          </a:solidFill>
        </p:spPr>
        <p:txBody>
          <a:bodyPr>
            <a:normAutofit fontScale="92500" lnSpcReduction="10000"/>
          </a:bodyPr>
          <a:lstStyle/>
          <a:p>
            <a:pPr eaLnBrk="1" hangingPunct="1">
              <a:lnSpc>
                <a:spcPct val="90000"/>
              </a:lnSpc>
              <a:defRPr/>
            </a:pPr>
            <a:r>
              <a:rPr lang="en-US" sz="2400" dirty="0"/>
              <a:t>Idea: use an </a:t>
            </a:r>
            <a:r>
              <a:rPr lang="en-US" sz="2400" dirty="0">
                <a:solidFill>
                  <a:srgbClr val="FF0000"/>
                </a:solidFill>
              </a:rPr>
              <a:t>evaluation function</a:t>
            </a:r>
            <a:r>
              <a:rPr lang="en-US" sz="2400" dirty="0"/>
              <a:t> </a:t>
            </a:r>
            <a:r>
              <a:rPr lang="en-US" sz="2400" i="1" dirty="0"/>
              <a:t>f(n) </a:t>
            </a:r>
            <a:r>
              <a:rPr lang="en-US" sz="2400" dirty="0"/>
              <a:t>for each node</a:t>
            </a:r>
          </a:p>
          <a:p>
            <a:pPr lvl="1" eaLnBrk="1" hangingPunct="1">
              <a:lnSpc>
                <a:spcPct val="90000"/>
              </a:lnSpc>
              <a:defRPr/>
            </a:pPr>
            <a:r>
              <a:rPr lang="en-US" sz="2000" dirty="0"/>
              <a:t>Use this to estimate  the degree of "desirability“ for each node.</a:t>
            </a:r>
          </a:p>
          <a:p>
            <a:pPr lvl="1" eaLnBrk="1" hangingPunct="1">
              <a:lnSpc>
                <a:spcPct val="90000"/>
              </a:lnSpc>
              <a:defRPr/>
            </a:pPr>
            <a:r>
              <a:rPr lang="en-US" sz="2000" dirty="0"/>
              <a:t>Then expand the most desirable unexpanded node.</a:t>
            </a:r>
          </a:p>
          <a:p>
            <a:pPr eaLnBrk="1" hangingPunct="1">
              <a:lnSpc>
                <a:spcPct val="90000"/>
              </a:lnSpc>
              <a:defRPr/>
            </a:pPr>
            <a:r>
              <a:rPr lang="en-US" sz="2400" u="sng" dirty="0"/>
              <a:t>Implementation</a:t>
            </a:r>
            <a:r>
              <a:rPr lang="en-US" sz="2400" dirty="0"/>
              <a:t>:</a:t>
            </a:r>
          </a:p>
          <a:p>
            <a:pPr eaLnBrk="1" hangingPunct="1">
              <a:lnSpc>
                <a:spcPct val="90000"/>
              </a:lnSpc>
              <a:buFontTx/>
              <a:buNone/>
              <a:defRPr/>
            </a:pPr>
            <a:r>
              <a:rPr lang="en-US" sz="2400" dirty="0"/>
              <a:t>	Order the nodes in fringe or sequence in decreasing order of desirability.</a:t>
            </a:r>
          </a:p>
          <a:p>
            <a:pPr eaLnBrk="1" hangingPunct="1">
              <a:lnSpc>
                <a:spcPct val="90000"/>
              </a:lnSpc>
              <a:defRPr/>
            </a:pPr>
            <a:r>
              <a:rPr lang="en-US" sz="2400" dirty="0"/>
              <a:t>Two special cases of Best-first search where h(n) is used as f(n) to guide search:</a:t>
            </a:r>
          </a:p>
          <a:p>
            <a:pPr lvl="1" eaLnBrk="1" hangingPunct="1">
              <a:lnSpc>
                <a:spcPct val="90000"/>
              </a:lnSpc>
              <a:defRPr/>
            </a:pPr>
            <a:r>
              <a:rPr lang="en-US" sz="2000" dirty="0"/>
              <a:t>Greedy best-first search [</a:t>
            </a:r>
            <a:r>
              <a:rPr lang="en-US" sz="2000" i="1" dirty="0"/>
              <a:t>only h(n) is used as f(n)</a:t>
            </a:r>
            <a:r>
              <a:rPr lang="en-US" sz="2000" dirty="0"/>
              <a:t>]</a:t>
            </a:r>
            <a:endParaRPr lang="en-US" sz="2000" i="1" dirty="0"/>
          </a:p>
          <a:p>
            <a:pPr lvl="1" eaLnBrk="1" hangingPunct="1">
              <a:lnSpc>
                <a:spcPct val="90000"/>
              </a:lnSpc>
              <a:defRPr/>
            </a:pPr>
            <a:r>
              <a:rPr lang="en-US" sz="2000" dirty="0"/>
              <a:t>A</a:t>
            </a:r>
            <a:r>
              <a:rPr lang="en-US" sz="2000" baseline="30000" dirty="0"/>
              <a:t>*</a:t>
            </a:r>
            <a:r>
              <a:rPr lang="en-US" sz="2000" dirty="0"/>
              <a:t> search [</a:t>
            </a:r>
            <a:r>
              <a:rPr lang="en-US" sz="2000" i="1" dirty="0"/>
              <a:t>h(n) + g(n) is  used as f(n)</a:t>
            </a:r>
            <a:r>
              <a:rPr lang="en-US" sz="2000" dirty="0"/>
              <a:t>]</a:t>
            </a:r>
            <a:endParaRPr lang="en-US" sz="2000" i="1"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solidFill>
            <a:schemeClr val="accent1">
              <a:lumMod val="90000"/>
            </a:schemeClr>
          </a:solidFill>
        </p:spPr>
        <p:txBody>
          <a:bodyPr/>
          <a:lstStyle/>
          <a:p>
            <a:pPr eaLnBrk="1" hangingPunct="1">
              <a:defRPr/>
            </a:pPr>
            <a:r>
              <a:rPr lang="en-US" dirty="0"/>
              <a:t>Greedy best-first search</a:t>
            </a:r>
          </a:p>
        </p:txBody>
      </p:sp>
      <p:sp>
        <p:nvSpPr>
          <p:cNvPr id="18435" name="Rectangle 3"/>
          <p:cNvSpPr>
            <a:spLocks noGrp="1" noChangeArrowheads="1"/>
          </p:cNvSpPr>
          <p:nvPr>
            <p:ph idx="1"/>
          </p:nvPr>
        </p:nvSpPr>
        <p:spPr>
          <a:xfrm>
            <a:off x="1981200" y="1600200"/>
            <a:ext cx="8229600" cy="4876800"/>
          </a:xfrm>
          <a:solidFill>
            <a:srgbClr val="FFC000"/>
          </a:solidFill>
        </p:spPr>
        <p:txBody>
          <a:bodyPr>
            <a:normAutofit/>
          </a:bodyPr>
          <a:lstStyle/>
          <a:p>
            <a:pPr eaLnBrk="1" hangingPunct="1"/>
            <a:r>
              <a:rPr lang="en-US" altLang="en-US" sz="2400" dirty="0"/>
              <a:t>It tries to expand the node that is closest to the goal state. </a:t>
            </a:r>
          </a:p>
          <a:p>
            <a:pPr eaLnBrk="1" hangingPunct="1"/>
            <a:r>
              <a:rPr lang="en-US" altLang="en-US" sz="2400" dirty="0"/>
              <a:t>It follows a single path but switch over to a different path if it appears to be more promising at any stage.</a:t>
            </a:r>
          </a:p>
          <a:p>
            <a:pPr eaLnBrk="1" hangingPunct="1"/>
            <a:r>
              <a:rPr lang="en-US" altLang="en-US" sz="2400" dirty="0"/>
              <a:t>A promising node is selected by applying a suitable HF [Heuristic Function, h(n)]to each competing node.</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solidFill>
            <a:schemeClr val="accent1">
              <a:lumMod val="90000"/>
            </a:schemeClr>
          </a:solidFill>
        </p:spPr>
        <p:txBody>
          <a:bodyPr/>
          <a:lstStyle/>
          <a:p>
            <a:pPr eaLnBrk="1" hangingPunct="1">
              <a:defRPr/>
            </a:pPr>
            <a:r>
              <a:rPr lang="en-US" dirty="0"/>
              <a:t>Data structures used for best-first search</a:t>
            </a:r>
          </a:p>
        </p:txBody>
      </p:sp>
      <p:sp>
        <p:nvSpPr>
          <p:cNvPr id="19459" name="Rectangle 3"/>
          <p:cNvSpPr>
            <a:spLocks noGrp="1" noChangeArrowheads="1"/>
          </p:cNvSpPr>
          <p:nvPr>
            <p:ph idx="1"/>
          </p:nvPr>
        </p:nvSpPr>
        <p:spPr>
          <a:xfrm>
            <a:off x="2514600" y="1981200"/>
            <a:ext cx="8229600" cy="4876800"/>
          </a:xfrm>
          <a:solidFill>
            <a:srgbClr val="FFC000"/>
          </a:solidFill>
        </p:spPr>
        <p:txBody>
          <a:bodyPr/>
          <a:lstStyle/>
          <a:p>
            <a:pPr eaLnBrk="1" hangingPunct="1"/>
            <a:r>
              <a:rPr lang="en-US" altLang="en-US" sz="2400" dirty="0"/>
              <a:t>OPEN</a:t>
            </a:r>
          </a:p>
          <a:p>
            <a:pPr lvl="1" algn="just" eaLnBrk="1" hangingPunct="1"/>
            <a:r>
              <a:rPr lang="en-US" altLang="en-US" sz="2400" dirty="0"/>
              <a:t>It is a priority queue of nodes which have been generated and have had the heuristic function applied to them but which have not yet been expanded. ( priority is evaluated by a HF value).</a:t>
            </a:r>
          </a:p>
          <a:p>
            <a:pPr eaLnBrk="1" hangingPunct="1"/>
            <a:r>
              <a:rPr lang="en-US" altLang="en-US" sz="2400" dirty="0"/>
              <a:t>CLOSED</a:t>
            </a:r>
          </a:p>
          <a:p>
            <a:pPr lvl="1" algn="just" eaLnBrk="1" hangingPunct="1"/>
            <a:r>
              <a:rPr lang="en-US" altLang="en-US" sz="2400" dirty="0"/>
              <a:t>It contains nodes that have already been expanded. ( it is used to ensure that the same node is not expanded more than once.)</a:t>
            </a:r>
          </a:p>
          <a:p>
            <a:pPr lvl="1" eaLnBrk="1" hangingPunct="1"/>
            <a:endParaRPr lang="en-US" altLang="en-US"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solidFill>
            <a:schemeClr val="accent1"/>
          </a:solidFill>
        </p:spPr>
        <p:txBody>
          <a:bodyPr/>
          <a:lstStyle/>
          <a:p>
            <a:pPr eaLnBrk="1" hangingPunct="1"/>
            <a:r>
              <a:rPr lang="en-US" altLang="en-US"/>
              <a:t>Greedy best-first search</a:t>
            </a:r>
          </a:p>
        </p:txBody>
      </p:sp>
      <p:sp>
        <p:nvSpPr>
          <p:cNvPr id="18435" name="Rectangle 3"/>
          <p:cNvSpPr>
            <a:spLocks noGrp="1" noChangeArrowheads="1"/>
          </p:cNvSpPr>
          <p:nvPr>
            <p:ph idx="1"/>
          </p:nvPr>
        </p:nvSpPr>
        <p:spPr>
          <a:solidFill>
            <a:schemeClr val="accent1">
              <a:lumMod val="75000"/>
            </a:schemeClr>
          </a:solidFill>
        </p:spPr>
        <p:txBody>
          <a:bodyPr>
            <a:normAutofit/>
          </a:bodyPr>
          <a:lstStyle/>
          <a:p>
            <a:pPr eaLnBrk="1" hangingPunct="1">
              <a:defRPr/>
            </a:pPr>
            <a:r>
              <a:rPr lang="en-US" sz="2400" dirty="0"/>
              <a:t>Evaluation function </a:t>
            </a:r>
            <a:r>
              <a:rPr lang="en-US" sz="2400" i="1" dirty="0"/>
              <a:t>f(n) = h(n) </a:t>
            </a:r>
            <a:r>
              <a:rPr lang="en-US" sz="2400" dirty="0"/>
              <a:t>(</a:t>
            </a:r>
            <a:r>
              <a:rPr lang="en-US" sz="2400" dirty="0">
                <a:solidFill>
                  <a:srgbClr val="FF0000"/>
                </a:solidFill>
              </a:rPr>
              <a:t>h</a:t>
            </a:r>
            <a:r>
              <a:rPr lang="en-US" sz="2400" dirty="0"/>
              <a:t>euristic)</a:t>
            </a:r>
          </a:p>
          <a:p>
            <a:pPr marL="0" indent="0" eaLnBrk="1" hangingPunct="1">
              <a:buNone/>
              <a:defRPr/>
            </a:pPr>
            <a:r>
              <a:rPr lang="en-US" sz="2400" dirty="0"/>
              <a:t>					           = estimate of cost from </a:t>
            </a:r>
            <a:r>
              <a:rPr lang="en-US" sz="2400" i="1" dirty="0"/>
              <a:t>n</a:t>
            </a:r>
            <a:r>
              <a:rPr lang="en-US" sz="2400" dirty="0"/>
              <a:t> to </a:t>
            </a:r>
            <a:r>
              <a:rPr lang="en-US" sz="2400" i="1" dirty="0"/>
              <a:t>goal</a:t>
            </a:r>
            <a:endParaRPr lang="en-US" sz="2400" dirty="0"/>
          </a:p>
          <a:p>
            <a:pPr eaLnBrk="1" hangingPunct="1">
              <a:defRPr/>
            </a:pPr>
            <a:r>
              <a:rPr lang="en-US" sz="2400" dirty="0"/>
              <a:t>e.g., </a:t>
            </a:r>
            <a:r>
              <a:rPr lang="en-US" sz="2400" i="1" dirty="0" err="1"/>
              <a:t>h</a:t>
            </a:r>
            <a:r>
              <a:rPr lang="en-US" sz="2400" i="1" baseline="-25000" dirty="0" err="1"/>
              <a:t>SLD</a:t>
            </a:r>
            <a:r>
              <a:rPr lang="en-US" sz="2400" i="1" dirty="0"/>
              <a:t>(n)</a:t>
            </a:r>
            <a:r>
              <a:rPr lang="en-US" sz="2400" dirty="0"/>
              <a:t> = straight-line distance from </a:t>
            </a:r>
            <a:r>
              <a:rPr lang="en-US" sz="2400" i="1" dirty="0"/>
              <a:t>n</a:t>
            </a:r>
            <a:r>
              <a:rPr lang="en-US" sz="2400" dirty="0"/>
              <a:t> to Bucharest</a:t>
            </a:r>
          </a:p>
          <a:p>
            <a:pPr eaLnBrk="1" hangingPunct="1">
              <a:defRPr/>
            </a:pPr>
            <a:r>
              <a:rPr lang="en-US" sz="2400" dirty="0"/>
              <a:t>Greedy best-first search expands the node that </a:t>
            </a:r>
            <a:r>
              <a:rPr lang="en-US" sz="2400" dirty="0">
                <a:solidFill>
                  <a:srgbClr val="FF0000"/>
                </a:solidFill>
              </a:rPr>
              <a:t>appears</a:t>
            </a:r>
            <a:r>
              <a:rPr lang="en-US" sz="2400" dirty="0"/>
              <a:t> to be closest to goal</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506" name="Rectangle 2"/>
              <p:cNvSpPr>
                <a:spLocks noGrp="1" noChangeArrowheads="1"/>
              </p:cNvSpPr>
              <p:nvPr>
                <p:ph type="title"/>
              </p:nvPr>
            </p:nvSpPr>
            <p:spPr/>
            <p:txBody>
              <a:bodyPr/>
              <a:lstStyle/>
              <a:p>
                <a:pPr eaLnBrk="1" hangingPunct="1"/>
                <a:r>
                  <a:rPr lang="en-US" altLang="en-US" dirty="0"/>
                  <a:t>Romania Example: with step costs [</a:t>
                </a:r>
                <a:r>
                  <a:rPr lang="en-US" altLang="en-US" i="1" dirty="0"/>
                  <a:t>in Kms</a:t>
                </a:r>
                <a:r>
                  <a:rPr lang="en-US" altLang="en-US" dirty="0"/>
                  <a:t>] and </a:t>
                </a:r>
                <a14:m>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h</m:t>
                        </m:r>
                      </m:e>
                      <m:sub>
                        <m:r>
                          <a:rPr lang="en-US" altLang="en-US" b="0" i="1" smtClean="0">
                            <a:latin typeface="Cambria Math" panose="02040503050406030204" pitchFamily="18" charset="0"/>
                          </a:rPr>
                          <m:t>𝑆𝐿𝐷</m:t>
                        </m:r>
                      </m:sub>
                    </m:sSub>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 [</m:t>
                    </m:r>
                    <m:r>
                      <a:rPr lang="en-US" altLang="en-US" b="0" i="1" smtClean="0">
                        <a:latin typeface="Cambria Math" panose="02040503050406030204" pitchFamily="18" charset="0"/>
                      </a:rPr>
                      <m:t>𝑖𝑛</m:t>
                    </m:r>
                    <m:r>
                      <a:rPr lang="en-US" altLang="en-US" b="0" i="1" smtClean="0">
                        <a:latin typeface="Cambria Math" panose="02040503050406030204" pitchFamily="18" charset="0"/>
                      </a:rPr>
                      <m:t> </m:t>
                    </m:r>
                    <m:r>
                      <a:rPr lang="en-US" altLang="en-US" b="0" i="1" smtClean="0">
                        <a:latin typeface="Cambria Math" panose="02040503050406030204" pitchFamily="18" charset="0"/>
                      </a:rPr>
                      <m:t>𝐾𝑚𝑠</m:t>
                    </m:r>
                    <m:r>
                      <a:rPr lang="en-US" altLang="en-US" b="0" i="1" smtClean="0">
                        <a:latin typeface="Cambria Math" panose="02040503050406030204" pitchFamily="18" charset="0"/>
                      </a:rPr>
                      <m:t>]</m:t>
                    </m:r>
                  </m:oMath>
                </a14:m>
                <a:endParaRPr lang="en-US" altLang="en-US" dirty="0"/>
              </a:p>
            </p:txBody>
          </p:sp>
        </mc:Choice>
        <mc:Fallback xmlns="">
          <p:sp>
            <p:nvSpPr>
              <p:cNvPr id="21506" name="Rectangle 2"/>
              <p:cNvSpPr>
                <a:spLocks noGrp="1" noRot="1" noChangeAspect="1" noMove="1" noResize="1" noEditPoints="1" noAdjustHandles="1" noChangeArrowheads="1" noChangeShapeType="1" noTextEdit="1"/>
              </p:cNvSpPr>
              <p:nvPr>
                <p:ph type="title"/>
              </p:nvPr>
            </p:nvSpPr>
            <p:spPr>
              <a:blipFill rotWithShape="1">
                <a:blip r:embed="rId2"/>
                <a:stretch>
                  <a:fillRect l="-3" r="6" b="36"/>
                </a:stretch>
              </a:blipFill>
            </p:spPr>
            <p:txBody>
              <a:bodyPr/>
              <a:lstStyle/>
              <a:p>
                <a:r>
                  <a:rPr lang="en-US" altLang="en-US">
                    <a:noFill/>
                  </a:rPr>
                  <a:t> </a:t>
                </a:r>
              </a:p>
            </p:txBody>
          </p:sp>
        </mc:Fallback>
      </mc:AlternateContent>
      <p:pic>
        <p:nvPicPr>
          <p:cNvPr id="21507" name="Picture 4" descr="romani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828800"/>
            <a:ext cx="82296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p:cNvSpPr>
          <p:nvPr>
            <p:ph type="title"/>
          </p:nvPr>
        </p:nvSpPr>
        <p:spPr>
          <a:xfrm>
            <a:off x="1981200" y="274638"/>
            <a:ext cx="8229600" cy="639762"/>
          </a:xfrm>
          <a:noFill/>
        </p:spPr>
        <p:txBody>
          <a:bodyPr>
            <a:normAutofit fontScale="90000"/>
          </a:bodyPr>
          <a:lstStyle/>
          <a:p>
            <a:r>
              <a:rPr lang="en-US" dirty="0"/>
              <a:t>Applications of AI</a:t>
            </a:r>
          </a:p>
        </p:txBody>
      </p:sp>
      <p:sp>
        <p:nvSpPr>
          <p:cNvPr id="3" name="Content Placeholder 2"/>
          <p:cNvSpPr>
            <a:spLocks noGrp="1"/>
          </p:cNvSpPr>
          <p:nvPr>
            <p:ph idx="1"/>
          </p:nvPr>
        </p:nvSpPr>
        <p:spPr>
          <a:xfrm>
            <a:off x="1981200" y="1066800"/>
            <a:ext cx="8229600" cy="5486400"/>
          </a:xfrm>
          <a:noFill/>
        </p:spPr>
        <p:txBody>
          <a:bodyPr>
            <a:normAutofit/>
          </a:bodyPr>
          <a:lstStyle/>
          <a:p>
            <a:pPr>
              <a:defRPr/>
            </a:pPr>
            <a:r>
              <a:rPr lang="en-US" sz="2400" dirty="0">
                <a:hlinkClick r:id="rId2"/>
              </a:rPr>
              <a:t>10 Aviation</a:t>
            </a:r>
            <a:endParaRPr lang="en-US" sz="2400" dirty="0"/>
          </a:p>
          <a:p>
            <a:pPr lvl="1">
              <a:defRPr/>
            </a:pPr>
            <a:r>
              <a:rPr lang="en-US" sz="2000" dirty="0"/>
              <a:t>The system used by the AOD in order to measure performance was the Interactive Fault Diagnosis and Isolation System, or IFDIS. It is a rule based expert system put together by collecting information from </a:t>
            </a:r>
            <a:r>
              <a:rPr lang="en-US" sz="2000" dirty="0">
                <a:hlinkClick r:id="rId3" tooltip="TF-30"/>
              </a:rPr>
              <a:t>TF-30</a:t>
            </a:r>
            <a:r>
              <a:rPr lang="en-US" sz="2000" dirty="0"/>
              <a:t> documents and the expert advice from mechanics that work on the TF-30. This system was designed to be used to for the development of the TF-30 for the RAAF F-111C. The performance system was also used to replace specialized workers. The system allowed the regular workers to communicate with the system and avoid mistakes, miscalculations, or having to speak to one of the specialized workers.</a:t>
            </a:r>
          </a:p>
          <a:p>
            <a:pPr lvl="1">
              <a:defRPr/>
            </a:pPr>
            <a:r>
              <a:rPr lang="en-US" sz="2000" dirty="0"/>
              <a:t>The AOD also uses artificial intelligence in </a:t>
            </a:r>
            <a:r>
              <a:rPr lang="en-US" sz="2000" dirty="0">
                <a:hlinkClick r:id="rId4" tooltip="Speech recognition"/>
              </a:rPr>
              <a:t>speech recognition</a:t>
            </a:r>
            <a:r>
              <a:rPr lang="en-US" sz="2000" dirty="0"/>
              <a:t> software.</a:t>
            </a:r>
          </a:p>
          <a:p>
            <a:pPr lvl="1">
              <a:defRPr/>
            </a:pPr>
            <a:r>
              <a:rPr lang="en-US" sz="2000" dirty="0"/>
              <a:t>The Artificial Intelligence supported Design of Aircraft </a:t>
            </a:r>
            <a:r>
              <a:rPr lang="en-US" sz="2000" dirty="0">
                <a:hlinkClick r:id="rId5"/>
              </a:rPr>
              <a:t>[1]</a:t>
            </a:r>
            <a:r>
              <a:rPr lang="en-US" sz="2000" dirty="0"/>
              <a:t>, or AIDA, is used to help designers in the process of creating conceptual designs of aircraft.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solidFill>
            <a:schemeClr val="accent1"/>
          </a:solidFill>
        </p:spPr>
        <p:txBody>
          <a:bodyPr/>
          <a:lstStyle/>
          <a:p>
            <a:pPr eaLnBrk="1" hangingPunct="1"/>
            <a:r>
              <a:rPr lang="en-US" altLang="en-US" dirty="0"/>
              <a:t>Greedy best-first search algorithm</a:t>
            </a:r>
          </a:p>
        </p:txBody>
      </p:sp>
      <p:sp>
        <p:nvSpPr>
          <p:cNvPr id="22530" name="Content Placeholder 2"/>
          <p:cNvSpPr>
            <a:spLocks noGrp="1" noChangeArrowheads="1"/>
          </p:cNvSpPr>
          <p:nvPr>
            <p:ph idx="1"/>
          </p:nvPr>
        </p:nvSpPr>
        <p:spPr/>
        <p:txBody>
          <a:bodyPr>
            <a:normAutofit/>
          </a:bodyPr>
          <a:lstStyle/>
          <a:p>
            <a:pPr marL="514350" indent="-514350">
              <a:buFontTx/>
              <a:buAutoNum type="arabicPeriod"/>
            </a:pPr>
            <a:r>
              <a:rPr lang="en-US" altLang="en-US" sz="2400" dirty="0"/>
              <a:t>Start with OPEN containing just the initial state.</a:t>
            </a:r>
          </a:p>
          <a:p>
            <a:pPr marL="514350" indent="-514350">
              <a:buFontTx/>
              <a:buAutoNum type="arabicPeriod"/>
            </a:pPr>
            <a:r>
              <a:rPr lang="en-US" altLang="en-US" sz="2400" dirty="0"/>
              <a:t>Until a goal is found  or there are no nodes left on OPEN do:</a:t>
            </a:r>
          </a:p>
          <a:p>
            <a:pPr marL="914400" lvl="1" indent="-514350">
              <a:buFontTx/>
              <a:buAutoNum type="alphaLcParenR"/>
            </a:pPr>
            <a:r>
              <a:rPr lang="en-US" altLang="en-US" sz="2400" dirty="0"/>
              <a:t>Pick the best node from OPEN.</a:t>
            </a:r>
          </a:p>
          <a:p>
            <a:pPr marL="914400" lvl="1" indent="-514350">
              <a:buFontTx/>
              <a:buAutoNum type="alphaLcParenR"/>
            </a:pPr>
            <a:r>
              <a:rPr lang="en-US" altLang="en-US" sz="2400" dirty="0"/>
              <a:t>Generate its successors.</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solidFill>
            <a:schemeClr val="accent1"/>
          </a:solidFill>
        </p:spPr>
        <p:txBody>
          <a:bodyPr/>
          <a:lstStyle/>
          <a:p>
            <a:pPr eaLnBrk="1" hangingPunct="1"/>
            <a:r>
              <a:rPr lang="en-US" altLang="en-US" dirty="0"/>
              <a:t>Greedy best-first search algorithm (</a:t>
            </a:r>
            <a:r>
              <a:rPr lang="en-US" altLang="en-US" dirty="0" err="1"/>
              <a:t>contd</a:t>
            </a:r>
            <a:r>
              <a:rPr lang="en-US" altLang="en-US" dirty="0"/>
              <a:t>…)</a:t>
            </a:r>
          </a:p>
        </p:txBody>
      </p:sp>
      <p:sp>
        <p:nvSpPr>
          <p:cNvPr id="3" name="Content Placeholder 2"/>
          <p:cNvSpPr>
            <a:spLocks noGrp="1"/>
          </p:cNvSpPr>
          <p:nvPr>
            <p:ph idx="1"/>
          </p:nvPr>
        </p:nvSpPr>
        <p:spPr>
          <a:solidFill>
            <a:schemeClr val="accent2">
              <a:lumMod val="20000"/>
              <a:lumOff val="80000"/>
            </a:schemeClr>
          </a:solidFill>
        </p:spPr>
        <p:txBody>
          <a:bodyPr>
            <a:normAutofit/>
          </a:bodyPr>
          <a:lstStyle/>
          <a:p>
            <a:pPr marL="914400" lvl="1" indent="-514350">
              <a:buNone/>
              <a:defRPr/>
            </a:pPr>
            <a:r>
              <a:rPr lang="en-US" sz="2400" dirty="0"/>
              <a:t>c) For each successor do:</a:t>
            </a:r>
          </a:p>
          <a:p>
            <a:pPr marL="1314450" lvl="2" indent="-514350">
              <a:buNone/>
              <a:defRPr/>
            </a:pPr>
            <a:r>
              <a:rPr lang="en-US" sz="2400" dirty="0" err="1"/>
              <a:t>i</a:t>
            </a:r>
            <a:r>
              <a:rPr lang="en-US" sz="2400" dirty="0"/>
              <a:t>) If it has not been generated before , evaluate it, add it to OPEN, and record its parent.</a:t>
            </a:r>
          </a:p>
          <a:p>
            <a:pPr marL="1314450" lvl="2" indent="-514350">
              <a:buNone/>
              <a:defRPr/>
            </a:pPr>
            <a:r>
              <a:rPr lang="en-US" sz="2400" dirty="0"/>
              <a:t>ii) If it has been generated before, change the parent if this new path is better than the previous one. In that case , update the cost of getting to this node and to any successors that this node may already have. </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372847333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322416912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312911053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7883570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04800"/>
            <a:ext cx="9144000" cy="6858000"/>
          </a:xfrm>
          <a:prstGeom prst="rect">
            <a:avLst/>
          </a:prstGeom>
        </p:spPr>
      </p:pic>
    </p:spTree>
    <p:extLst>
      <p:ext uri="{BB962C8B-B14F-4D97-AF65-F5344CB8AC3E}">
        <p14:creationId xmlns:p14="http://schemas.microsoft.com/office/powerpoint/2010/main" val="14481179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27114083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192405923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solidFill>
            <a:srgbClr val="92D050"/>
          </a:solidFill>
        </p:spPr>
        <p:txBody>
          <a:bodyPr/>
          <a:lstStyle/>
          <a:p>
            <a:pPr eaLnBrk="1" hangingPunct="1"/>
            <a:r>
              <a:rPr lang="en-US" altLang="en-US" dirty="0"/>
              <a:t>Greedy best-first search example: (Romania example)</a:t>
            </a:r>
          </a:p>
        </p:txBody>
      </p:sp>
      <p:pic>
        <p:nvPicPr>
          <p:cNvPr id="24579" name="Picture 4" descr="greedy-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828800"/>
            <a:ext cx="5467350" cy="4648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p:cNvSpPr>
          <p:nvPr>
            <p:ph type="title"/>
          </p:nvPr>
        </p:nvSpPr>
        <p:spPr>
          <a:xfrm>
            <a:off x="1981200" y="274638"/>
            <a:ext cx="8229600" cy="715962"/>
          </a:xfrm>
          <a:noFill/>
        </p:spPr>
        <p:txBody>
          <a:bodyPr>
            <a:normAutofit/>
          </a:bodyPr>
          <a:lstStyle/>
          <a:p>
            <a:r>
              <a:rPr lang="en-US" dirty="0"/>
              <a:t>Applications of AI</a:t>
            </a:r>
          </a:p>
        </p:txBody>
      </p:sp>
      <p:sp>
        <p:nvSpPr>
          <p:cNvPr id="27650" name="Content Placeholder 2"/>
          <p:cNvSpPr>
            <a:spLocks noGrp="1"/>
          </p:cNvSpPr>
          <p:nvPr>
            <p:ph idx="1"/>
          </p:nvPr>
        </p:nvSpPr>
        <p:spPr>
          <a:xfrm>
            <a:off x="1981200" y="1066801"/>
            <a:ext cx="8229600" cy="5059363"/>
          </a:xfrm>
        </p:spPr>
        <p:txBody>
          <a:bodyPr/>
          <a:lstStyle/>
          <a:p>
            <a:r>
              <a:rPr lang="en-US">
                <a:hlinkClick r:id="rId2"/>
              </a:rPr>
              <a:t>11 News and publishing</a:t>
            </a:r>
            <a:endParaRPr lang="en-US"/>
          </a:p>
          <a:p>
            <a:pPr lvl="1"/>
            <a:r>
              <a:rPr lang="en-US"/>
              <a:t>The company Narrative Science makes computer generated news and reports commercially available, including summarizing team sporting events based on statistical data from the game. It also creates financial reports and real estate analyses.</a:t>
            </a:r>
          </a:p>
          <a:p>
            <a:endParaRPr 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greedy-progress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164810"/>
            <a:ext cx="7696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Grp="1" noChangeArrowheads="1"/>
          </p:cNvSpPr>
          <p:nvPr>
            <p:ph type="title"/>
          </p:nvPr>
        </p:nvSpPr>
        <p:spPr>
          <a:solidFill>
            <a:srgbClr val="FFFF00"/>
          </a:solidFill>
        </p:spPr>
        <p:txBody>
          <a:bodyPr/>
          <a:lstStyle/>
          <a:p>
            <a:pPr eaLnBrk="1" hangingPunct="1"/>
            <a:r>
              <a:rPr lang="en-US" altLang="en-US" dirty="0"/>
              <a:t>Greedy best-first search example (</a:t>
            </a:r>
            <a:r>
              <a:rPr lang="en-US" altLang="en-US" dirty="0" err="1"/>
              <a:t>contd</a:t>
            </a:r>
            <a:r>
              <a:rPr lang="en-US" altLang="en-US" dirty="0"/>
              <a:t>…)</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greedy-progress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28800"/>
            <a:ext cx="8077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noChangeArrowheads="1"/>
          </p:cNvSpPr>
          <p:nvPr>
            <p:ph type="title"/>
          </p:nvPr>
        </p:nvSpPr>
        <p:spPr/>
        <p:txBody>
          <a:bodyPr/>
          <a:lstStyle/>
          <a:p>
            <a:pPr eaLnBrk="1" hangingPunct="1"/>
            <a:r>
              <a:rPr lang="en-US" altLang="en-US" dirty="0"/>
              <a:t>Greedy best-first search example (</a:t>
            </a:r>
            <a:r>
              <a:rPr lang="en-US" altLang="en-US" dirty="0" err="1"/>
              <a:t>contd</a:t>
            </a:r>
            <a:r>
              <a:rPr lang="en-US" altLang="en-US" dirty="0"/>
              <a:t>…)</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greedy-progress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28800"/>
            <a:ext cx="7924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noChangeArrowheads="1"/>
          </p:cNvSpPr>
          <p:nvPr>
            <p:ph type="title"/>
          </p:nvPr>
        </p:nvSpPr>
        <p:spPr>
          <a:solidFill>
            <a:srgbClr val="92D050"/>
          </a:solidFill>
        </p:spPr>
        <p:txBody>
          <a:bodyPr/>
          <a:lstStyle/>
          <a:p>
            <a:pPr eaLnBrk="1" hangingPunct="1"/>
            <a:r>
              <a:rPr lang="en-US" altLang="en-US" dirty="0"/>
              <a:t>Greedy best-first search example (</a:t>
            </a:r>
            <a:r>
              <a:rPr lang="en-US" altLang="en-US" dirty="0" err="1"/>
              <a:t>contd</a:t>
            </a:r>
            <a:r>
              <a:rPr lang="en-US" altLang="en-US" dirty="0"/>
              <a:t>…)</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FFFF00"/>
          </a:solidFill>
        </p:spPr>
        <p:txBody>
          <a:bodyPr/>
          <a:lstStyle/>
          <a:p>
            <a:pPr eaLnBrk="1" hangingPunct="1"/>
            <a:r>
              <a:rPr lang="en-US" altLang="en-US" dirty="0"/>
              <a:t>Properties of Greedy best-first search</a:t>
            </a:r>
          </a:p>
        </p:txBody>
      </p:sp>
      <p:sp>
        <p:nvSpPr>
          <p:cNvPr id="28675" name="Rectangle 3"/>
          <p:cNvSpPr>
            <a:spLocks noGrp="1" noChangeArrowheads="1"/>
          </p:cNvSpPr>
          <p:nvPr>
            <p:ph idx="1"/>
          </p:nvPr>
        </p:nvSpPr>
        <p:spPr>
          <a:solidFill>
            <a:srgbClr val="92D050"/>
          </a:solidFill>
        </p:spPr>
        <p:txBody>
          <a:bodyPr/>
          <a:lstStyle/>
          <a:p>
            <a:pPr eaLnBrk="1" hangingPunct="1"/>
            <a:r>
              <a:rPr lang="en-US" altLang="en-US" u="sng" dirty="0">
                <a:solidFill>
                  <a:srgbClr val="CC0099"/>
                </a:solidFill>
              </a:rPr>
              <a:t>Complete?</a:t>
            </a:r>
            <a:r>
              <a:rPr lang="en-US" altLang="en-US" dirty="0"/>
              <a:t> No – can get stuck in loops, e.g., Iasi </a:t>
            </a:r>
            <a:r>
              <a:rPr lang="en-US" altLang="en-US" dirty="0">
                <a:sym typeface="Wingdings" panose="05000000000000000000" pitchFamily="2" charset="2"/>
              </a:rPr>
              <a:t></a:t>
            </a:r>
            <a:r>
              <a:rPr lang="en-US" altLang="en-US" dirty="0"/>
              <a:t> </a:t>
            </a:r>
            <a:r>
              <a:rPr lang="en-US" altLang="en-US" dirty="0" err="1"/>
              <a:t>Neamt</a:t>
            </a:r>
            <a:r>
              <a:rPr lang="en-US" altLang="en-US" dirty="0"/>
              <a:t> </a:t>
            </a:r>
            <a:r>
              <a:rPr lang="en-US" altLang="en-US" dirty="0">
                <a:sym typeface="Wingdings" panose="05000000000000000000" pitchFamily="2" charset="2"/>
              </a:rPr>
              <a:t></a:t>
            </a:r>
            <a:r>
              <a:rPr lang="en-US" altLang="en-US" dirty="0"/>
              <a:t> Iasi </a:t>
            </a:r>
            <a:r>
              <a:rPr lang="en-US" altLang="en-US" dirty="0">
                <a:sym typeface="Wingdings" panose="05000000000000000000" pitchFamily="2" charset="2"/>
              </a:rPr>
              <a:t></a:t>
            </a:r>
            <a:r>
              <a:rPr lang="en-US" altLang="en-US" dirty="0"/>
              <a:t> </a:t>
            </a:r>
            <a:r>
              <a:rPr lang="en-US" altLang="en-US" dirty="0" err="1"/>
              <a:t>Neamt</a:t>
            </a:r>
            <a:r>
              <a:rPr lang="en-US" altLang="en-US" dirty="0"/>
              <a:t>         </a:t>
            </a:r>
            <a:r>
              <a:rPr lang="en-US" altLang="en-US" dirty="0">
                <a:sym typeface="Wingdings" panose="05000000000000000000" pitchFamily="2" charset="2"/>
              </a:rPr>
              <a:t>….</a:t>
            </a:r>
            <a:r>
              <a:rPr lang="en-US" altLang="en-US" dirty="0"/>
              <a:t> </a:t>
            </a:r>
          </a:p>
          <a:p>
            <a:pPr eaLnBrk="1" hangingPunct="1"/>
            <a:r>
              <a:rPr lang="en-US" altLang="en-US" u="sng" dirty="0">
                <a:solidFill>
                  <a:srgbClr val="CC0099"/>
                </a:solidFill>
              </a:rPr>
              <a:t>Time?</a:t>
            </a:r>
            <a:r>
              <a:rPr lang="en-US" altLang="en-US" dirty="0"/>
              <a:t> </a:t>
            </a:r>
            <a:r>
              <a:rPr lang="en-US" altLang="en-US" i="1" dirty="0"/>
              <a:t>O(b</a:t>
            </a:r>
            <a:r>
              <a:rPr lang="en-US" altLang="en-US" i="1" baseline="30000" dirty="0"/>
              <a:t>m</a:t>
            </a:r>
            <a:r>
              <a:rPr lang="en-US" altLang="en-US" i="1" dirty="0"/>
              <a:t>)</a:t>
            </a:r>
            <a:r>
              <a:rPr lang="en-US" altLang="en-US" dirty="0"/>
              <a:t>, but a good heuristic can give dramatic improvement</a:t>
            </a:r>
          </a:p>
          <a:p>
            <a:pPr eaLnBrk="1" hangingPunct="1"/>
            <a:r>
              <a:rPr lang="en-US" altLang="en-US" u="sng" dirty="0">
                <a:solidFill>
                  <a:srgbClr val="CC0099"/>
                </a:solidFill>
              </a:rPr>
              <a:t>Space?</a:t>
            </a:r>
            <a:r>
              <a:rPr lang="en-US" altLang="en-US" dirty="0"/>
              <a:t> </a:t>
            </a:r>
            <a:r>
              <a:rPr lang="en-US" altLang="en-US" i="1" dirty="0"/>
              <a:t>O(b</a:t>
            </a:r>
            <a:r>
              <a:rPr lang="en-US" altLang="en-US" i="1" baseline="30000" dirty="0"/>
              <a:t>m</a:t>
            </a:r>
            <a:r>
              <a:rPr lang="en-US" altLang="en-US" i="1" dirty="0"/>
              <a:t>) </a:t>
            </a:r>
            <a:r>
              <a:rPr lang="en-US" altLang="en-US" dirty="0"/>
              <a:t>-- keeps all nodes in memory</a:t>
            </a:r>
          </a:p>
          <a:p>
            <a:pPr eaLnBrk="1" hangingPunct="1"/>
            <a:r>
              <a:rPr lang="en-US" altLang="en-US" u="sng" dirty="0">
                <a:solidFill>
                  <a:srgbClr val="CC0099"/>
                </a:solidFill>
              </a:rPr>
              <a:t>Optimal?</a:t>
            </a:r>
            <a:r>
              <a:rPr lang="en-US" altLang="en-US" dirty="0"/>
              <a:t> No</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Properties of Greedy best-first search (</a:t>
            </a:r>
            <a:r>
              <a:rPr lang="en-US" altLang="en-US" dirty="0" err="1"/>
              <a:t>contd</a:t>
            </a:r>
            <a:r>
              <a:rPr lang="en-US" altLang="en-US" dirty="0"/>
              <a:t>…)</a:t>
            </a:r>
            <a:endParaRPr lang="en-US" dirty="0"/>
          </a:p>
        </p:txBody>
      </p:sp>
      <p:pic>
        <p:nvPicPr>
          <p:cNvPr id="4" name="Picture 3"/>
          <p:cNvPicPr>
            <a:picLocks noChangeAspect="1"/>
          </p:cNvPicPr>
          <p:nvPr/>
        </p:nvPicPr>
        <p:blipFill>
          <a:blip r:embed="rId2"/>
          <a:stretch>
            <a:fillRect/>
          </a:stretch>
        </p:blipFill>
        <p:spPr>
          <a:xfrm>
            <a:off x="2592925" y="2133600"/>
            <a:ext cx="8911687" cy="410029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solidFill>
            <a:srgbClr val="FFC000"/>
          </a:solidFill>
        </p:spPr>
        <p:txBody>
          <a:bodyPr/>
          <a:lstStyle/>
          <a:p>
            <a:pPr eaLnBrk="1" hangingPunct="1"/>
            <a:r>
              <a:rPr lang="en-US" altLang="en-US"/>
              <a:t>A</a:t>
            </a:r>
            <a:r>
              <a:rPr lang="en-US" altLang="en-US" baseline="30000"/>
              <a:t>*</a:t>
            </a:r>
            <a:r>
              <a:rPr lang="en-US" altLang="en-US"/>
              <a:t> search</a:t>
            </a:r>
          </a:p>
        </p:txBody>
      </p:sp>
      <p:sp>
        <p:nvSpPr>
          <p:cNvPr id="29699" name="Rectangle 3"/>
          <p:cNvSpPr>
            <a:spLocks noGrp="1" noChangeArrowheads="1"/>
          </p:cNvSpPr>
          <p:nvPr>
            <p:ph idx="1"/>
          </p:nvPr>
        </p:nvSpPr>
        <p:spPr>
          <a:solidFill>
            <a:schemeClr val="accent1">
              <a:lumMod val="75000"/>
            </a:schemeClr>
          </a:solidFill>
        </p:spPr>
        <p:txBody>
          <a:bodyPr/>
          <a:lstStyle/>
          <a:p>
            <a:pPr eaLnBrk="1" hangingPunct="1">
              <a:defRPr/>
            </a:pPr>
            <a:r>
              <a:rPr lang="en-US" dirty="0"/>
              <a:t>Idea: avoid expanding paths that are already expensive</a:t>
            </a:r>
          </a:p>
          <a:p>
            <a:pPr eaLnBrk="1" hangingPunct="1">
              <a:defRPr/>
            </a:pPr>
            <a:r>
              <a:rPr lang="en-US" dirty="0"/>
              <a:t>Evaluation function </a:t>
            </a:r>
            <a:r>
              <a:rPr lang="en-US" i="1" dirty="0"/>
              <a:t>f(n) = g(n) + h(n)</a:t>
            </a:r>
            <a:endParaRPr lang="en-US" dirty="0"/>
          </a:p>
          <a:p>
            <a:pPr eaLnBrk="1" hangingPunct="1">
              <a:defRPr/>
            </a:pPr>
            <a:r>
              <a:rPr lang="en-US" i="1" dirty="0"/>
              <a:t>g(n) </a:t>
            </a:r>
            <a:r>
              <a:rPr lang="en-US" dirty="0"/>
              <a:t>= cost so far to reach </a:t>
            </a:r>
            <a:r>
              <a:rPr lang="en-US" i="1" dirty="0"/>
              <a:t>n</a:t>
            </a:r>
          </a:p>
          <a:p>
            <a:pPr eaLnBrk="1" hangingPunct="1">
              <a:defRPr/>
            </a:pPr>
            <a:r>
              <a:rPr lang="en-US" i="1" dirty="0"/>
              <a:t>h(n)</a:t>
            </a:r>
            <a:r>
              <a:rPr lang="en-US" dirty="0"/>
              <a:t> = estimated cost from </a:t>
            </a:r>
            <a:r>
              <a:rPr lang="en-US" i="1" dirty="0"/>
              <a:t>n</a:t>
            </a:r>
            <a:r>
              <a:rPr lang="en-US" dirty="0"/>
              <a:t> to goal</a:t>
            </a:r>
          </a:p>
          <a:p>
            <a:pPr eaLnBrk="1" hangingPunct="1">
              <a:defRPr/>
            </a:pPr>
            <a:r>
              <a:rPr lang="en-US" i="1" dirty="0"/>
              <a:t>f(n) </a:t>
            </a:r>
            <a:r>
              <a:rPr lang="en-US" dirty="0"/>
              <a:t>= estimated total cost of path through </a:t>
            </a:r>
            <a:r>
              <a:rPr lang="en-US" i="1" dirty="0"/>
              <a:t>n</a:t>
            </a:r>
            <a:r>
              <a:rPr lang="en-US" dirty="0"/>
              <a:t> to goal</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solidFill>
            <a:srgbClr val="FFC000"/>
          </a:solidFill>
        </p:spPr>
        <p:txBody>
          <a:bodyPr/>
          <a:lstStyle/>
          <a:p>
            <a:pPr eaLnBrk="1" hangingPunct="1"/>
            <a:r>
              <a:rPr lang="en-US" altLang="en-US"/>
              <a:t>A</a:t>
            </a:r>
            <a:r>
              <a:rPr lang="en-US" altLang="en-US" baseline="30000"/>
              <a:t>*</a:t>
            </a:r>
            <a:r>
              <a:rPr lang="en-US" altLang="en-US"/>
              <a:t> search</a:t>
            </a:r>
          </a:p>
        </p:txBody>
      </p:sp>
      <p:sp>
        <p:nvSpPr>
          <p:cNvPr id="29699" name="Rectangle 3"/>
          <p:cNvSpPr>
            <a:spLocks noGrp="1" noChangeArrowheads="1"/>
          </p:cNvSpPr>
          <p:nvPr>
            <p:ph idx="1"/>
          </p:nvPr>
        </p:nvSpPr>
        <p:spPr>
          <a:solidFill>
            <a:schemeClr val="accent1">
              <a:lumMod val="75000"/>
            </a:schemeClr>
          </a:solidFill>
        </p:spPr>
        <p:txBody>
          <a:bodyPr>
            <a:normAutofit fontScale="92500" lnSpcReduction="10000"/>
          </a:bodyPr>
          <a:lstStyle/>
          <a:p>
            <a:pPr eaLnBrk="1" hangingPunct="1">
              <a:defRPr/>
            </a:pPr>
            <a:r>
              <a:rPr lang="en-US" sz="2800"/>
              <a:t>The Best first search algorithm is a simplified version of A</a:t>
            </a:r>
            <a:r>
              <a:rPr lang="en-US" sz="2800" baseline="30000"/>
              <a:t>*</a:t>
            </a:r>
            <a:r>
              <a:rPr lang="en-US" sz="2800"/>
              <a:t> algorithm .</a:t>
            </a:r>
          </a:p>
          <a:p>
            <a:pPr eaLnBrk="1" hangingPunct="1">
              <a:defRPr/>
            </a:pPr>
            <a:r>
              <a:rPr lang="en-US" sz="2800"/>
              <a:t>A</a:t>
            </a:r>
            <a:r>
              <a:rPr lang="en-US" sz="2800" baseline="30000"/>
              <a:t>*     </a:t>
            </a:r>
            <a:r>
              <a:rPr lang="en-US" sz="2800"/>
              <a:t>  uses the same f, g ,h functions as well as the lists OPEN and CLOSED.</a:t>
            </a:r>
          </a:p>
          <a:p>
            <a:pPr eaLnBrk="1" hangingPunct="1">
              <a:defRPr/>
            </a:pPr>
            <a:r>
              <a:rPr lang="en-US" sz="2800"/>
              <a:t> A</a:t>
            </a:r>
            <a:r>
              <a:rPr lang="en-US" sz="2800" baseline="30000"/>
              <a:t>*  </a:t>
            </a:r>
            <a:r>
              <a:rPr lang="en-US" sz="2800"/>
              <a:t> algorithm:-</a:t>
            </a:r>
            <a:endParaRPr lang="en-US" sz="2800" baseline="30000"/>
          </a:p>
          <a:p>
            <a:pPr eaLnBrk="1" hangingPunct="1">
              <a:buFontTx/>
              <a:buAutoNum type="arabicParenR"/>
              <a:defRPr/>
            </a:pPr>
            <a:r>
              <a:rPr lang="en-US" sz="2800" baseline="30000"/>
              <a:t> </a:t>
            </a:r>
            <a:r>
              <a:rPr lang="en-US" sz="2800"/>
              <a:t>  start with OPEN containing only the initial node. Set that node’s g value to zero , its h value to whatever it is and its f value to h + 0 = h. initially closed is empty.</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FFC000"/>
          </a:solidFill>
        </p:spPr>
        <p:txBody>
          <a:bodyPr/>
          <a:lstStyle/>
          <a:p>
            <a:pPr eaLnBrk="1" hangingPunct="1"/>
            <a:r>
              <a:rPr lang="en-US" altLang="en-US"/>
              <a:t>A</a:t>
            </a:r>
            <a:r>
              <a:rPr lang="en-US" altLang="en-US" baseline="30000"/>
              <a:t>*</a:t>
            </a:r>
            <a:r>
              <a:rPr lang="en-US" altLang="en-US"/>
              <a:t> search</a:t>
            </a:r>
          </a:p>
        </p:txBody>
      </p:sp>
      <p:sp>
        <p:nvSpPr>
          <p:cNvPr id="29699" name="Rectangle 3"/>
          <p:cNvSpPr>
            <a:spLocks noGrp="1" noChangeArrowheads="1"/>
          </p:cNvSpPr>
          <p:nvPr>
            <p:ph idx="1"/>
          </p:nvPr>
        </p:nvSpPr>
        <p:spPr>
          <a:solidFill>
            <a:schemeClr val="accent1">
              <a:lumMod val="75000"/>
            </a:schemeClr>
          </a:solidFill>
        </p:spPr>
        <p:txBody>
          <a:bodyPr>
            <a:normAutofit lnSpcReduction="10000"/>
          </a:bodyPr>
          <a:lstStyle/>
          <a:p>
            <a:pPr eaLnBrk="1" hangingPunct="1">
              <a:buFontTx/>
              <a:buNone/>
              <a:defRPr/>
            </a:pPr>
            <a:r>
              <a:rPr lang="en-US" sz="2800" dirty="0"/>
              <a:t>2. Until a goal node is found, repeat  the procedure:</a:t>
            </a:r>
          </a:p>
          <a:p>
            <a:pPr marL="571500" indent="-571500">
              <a:buFont typeface="+mj-lt"/>
              <a:buAutoNum type="romanUcPeriod"/>
              <a:defRPr/>
            </a:pPr>
            <a:r>
              <a:rPr lang="en-US" sz="2800" dirty="0"/>
              <a:t>	if there are no nodes on OPEN, report failure. Otherwise, pick the node from OPEN with the lowest f value. Call it BESTNODE. Remove it from OPEN , place it on CLOSED . If BESTNODE is a goal node, then exit and report a solution; else generate the successors of BESTNODE. For each such successor, do the following: </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solidFill>
            <a:srgbClr val="FFC000"/>
          </a:solidFill>
        </p:spPr>
        <p:txBody>
          <a:bodyPr/>
          <a:lstStyle/>
          <a:p>
            <a:pPr eaLnBrk="1" hangingPunct="1"/>
            <a:r>
              <a:rPr lang="en-US" altLang="en-US"/>
              <a:t>A</a:t>
            </a:r>
            <a:r>
              <a:rPr lang="en-US" altLang="en-US" baseline="30000"/>
              <a:t>*</a:t>
            </a:r>
            <a:r>
              <a:rPr lang="en-US" altLang="en-US"/>
              <a:t> search</a:t>
            </a:r>
          </a:p>
        </p:txBody>
      </p:sp>
      <p:sp>
        <p:nvSpPr>
          <p:cNvPr id="29699" name="Rectangle 3"/>
          <p:cNvSpPr>
            <a:spLocks noGrp="1" noChangeArrowheads="1"/>
          </p:cNvSpPr>
          <p:nvPr>
            <p:ph idx="1"/>
          </p:nvPr>
        </p:nvSpPr>
        <p:spPr>
          <a:solidFill>
            <a:schemeClr val="accent1">
              <a:lumMod val="75000"/>
            </a:schemeClr>
          </a:solidFill>
        </p:spPr>
        <p:txBody>
          <a:bodyPr>
            <a:normAutofit fontScale="92500" lnSpcReduction="10000"/>
          </a:bodyPr>
          <a:lstStyle/>
          <a:p>
            <a:pPr marL="571500" indent="-571500">
              <a:buFontTx/>
              <a:buAutoNum type="alphaLcParenR"/>
              <a:defRPr/>
            </a:pPr>
            <a:r>
              <a:rPr lang="en-US" sz="2800"/>
              <a:t>Set SUCCESSOR to point back to BESTNODE.</a:t>
            </a:r>
          </a:p>
          <a:p>
            <a:pPr marL="571500" indent="-571500">
              <a:buFontTx/>
              <a:buAutoNum type="alphaLcParenR"/>
              <a:defRPr/>
            </a:pPr>
            <a:r>
              <a:rPr lang="en-US" sz="2800"/>
              <a:t>Compute g(SUCCESSOR) = g( BESTNODE) + the cost of getting from BESTNODE to SUCCESSOR.</a:t>
            </a:r>
          </a:p>
          <a:p>
            <a:pPr marL="571500" indent="-571500">
              <a:buFontTx/>
              <a:buAutoNum type="alphaLcParenR"/>
              <a:defRPr/>
            </a:pPr>
            <a:r>
              <a:rPr lang="en-US" sz="2800"/>
              <a:t>See if SUCCESSOR is the same as any node on OPEN. If so, call that node OLD. Since this node already exists in the graph, we can throw SUCCESSOR away and add OLD to the list of BESTNODES successors.</a:t>
            </a:r>
          </a:p>
          <a:p>
            <a:pPr marL="571500" indent="-571500">
              <a:buNone/>
              <a:defRPr/>
            </a:pPr>
            <a:endParaRPr lang="en-US" sz="280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solidFill>
            <a:srgbClr val="FFC000"/>
          </a:solidFill>
        </p:spPr>
        <p:txBody>
          <a:bodyPr/>
          <a:lstStyle/>
          <a:p>
            <a:pPr eaLnBrk="1" hangingPunct="1"/>
            <a:r>
              <a:rPr lang="en-US" altLang="en-US"/>
              <a:t>A</a:t>
            </a:r>
            <a:r>
              <a:rPr lang="en-US" altLang="en-US" baseline="30000"/>
              <a:t>*</a:t>
            </a:r>
            <a:r>
              <a:rPr lang="en-US" altLang="en-US"/>
              <a:t> search</a:t>
            </a:r>
          </a:p>
        </p:txBody>
      </p:sp>
      <p:sp>
        <p:nvSpPr>
          <p:cNvPr id="29699" name="Rectangle 3"/>
          <p:cNvSpPr>
            <a:spLocks noGrp="1" noChangeArrowheads="1"/>
          </p:cNvSpPr>
          <p:nvPr>
            <p:ph idx="1"/>
          </p:nvPr>
        </p:nvSpPr>
        <p:spPr>
          <a:solidFill>
            <a:schemeClr val="accent1">
              <a:lumMod val="75000"/>
            </a:schemeClr>
          </a:solidFill>
        </p:spPr>
        <p:txBody>
          <a:bodyPr>
            <a:normAutofit lnSpcReduction="10000"/>
          </a:bodyPr>
          <a:lstStyle/>
          <a:p>
            <a:pPr marL="571500" indent="-571500">
              <a:buNone/>
              <a:defRPr/>
            </a:pPr>
            <a:r>
              <a:rPr lang="en-US" sz="2800" dirty="0"/>
              <a:t>	</a:t>
            </a:r>
            <a:r>
              <a:rPr lang="en-US" sz="2400" dirty="0"/>
              <a:t>determine the parent link:- If the path just found to SUCCESSOR is cheaper than the current best path to OLD, then reset OLD’s parent – link to BESTNODE; else, don’t update anything.</a:t>
            </a:r>
          </a:p>
          <a:p>
            <a:pPr marL="571500" indent="-571500">
              <a:buNone/>
              <a:defRPr/>
            </a:pPr>
            <a:r>
              <a:rPr lang="en-US" sz="2400" dirty="0"/>
              <a:t> d) if SUCCESSOR is not in OPEN but in CLOSED, call it OLD and add OLD to the list of BESTNODE’s successors. Check to see if the new path is better as in step (c) . If it is, then set the parent link and g and f value appropriately. Propagate the new cost downward and determine the better path. If required set the parent link accordingly.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45B2-61CB-4608-90DA-16943BE77A85}"/>
              </a:ext>
            </a:extLst>
          </p:cNvPr>
          <p:cNvSpPr>
            <a:spLocks noGrp="1"/>
          </p:cNvSpPr>
          <p:nvPr>
            <p:ph type="title"/>
          </p:nvPr>
        </p:nvSpPr>
        <p:spPr/>
        <p:txBody>
          <a:bodyPr>
            <a:normAutofit/>
          </a:bodyPr>
          <a:lstStyle/>
          <a:p>
            <a:r>
              <a:rPr lang="en-US" sz="6000" dirty="0"/>
              <a:t>AI – Why so Important?</a:t>
            </a:r>
          </a:p>
        </p:txBody>
      </p:sp>
      <p:sp>
        <p:nvSpPr>
          <p:cNvPr id="3" name="Content Placeholder 2">
            <a:extLst>
              <a:ext uri="{FF2B5EF4-FFF2-40B4-BE49-F238E27FC236}">
                <a16:creationId xmlns:a16="http://schemas.microsoft.com/office/drawing/2014/main" id="{E6BB101F-05AF-44C9-BA31-46685DCCA791}"/>
              </a:ext>
            </a:extLst>
          </p:cNvPr>
          <p:cNvSpPr>
            <a:spLocks noGrp="1"/>
          </p:cNvSpPr>
          <p:nvPr>
            <p:ph idx="1"/>
          </p:nvPr>
        </p:nvSpPr>
        <p:spPr/>
        <p:txBody>
          <a:bodyPr>
            <a:normAutofit/>
          </a:bodyPr>
          <a:lstStyle/>
          <a:p>
            <a:pPr marL="0" indent="0" algn="ctr">
              <a:buNone/>
            </a:pPr>
            <a:r>
              <a:rPr lang="en-US" sz="4000" b="1" dirty="0">
                <a:latin typeface="Arial" panose="020B0604020202020204" pitchFamily="34" charset="0"/>
                <a:cs typeface="Arial" panose="020B0604020202020204" pitchFamily="34" charset="0"/>
              </a:rPr>
              <a:t>Homo sapiens—man the wise!</a:t>
            </a:r>
          </a:p>
        </p:txBody>
      </p:sp>
    </p:spTree>
    <p:extLst>
      <p:ext uri="{BB962C8B-B14F-4D97-AF65-F5344CB8AC3E}">
        <p14:creationId xmlns:p14="http://schemas.microsoft.com/office/powerpoint/2010/main" val="3462477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Grp="1" noChangeArrowheads="1"/>
          </p:cNvSpPr>
          <p:nvPr>
            <p:ph type="ctrTitle"/>
          </p:nvPr>
        </p:nvSpPr>
        <p:spPr>
          <a:xfrm>
            <a:off x="2589213" y="3962400"/>
            <a:ext cx="8448821" cy="1143001"/>
          </a:xfrm>
        </p:spPr>
        <p:txBody>
          <a:bodyPr>
            <a:normAutofit fontScale="90000"/>
          </a:bodyPr>
          <a:lstStyle/>
          <a:p>
            <a:pPr eaLnBrk="1" hangingPunct="1"/>
            <a:r>
              <a:rPr lang="en-US" altLang="zh-CN" sz="5600" dirty="0">
                <a:solidFill>
                  <a:schemeClr val="tx1"/>
                </a:solidFill>
                <a:ea typeface="SimSun" panose="02010600030101010101" pitchFamily="2" charset="-122"/>
              </a:rPr>
              <a:t>Intelligent Agents</a:t>
            </a:r>
            <a:br>
              <a:rPr lang="en-US" altLang="zh-CN" sz="5600" dirty="0">
                <a:solidFill>
                  <a:schemeClr val="tx1"/>
                </a:solidFill>
                <a:ea typeface="SimSun" panose="02010600030101010101" pitchFamily="2" charset="-122"/>
              </a:rPr>
            </a:br>
            <a:r>
              <a:rPr lang="en-US" altLang="zh-CN" sz="5600" dirty="0">
                <a:solidFill>
                  <a:schemeClr val="tx1"/>
                </a:solidFill>
                <a:ea typeface="SimSun" panose="02010600030101010101" pitchFamily="2" charset="-122"/>
              </a:rPr>
              <a:t/>
            </a:r>
            <a:br>
              <a:rPr lang="en-US" altLang="zh-CN" sz="5600" dirty="0">
                <a:solidFill>
                  <a:schemeClr val="tx1"/>
                </a:solidFill>
                <a:ea typeface="SimSun" panose="02010600030101010101" pitchFamily="2" charset="-122"/>
              </a:rPr>
            </a:br>
            <a:r>
              <a:rPr lang="en-US" altLang="zh-CN" sz="3200" dirty="0">
                <a:solidFill>
                  <a:schemeClr val="tx1"/>
                </a:solidFill>
                <a:ea typeface="SimSun" panose="02010600030101010101" pitchFamily="2" charset="-122"/>
              </a:rPr>
              <a:t>Chapter-2</a:t>
            </a:r>
            <a:endParaRPr lang="en-US" altLang="zh-CN" sz="5600" dirty="0">
              <a:solidFill>
                <a:schemeClr val="tx1"/>
              </a:solidFill>
              <a:ea typeface="SimSun" panose="02010600030101010101" pitchFamily="2" charset="-122"/>
            </a:endParaRPr>
          </a:p>
        </p:txBody>
      </p:sp>
      <p:sp>
        <p:nvSpPr>
          <p:cNvPr id="3076" name="Rectangle 3"/>
          <p:cNvSpPr>
            <a:spLocks noGrp="1" noChangeArrowheads="1"/>
          </p:cNvSpPr>
          <p:nvPr>
            <p:ph type="subTitle" idx="1"/>
          </p:nvPr>
        </p:nvSpPr>
        <p:spPr/>
        <p:txBody>
          <a:bodyPr/>
          <a:lstStyle/>
          <a:p>
            <a:pPr eaLnBrk="1" hangingPunct="1"/>
            <a:endParaRPr lang="en-US" altLang="zh-CN" dirty="0">
              <a:ea typeface="SimSun" panose="02010600030101010101" pitchFamily="2" charset="-122"/>
            </a:endParaRPr>
          </a:p>
          <a:p>
            <a:pPr eaLnBrk="1" hangingPunct="1"/>
            <a:endParaRPr lang="en-US" altLang="zh-CN" dirty="0">
              <a:ea typeface="SimSun" panose="02010600030101010101" pitchFamily="2" charset="-122"/>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solidFill>
            <a:srgbClr val="FFC000"/>
          </a:solidFill>
        </p:spPr>
        <p:txBody>
          <a:bodyPr/>
          <a:lstStyle/>
          <a:p>
            <a:pPr eaLnBrk="1" hangingPunct="1"/>
            <a:r>
              <a:rPr lang="en-US" altLang="en-US"/>
              <a:t>A</a:t>
            </a:r>
            <a:r>
              <a:rPr lang="en-US" altLang="en-US" baseline="30000"/>
              <a:t>*</a:t>
            </a:r>
            <a:r>
              <a:rPr lang="en-US" altLang="en-US"/>
              <a:t> search</a:t>
            </a:r>
          </a:p>
        </p:txBody>
      </p:sp>
      <p:sp>
        <p:nvSpPr>
          <p:cNvPr id="29699" name="Rectangle 3"/>
          <p:cNvSpPr>
            <a:spLocks noGrp="1" noChangeArrowheads="1"/>
          </p:cNvSpPr>
          <p:nvPr>
            <p:ph idx="1"/>
          </p:nvPr>
        </p:nvSpPr>
        <p:spPr>
          <a:solidFill>
            <a:schemeClr val="accent1">
              <a:lumMod val="75000"/>
            </a:schemeClr>
          </a:solidFill>
        </p:spPr>
        <p:txBody>
          <a:bodyPr/>
          <a:lstStyle/>
          <a:p>
            <a:pPr marL="571500" indent="-571500">
              <a:buNone/>
              <a:defRPr/>
            </a:pPr>
            <a:r>
              <a:rPr lang="en-US" sz="2800" dirty="0"/>
              <a:t>	</a:t>
            </a:r>
            <a:r>
              <a:rPr lang="en-US" sz="2400" dirty="0"/>
              <a:t> e) If SUCCESSOR is neither in OPEN nor in CLOSED , then put it on OPEN and add it to the list of BESTNODE’s successors. Compute f(SUCCESSOR) = g(SUCCESSOR) + h( SUCCESSOR)</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a:t>A</a:t>
            </a:r>
            <a:r>
              <a:rPr lang="en-US" altLang="en-US" baseline="30000"/>
              <a:t>*</a:t>
            </a:r>
            <a:r>
              <a:rPr lang="en-US" altLang="en-US"/>
              <a:t> search example</a:t>
            </a:r>
          </a:p>
        </p:txBody>
      </p:sp>
      <p:pic>
        <p:nvPicPr>
          <p:cNvPr id="35843" name="Picture 4" descr="astar-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0" y="1524000"/>
            <a:ext cx="54102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astar-progress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524001"/>
            <a:ext cx="54102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p:cNvSpPr>
            <a:spLocks noGrp="1" noChangeArrowheads="1"/>
          </p:cNvSpPr>
          <p:nvPr>
            <p:ph type="title"/>
          </p:nvPr>
        </p:nvSpPr>
        <p:spPr/>
        <p:txBody>
          <a:bodyPr/>
          <a:lstStyle/>
          <a:p>
            <a:pPr eaLnBrk="1" hangingPunct="1"/>
            <a:r>
              <a:rPr lang="en-US" altLang="en-US" dirty="0"/>
              <a:t>A</a:t>
            </a:r>
            <a:r>
              <a:rPr lang="en-US" altLang="en-US" baseline="30000" dirty="0"/>
              <a:t>*</a:t>
            </a:r>
            <a:r>
              <a:rPr lang="en-US" altLang="en-US" dirty="0"/>
              <a:t> search example(Romania example)</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a:t>A</a:t>
            </a:r>
            <a:r>
              <a:rPr lang="en-US" altLang="en-US" baseline="30000"/>
              <a:t>*</a:t>
            </a:r>
            <a:r>
              <a:rPr lang="en-US" altLang="en-US"/>
              <a:t> search example</a:t>
            </a:r>
          </a:p>
        </p:txBody>
      </p:sp>
      <p:pic>
        <p:nvPicPr>
          <p:cNvPr id="37891" name="Picture 5" descr="astar-progress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524001"/>
            <a:ext cx="54102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a:t>A</a:t>
            </a:r>
            <a:r>
              <a:rPr lang="en-US" altLang="en-US" baseline="30000"/>
              <a:t>*</a:t>
            </a:r>
            <a:r>
              <a:rPr lang="en-US" altLang="en-US"/>
              <a:t> search example</a:t>
            </a:r>
          </a:p>
        </p:txBody>
      </p:sp>
      <p:pic>
        <p:nvPicPr>
          <p:cNvPr id="38915" name="Picture 4" descr="astar-progress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524001"/>
            <a:ext cx="54102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a:t>A</a:t>
            </a:r>
            <a:r>
              <a:rPr lang="en-US" altLang="en-US" baseline="30000"/>
              <a:t>*</a:t>
            </a:r>
            <a:r>
              <a:rPr lang="en-US" altLang="en-US"/>
              <a:t> search example</a:t>
            </a:r>
          </a:p>
        </p:txBody>
      </p:sp>
      <p:pic>
        <p:nvPicPr>
          <p:cNvPr id="39939" name="Picture 4" descr="astar-progress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524001"/>
            <a:ext cx="54102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a:t>A</a:t>
            </a:r>
            <a:r>
              <a:rPr lang="en-US" altLang="en-US" baseline="30000"/>
              <a:t>*</a:t>
            </a:r>
            <a:r>
              <a:rPr lang="en-US" altLang="en-US"/>
              <a:t> search example</a:t>
            </a:r>
          </a:p>
        </p:txBody>
      </p:sp>
      <p:pic>
        <p:nvPicPr>
          <p:cNvPr id="40963" name="Picture 4" descr="astar-progress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590675"/>
            <a:ext cx="54102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solidFill>
            <a:schemeClr val="accent1"/>
          </a:solidFill>
        </p:spPr>
        <p:txBody>
          <a:bodyPr/>
          <a:lstStyle/>
          <a:p>
            <a:pPr eaLnBrk="1" hangingPunct="1"/>
            <a:r>
              <a:rPr lang="en-US" altLang="en-US"/>
              <a:t>Properties of A*</a:t>
            </a:r>
          </a:p>
        </p:txBody>
      </p:sp>
      <p:sp>
        <p:nvSpPr>
          <p:cNvPr id="41987" name="Rectangle 3"/>
          <p:cNvSpPr>
            <a:spLocks noGrp="1" noChangeArrowheads="1"/>
          </p:cNvSpPr>
          <p:nvPr>
            <p:ph idx="1"/>
          </p:nvPr>
        </p:nvSpPr>
        <p:spPr>
          <a:solidFill>
            <a:schemeClr val="accent3">
              <a:lumMod val="75000"/>
            </a:schemeClr>
          </a:solidFill>
        </p:spPr>
        <p:txBody>
          <a:bodyPr/>
          <a:lstStyle/>
          <a:p>
            <a:pPr eaLnBrk="1" hangingPunct="1">
              <a:defRPr/>
            </a:pPr>
            <a:r>
              <a:rPr lang="en-US" u="sng" dirty="0">
                <a:solidFill>
                  <a:srgbClr val="FFFF00"/>
                </a:solidFill>
              </a:rPr>
              <a:t>Complete?</a:t>
            </a:r>
            <a:r>
              <a:rPr lang="en-US" dirty="0"/>
              <a:t> Yes (unless there are infinitely many nodes with f </a:t>
            </a:r>
            <a:r>
              <a:rPr lang="en-US" i="1" dirty="0">
                <a:cs typeface="Arial" panose="020B0604020202020204" pitchFamily="34" charset="0"/>
              </a:rPr>
              <a:t>≤</a:t>
            </a:r>
            <a:r>
              <a:rPr lang="en-US" i="1" dirty="0"/>
              <a:t> f(G) </a:t>
            </a:r>
            <a:r>
              <a:rPr lang="en-US" dirty="0"/>
              <a:t>)</a:t>
            </a:r>
          </a:p>
          <a:p>
            <a:pPr eaLnBrk="1" hangingPunct="1">
              <a:defRPr/>
            </a:pPr>
            <a:r>
              <a:rPr lang="en-US" u="sng" dirty="0">
                <a:solidFill>
                  <a:srgbClr val="FFFF00"/>
                </a:solidFill>
              </a:rPr>
              <a:t>Time?</a:t>
            </a:r>
            <a:r>
              <a:rPr lang="en-US" dirty="0"/>
              <a:t> Exponential</a:t>
            </a:r>
          </a:p>
          <a:p>
            <a:pPr eaLnBrk="1" hangingPunct="1">
              <a:defRPr/>
            </a:pPr>
            <a:r>
              <a:rPr lang="en-US" u="sng" dirty="0">
                <a:solidFill>
                  <a:srgbClr val="FFFF00"/>
                </a:solidFill>
              </a:rPr>
              <a:t>Space?</a:t>
            </a:r>
            <a:r>
              <a:rPr lang="en-US" dirty="0"/>
              <a:t> Keeps all nodes in memory</a:t>
            </a:r>
          </a:p>
          <a:p>
            <a:pPr eaLnBrk="1" hangingPunct="1">
              <a:defRPr/>
            </a:pPr>
            <a:r>
              <a:rPr lang="en-US" u="sng" dirty="0">
                <a:solidFill>
                  <a:srgbClr val="FFFF00"/>
                </a:solidFill>
              </a:rPr>
              <a:t>Optimal?</a:t>
            </a:r>
            <a:r>
              <a:rPr lang="en-US" dirty="0"/>
              <a:t> Yes if h(n) is admissible.</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solidFill>
            <a:srgbClr val="FFFF00"/>
          </a:solidFill>
        </p:spPr>
        <p:txBody>
          <a:bodyPr/>
          <a:lstStyle/>
          <a:p>
            <a:pPr eaLnBrk="1" hangingPunct="1"/>
            <a:r>
              <a:rPr lang="en-US" altLang="en-US"/>
              <a:t>Admissible heuristics</a:t>
            </a:r>
          </a:p>
        </p:txBody>
      </p:sp>
      <p:sp>
        <p:nvSpPr>
          <p:cNvPr id="36867" name="Rectangle 3"/>
          <p:cNvSpPr>
            <a:spLocks noGrp="1" noChangeArrowheads="1"/>
          </p:cNvSpPr>
          <p:nvPr>
            <p:ph idx="1"/>
          </p:nvPr>
        </p:nvSpPr>
        <p:spPr>
          <a:xfrm>
            <a:off x="1981200" y="1600200"/>
            <a:ext cx="8229600" cy="4953000"/>
          </a:xfrm>
          <a:solidFill>
            <a:schemeClr val="accent2">
              <a:lumMod val="20000"/>
              <a:lumOff val="80000"/>
            </a:schemeClr>
          </a:solidFill>
        </p:spPr>
        <p:txBody>
          <a:bodyPr>
            <a:normAutofit lnSpcReduction="10000"/>
          </a:bodyPr>
          <a:lstStyle/>
          <a:p>
            <a:pPr eaLnBrk="1" hangingPunct="1">
              <a:defRPr/>
            </a:pPr>
            <a:r>
              <a:rPr lang="en-US" sz="2800" dirty="0"/>
              <a:t>A heuristic </a:t>
            </a:r>
            <a:r>
              <a:rPr lang="en-US" sz="2800" i="1" dirty="0"/>
              <a:t>h(n)</a:t>
            </a:r>
            <a:r>
              <a:rPr lang="en-US" sz="2800" dirty="0"/>
              <a:t> is </a:t>
            </a:r>
            <a:r>
              <a:rPr lang="en-US" sz="2800" dirty="0">
                <a:solidFill>
                  <a:srgbClr val="FF0000"/>
                </a:solidFill>
              </a:rPr>
              <a:t>admissible</a:t>
            </a:r>
            <a:r>
              <a:rPr lang="en-US" sz="2800" dirty="0"/>
              <a:t> if for every node </a:t>
            </a:r>
            <a:r>
              <a:rPr lang="en-US" sz="2800" i="1" dirty="0"/>
              <a:t>n</a:t>
            </a:r>
            <a:r>
              <a:rPr lang="en-US" sz="2800" dirty="0"/>
              <a:t>,</a:t>
            </a:r>
          </a:p>
          <a:p>
            <a:pPr eaLnBrk="1" hangingPunct="1">
              <a:buFontTx/>
              <a:buNone/>
              <a:defRPr/>
            </a:pPr>
            <a:r>
              <a:rPr lang="en-US" sz="2800" i="1" dirty="0"/>
              <a:t>	h(n) </a:t>
            </a:r>
            <a:r>
              <a:rPr lang="en-US" sz="2800" i="1" dirty="0">
                <a:cs typeface="Arial" panose="020B0604020202020204" pitchFamily="34" charset="0"/>
              </a:rPr>
              <a:t>≤</a:t>
            </a:r>
            <a:r>
              <a:rPr lang="en-US" sz="2800" i="1" dirty="0"/>
              <a:t> h</a:t>
            </a:r>
            <a:r>
              <a:rPr lang="en-US" sz="2800" i="1" baseline="30000" dirty="0"/>
              <a:t>*</a:t>
            </a:r>
            <a:r>
              <a:rPr lang="en-US" sz="2800" i="1" dirty="0"/>
              <a:t>(n), </a:t>
            </a:r>
            <a:r>
              <a:rPr lang="en-US" sz="2800" dirty="0"/>
              <a:t>where </a:t>
            </a:r>
            <a:r>
              <a:rPr lang="en-US" sz="2800" i="1" dirty="0"/>
              <a:t>h</a:t>
            </a:r>
            <a:r>
              <a:rPr lang="en-US" sz="2800" i="1" baseline="30000" dirty="0"/>
              <a:t>*</a:t>
            </a:r>
            <a:r>
              <a:rPr lang="en-US" sz="2800" i="1" dirty="0"/>
              <a:t>(n)</a:t>
            </a:r>
            <a:r>
              <a:rPr lang="en-US" sz="2800" dirty="0"/>
              <a:t> is the </a:t>
            </a:r>
            <a:r>
              <a:rPr lang="en-US" sz="2800" dirty="0">
                <a:solidFill>
                  <a:srgbClr val="FF0000"/>
                </a:solidFill>
              </a:rPr>
              <a:t>true </a:t>
            </a:r>
            <a:r>
              <a:rPr lang="en-US" sz="2800" dirty="0"/>
              <a:t>cost to reach the goal state from </a:t>
            </a:r>
            <a:r>
              <a:rPr lang="en-US" sz="2800" i="1" dirty="0"/>
              <a:t>n</a:t>
            </a:r>
            <a:r>
              <a:rPr lang="en-US" sz="2800" dirty="0"/>
              <a:t>.
</a:t>
            </a:r>
          </a:p>
          <a:p>
            <a:pPr eaLnBrk="1" hangingPunct="1">
              <a:defRPr/>
            </a:pPr>
            <a:r>
              <a:rPr lang="en-US" sz="2800" dirty="0"/>
              <a:t>An admissible heuristic </a:t>
            </a:r>
            <a:r>
              <a:rPr lang="en-US" sz="2800" dirty="0">
                <a:solidFill>
                  <a:srgbClr val="FF0000"/>
                </a:solidFill>
              </a:rPr>
              <a:t>never overestimates</a:t>
            </a:r>
            <a:r>
              <a:rPr lang="en-US" sz="2800" dirty="0"/>
              <a:t> the cost to reach the goal, i.e., it is </a:t>
            </a:r>
            <a:r>
              <a:rPr lang="en-US" sz="2800" dirty="0">
                <a:solidFill>
                  <a:srgbClr val="FF0000"/>
                </a:solidFill>
              </a:rPr>
              <a:t>optimistic</a:t>
            </a:r>
            <a:endParaRPr lang="en-US" sz="2800" dirty="0"/>
          </a:p>
          <a:p>
            <a:pPr eaLnBrk="1" hangingPunct="1">
              <a:defRPr/>
            </a:pPr>
            <a:r>
              <a:rPr lang="en-US" sz="2800" dirty="0"/>
              <a:t>Example: </a:t>
            </a:r>
            <a:r>
              <a:rPr lang="en-US" sz="2800" i="1" dirty="0" err="1"/>
              <a:t>h</a:t>
            </a:r>
            <a:r>
              <a:rPr lang="en-US" sz="2800" i="1" baseline="-25000" dirty="0" err="1"/>
              <a:t>SLD</a:t>
            </a:r>
            <a:r>
              <a:rPr lang="en-US" sz="2800" i="1" dirty="0"/>
              <a:t>(n) </a:t>
            </a:r>
            <a:r>
              <a:rPr lang="en-US" sz="2800" dirty="0"/>
              <a:t>(never overestimates the actual road distance)</a:t>
            </a:r>
          </a:p>
          <a:p>
            <a:pPr eaLnBrk="1" hangingPunct="1">
              <a:defRPr/>
            </a:pPr>
            <a:r>
              <a:rPr lang="en-US" sz="2800" dirty="0">
                <a:solidFill>
                  <a:schemeClr val="accent2"/>
                </a:solidFill>
              </a:rPr>
              <a:t>Theorem</a:t>
            </a:r>
            <a:r>
              <a:rPr lang="en-US" sz="2800" dirty="0"/>
              <a:t>: If </a:t>
            </a:r>
            <a:r>
              <a:rPr lang="en-US" sz="2800" i="1" dirty="0"/>
              <a:t>h(n) </a:t>
            </a:r>
            <a:r>
              <a:rPr lang="en-US" sz="2800" dirty="0"/>
              <a:t>is admissible, A</a:t>
            </a:r>
            <a:r>
              <a:rPr lang="en-US" sz="2800" baseline="30000" dirty="0"/>
              <a:t>*</a:t>
            </a:r>
            <a:r>
              <a:rPr lang="en-US" sz="2800" dirty="0"/>
              <a:t> using </a:t>
            </a:r>
            <a:r>
              <a:rPr lang="en-US" sz="2800" dirty="0">
                <a:latin typeface="Courier New" panose="02070309020205020404" pitchFamily="49" charset="0"/>
              </a:rPr>
              <a:t>TREE-SEARCH</a:t>
            </a:r>
            <a:r>
              <a:rPr lang="en-US" sz="2800" dirty="0"/>
              <a:t> is optimal</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a:t>Consistent heuristics</a:t>
            </a:r>
          </a:p>
        </p:txBody>
      </p:sp>
      <p:sp>
        <p:nvSpPr>
          <p:cNvPr id="44035" name="Rectangle 3"/>
          <p:cNvSpPr>
            <a:spLocks noGrp="1" noChangeArrowheads="1"/>
          </p:cNvSpPr>
          <p:nvPr>
            <p:ph idx="1"/>
          </p:nvPr>
        </p:nvSpPr>
        <p:spPr/>
        <p:txBody>
          <a:bodyPr>
            <a:normAutofit fontScale="70000" lnSpcReduction="20000"/>
          </a:bodyPr>
          <a:lstStyle/>
          <a:p>
            <a:pPr eaLnBrk="1" hangingPunct="1">
              <a:lnSpc>
                <a:spcPct val="80000"/>
              </a:lnSpc>
            </a:pPr>
            <a:r>
              <a:rPr lang="en-US" altLang="en-US" sz="2000" dirty="0"/>
              <a:t>A heuristic is </a:t>
            </a:r>
            <a:r>
              <a:rPr lang="en-US" altLang="en-US" sz="2000" dirty="0">
                <a:solidFill>
                  <a:srgbClr val="FF0000"/>
                </a:solidFill>
              </a:rPr>
              <a:t>consistent</a:t>
            </a:r>
            <a:r>
              <a:rPr lang="en-US" altLang="en-US" sz="2000" dirty="0"/>
              <a:t> if for every node </a:t>
            </a:r>
            <a:r>
              <a:rPr lang="en-US" altLang="en-US" sz="2000" i="1" dirty="0"/>
              <a:t>n</a:t>
            </a:r>
            <a:r>
              <a:rPr lang="en-US" altLang="en-US" sz="2000" dirty="0"/>
              <a:t>, every successor </a:t>
            </a:r>
            <a:r>
              <a:rPr lang="en-US" altLang="en-US" sz="2000" i="1" dirty="0"/>
              <a:t>n'</a:t>
            </a:r>
            <a:r>
              <a:rPr lang="en-US" altLang="en-US" sz="2000" dirty="0"/>
              <a:t> of </a:t>
            </a:r>
            <a:r>
              <a:rPr lang="en-US" altLang="en-US" sz="2000" i="1" dirty="0"/>
              <a:t>n</a:t>
            </a:r>
            <a:r>
              <a:rPr lang="en-US" altLang="en-US" sz="2000" dirty="0"/>
              <a:t> generated by any action </a:t>
            </a:r>
            <a:r>
              <a:rPr lang="en-US" altLang="en-US" sz="2000" i="1" dirty="0"/>
              <a:t>a</a:t>
            </a:r>
            <a:r>
              <a:rPr lang="en-US" altLang="en-US" sz="2000" dirty="0"/>
              <a:t>, 
  </a:t>
            </a:r>
            <a:r>
              <a:rPr lang="en-US" altLang="en-US" sz="2000" i="1" dirty="0"/>
              <a:t>h(n) </a:t>
            </a:r>
            <a:r>
              <a:rPr lang="en-US" altLang="en-US" sz="2000" i="1" dirty="0">
                <a:cs typeface="Arial" panose="020B0604020202020204" pitchFamily="34" charset="0"/>
              </a:rPr>
              <a:t>≤</a:t>
            </a:r>
            <a:r>
              <a:rPr lang="en-US" altLang="en-US" sz="2000" i="1" dirty="0"/>
              <a:t> c(</a:t>
            </a:r>
            <a:r>
              <a:rPr lang="en-US" altLang="en-US" sz="2000" i="1" dirty="0" err="1"/>
              <a:t>n,a,n</a:t>
            </a:r>
            <a:r>
              <a:rPr lang="en-US" altLang="en-US" sz="2000" i="1" dirty="0"/>
              <a:t>') + h(n')</a:t>
            </a:r>
            <a:endParaRPr lang="en-US" altLang="en-US" sz="2000" dirty="0"/>
          </a:p>
          <a:p>
            <a:pPr eaLnBrk="1" hangingPunct="1">
              <a:lnSpc>
                <a:spcPct val="80000"/>
              </a:lnSpc>
              <a:buFontTx/>
              <a:buNone/>
            </a:pPr>
            <a:endParaRPr lang="en-US" altLang="en-US" sz="2000" dirty="0"/>
          </a:p>
          <a:p>
            <a:pPr eaLnBrk="1" hangingPunct="1">
              <a:lnSpc>
                <a:spcPct val="80000"/>
              </a:lnSpc>
            </a:pPr>
            <a:r>
              <a:rPr lang="en-US" altLang="en-US" sz="2000" dirty="0"/>
              <a:t>If </a:t>
            </a:r>
            <a:r>
              <a:rPr lang="en-US" altLang="en-US" sz="2000" i="1" dirty="0"/>
              <a:t>h</a:t>
            </a:r>
            <a:r>
              <a:rPr lang="en-US" altLang="en-US" sz="2000" dirty="0"/>
              <a:t> is consistent, we have</a:t>
            </a:r>
          </a:p>
          <a:p>
            <a:pPr eaLnBrk="1" hangingPunct="1">
              <a:lnSpc>
                <a:spcPct val="80000"/>
              </a:lnSpc>
              <a:buFontTx/>
              <a:buNone/>
            </a:pPr>
            <a:endParaRPr lang="en-US" altLang="en-US" sz="2000" dirty="0"/>
          </a:p>
          <a:p>
            <a:pPr eaLnBrk="1" hangingPunct="1">
              <a:lnSpc>
                <a:spcPct val="80000"/>
              </a:lnSpc>
              <a:buFontTx/>
              <a:buNone/>
            </a:pPr>
            <a:r>
              <a:rPr lang="en-US" altLang="en-US" sz="2000" dirty="0"/>
              <a:t>f(n') 	= g(n') + h(n') </a:t>
            </a:r>
          </a:p>
          <a:p>
            <a:pPr eaLnBrk="1" hangingPunct="1">
              <a:lnSpc>
                <a:spcPct val="80000"/>
              </a:lnSpc>
              <a:buFontTx/>
              <a:buNone/>
            </a:pPr>
            <a:r>
              <a:rPr lang="en-US" altLang="en-US" sz="2000" dirty="0"/>
              <a:t>      	= g(n) + c(</a:t>
            </a:r>
            <a:r>
              <a:rPr lang="en-US" altLang="en-US" sz="2000" dirty="0" err="1"/>
              <a:t>n,a,n</a:t>
            </a:r>
            <a:r>
              <a:rPr lang="en-US" altLang="en-US" sz="2000" dirty="0"/>
              <a:t>') + h(n') </a:t>
            </a:r>
          </a:p>
          <a:p>
            <a:pPr eaLnBrk="1" hangingPunct="1">
              <a:lnSpc>
                <a:spcPct val="80000"/>
              </a:lnSpc>
              <a:buFontTx/>
              <a:buNone/>
            </a:pPr>
            <a:r>
              <a:rPr lang="en-US" altLang="en-US" sz="2000" dirty="0"/>
              <a:t>      	</a:t>
            </a:r>
            <a:r>
              <a:rPr lang="en-US" altLang="en-US" sz="2000" dirty="0">
                <a:cs typeface="Arial" panose="020B0604020202020204" pitchFamily="34" charset="0"/>
              </a:rPr>
              <a:t>≥ </a:t>
            </a:r>
            <a:r>
              <a:rPr lang="en-US" altLang="en-US" sz="2000" dirty="0"/>
              <a:t>g(n) + h(n) </a:t>
            </a:r>
          </a:p>
          <a:p>
            <a:pPr eaLnBrk="1" hangingPunct="1">
              <a:lnSpc>
                <a:spcPct val="80000"/>
              </a:lnSpc>
              <a:buFontTx/>
              <a:buNone/>
            </a:pPr>
            <a:r>
              <a:rPr lang="en-US" altLang="en-US" sz="2000" dirty="0"/>
              <a:t>      	= f(n)
</a:t>
            </a:r>
          </a:p>
          <a:p>
            <a:pPr eaLnBrk="1" hangingPunct="1">
              <a:lnSpc>
                <a:spcPct val="80000"/>
              </a:lnSpc>
            </a:pPr>
            <a:r>
              <a:rPr lang="en-US" altLang="en-US" sz="2000" dirty="0"/>
              <a:t>i.e., </a:t>
            </a:r>
            <a:r>
              <a:rPr lang="en-US" altLang="en-US" sz="2000" i="1" dirty="0"/>
              <a:t>f(n)</a:t>
            </a:r>
            <a:r>
              <a:rPr lang="en-US" altLang="en-US" sz="2000" dirty="0"/>
              <a:t> is non-decreasing along any path.</a:t>
            </a:r>
          </a:p>
          <a:p>
            <a:pPr eaLnBrk="1" hangingPunct="1">
              <a:lnSpc>
                <a:spcPct val="80000"/>
              </a:lnSpc>
            </a:pPr>
            <a:r>
              <a:rPr lang="en-US" altLang="en-US" sz="2000" dirty="0">
                <a:solidFill>
                  <a:schemeClr val="accent2"/>
                </a:solidFill>
              </a:rPr>
              <a:t>Theorem</a:t>
            </a:r>
            <a:r>
              <a:rPr lang="en-US" altLang="en-US" sz="2000" dirty="0"/>
              <a:t>: If </a:t>
            </a:r>
            <a:r>
              <a:rPr lang="en-US" altLang="en-US" sz="2000" i="1" dirty="0"/>
              <a:t>h(n)</a:t>
            </a:r>
            <a:r>
              <a:rPr lang="en-US" altLang="en-US" sz="2000" dirty="0"/>
              <a:t> is consistent, A</a:t>
            </a:r>
            <a:r>
              <a:rPr lang="en-US" altLang="en-US" sz="2000" i="1" dirty="0"/>
              <a:t>*</a:t>
            </a:r>
            <a:r>
              <a:rPr lang="en-US" altLang="en-US" sz="2000" dirty="0"/>
              <a:t> using </a:t>
            </a:r>
            <a:r>
              <a:rPr lang="en-US" altLang="en-US" sz="2000" dirty="0">
                <a:latin typeface="Courier New" panose="02070309020205020404" pitchFamily="49" charset="0"/>
              </a:rPr>
              <a:t>GRAPH-SEARCH</a:t>
            </a:r>
            <a:r>
              <a:rPr lang="en-US" altLang="en-US" sz="2000" dirty="0"/>
              <a:t> is optimal</a:t>
            </a:r>
          </a:p>
        </p:txBody>
      </p:sp>
      <p:pic>
        <p:nvPicPr>
          <p:cNvPr id="44036" name="Picture 4" descr="consisten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2362201"/>
            <a:ext cx="19621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p:spPr>
        <p:txBody>
          <a:bodyPr/>
          <a:lstStyle/>
          <a:p>
            <a:pPr eaLnBrk="1" hangingPunct="1">
              <a:defRPr/>
            </a:pPr>
            <a:r>
              <a:rPr lang="en-US"/>
              <a:t>Outline</a:t>
            </a:r>
          </a:p>
        </p:txBody>
      </p:sp>
      <p:sp>
        <p:nvSpPr>
          <p:cNvPr id="4099" name="Rectangle 3"/>
          <p:cNvSpPr>
            <a:spLocks noGrp="1" noChangeArrowheads="1"/>
          </p:cNvSpPr>
          <p:nvPr>
            <p:ph idx="1"/>
          </p:nvPr>
        </p:nvSpPr>
        <p:spPr>
          <a:noFill/>
        </p:spPr>
        <p:txBody>
          <a:bodyPr/>
          <a:lstStyle/>
          <a:p>
            <a:pPr eaLnBrk="1" hangingPunct="1">
              <a:defRPr/>
            </a:pPr>
            <a:r>
              <a:rPr lang="en-US" dirty="0"/>
              <a:t>Agents and environments</a:t>
            </a:r>
          </a:p>
          <a:p>
            <a:pPr eaLnBrk="1" hangingPunct="1">
              <a:defRPr/>
            </a:pPr>
            <a:r>
              <a:rPr lang="en-US" dirty="0"/>
              <a:t>Rationality</a:t>
            </a:r>
          </a:p>
          <a:p>
            <a:pPr eaLnBrk="1" hangingPunct="1">
              <a:defRPr/>
            </a:pPr>
            <a:r>
              <a:rPr lang="en-US" dirty="0"/>
              <a:t>PEAS (Performance measure, Environment, Actuators, Sensors)</a:t>
            </a:r>
          </a:p>
          <a:p>
            <a:pPr eaLnBrk="1" hangingPunct="1">
              <a:defRPr/>
            </a:pPr>
            <a:r>
              <a:rPr lang="en-US" dirty="0"/>
              <a:t>Environment types</a:t>
            </a:r>
          </a:p>
          <a:p>
            <a:pPr eaLnBrk="1" hangingPunct="1">
              <a:defRPr/>
            </a:pPr>
            <a:r>
              <a:rPr lang="en-US" dirty="0"/>
              <a:t>Agent types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A2EC-F389-4DC8-B713-82B3F60C2AC1}"/>
              </a:ext>
            </a:extLst>
          </p:cNvPr>
          <p:cNvSpPr>
            <a:spLocks noGrp="1"/>
          </p:cNvSpPr>
          <p:nvPr>
            <p:ph type="title"/>
          </p:nvPr>
        </p:nvSpPr>
        <p:spPr/>
        <p:txBody>
          <a:bodyPr/>
          <a:lstStyle/>
          <a:p>
            <a:r>
              <a:rPr lang="en-US" dirty="0"/>
              <a:t>Some Example Search Graphs</a:t>
            </a:r>
          </a:p>
        </p:txBody>
      </p:sp>
      <p:pic>
        <p:nvPicPr>
          <p:cNvPr id="4" name="Content Placeholder 3">
            <a:extLst>
              <a:ext uri="{FF2B5EF4-FFF2-40B4-BE49-F238E27FC236}">
                <a16:creationId xmlns:a16="http://schemas.microsoft.com/office/drawing/2014/main" id="{B495DE5F-4BC8-46D2-99BF-37A2C7808FA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9400" y="2133600"/>
            <a:ext cx="7391400" cy="3886199"/>
          </a:xfrm>
          <a:prstGeom prst="rect">
            <a:avLst/>
          </a:prstGeom>
          <a:noFill/>
          <a:ln>
            <a:noFill/>
          </a:ln>
        </p:spPr>
      </p:pic>
    </p:spTree>
    <p:extLst>
      <p:ext uri="{BB962C8B-B14F-4D97-AF65-F5344CB8AC3E}">
        <p14:creationId xmlns:p14="http://schemas.microsoft.com/office/powerpoint/2010/main" val="10351300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8E47-6732-411D-9FB0-681BF1396DF0}"/>
              </a:ext>
            </a:extLst>
          </p:cNvPr>
          <p:cNvSpPr>
            <a:spLocks noGrp="1"/>
          </p:cNvSpPr>
          <p:nvPr>
            <p:ph type="title"/>
          </p:nvPr>
        </p:nvSpPr>
        <p:spPr>
          <a:xfrm>
            <a:off x="1484311" y="685801"/>
            <a:ext cx="10018713" cy="609600"/>
          </a:xfrm>
        </p:spPr>
        <p:txBody>
          <a:bodyPr>
            <a:normAutofit fontScale="90000"/>
          </a:bodyPr>
          <a:lstStyle/>
          <a:p>
            <a:r>
              <a:rPr lang="en-US" dirty="0"/>
              <a:t>Some Example Search Graphs (</a:t>
            </a:r>
            <a:r>
              <a:rPr lang="en-US" dirty="0" err="1"/>
              <a:t>contd</a:t>
            </a:r>
            <a:r>
              <a:rPr lang="en-US" dirty="0"/>
              <a:t>…)</a:t>
            </a:r>
          </a:p>
        </p:txBody>
      </p:sp>
      <p:sp>
        <p:nvSpPr>
          <p:cNvPr id="3" name="Content Placeholder 2">
            <a:extLst>
              <a:ext uri="{FF2B5EF4-FFF2-40B4-BE49-F238E27FC236}">
                <a16:creationId xmlns:a16="http://schemas.microsoft.com/office/drawing/2014/main" id="{1F0A40B0-CDFA-4A51-BA8E-47DEB50C7283}"/>
              </a:ext>
            </a:extLst>
          </p:cNvPr>
          <p:cNvSpPr>
            <a:spLocks noGrp="1"/>
          </p:cNvSpPr>
          <p:nvPr>
            <p:ph idx="1"/>
          </p:nvPr>
        </p:nvSpPr>
        <p:spPr>
          <a:xfrm>
            <a:off x="1484310" y="1600200"/>
            <a:ext cx="10018713" cy="4495799"/>
          </a:xfrm>
        </p:spPr>
        <p:txBody>
          <a:bodyPr>
            <a:normAutofit fontScale="62500" lnSpcReduction="20000"/>
          </a:bodyPr>
          <a:lstStyle/>
          <a:p>
            <a:r>
              <a:rPr lang="en-US" dirty="0"/>
              <a:t>In this problem the start state is </a:t>
            </a:r>
            <a:r>
              <a:rPr lang="en-US" b="1" dirty="0"/>
              <a:t>S</a:t>
            </a:r>
            <a:r>
              <a:rPr lang="en-US" dirty="0"/>
              <a:t>, and the goal state is </a:t>
            </a:r>
            <a:r>
              <a:rPr lang="en-US" b="1" dirty="0"/>
              <a:t>G</a:t>
            </a:r>
            <a:r>
              <a:rPr lang="en-US" dirty="0"/>
              <a:t>. The transition costs are next to the edges, and the heuristic estimate, h, of the distance from the state to the goal is in the state’s node. Assume ties are always broken by choosing the state which comes first alphabetically.</a:t>
            </a:r>
          </a:p>
          <a:p>
            <a:r>
              <a:rPr lang="en-US" dirty="0"/>
              <a:t>1. What is the order of states expanded using Depth First Search? Assume DFS terminates as soon as it reaches the goal state.</a:t>
            </a:r>
          </a:p>
          <a:p>
            <a:r>
              <a:rPr lang="en-US" dirty="0"/>
              <a:t>Answer: S, A, B, D, F ,G</a:t>
            </a:r>
          </a:p>
          <a:p>
            <a:r>
              <a:rPr lang="en-US" dirty="0"/>
              <a:t>2. What is the order of states expanded using Breadth First Search?</a:t>
            </a:r>
          </a:p>
          <a:p>
            <a:r>
              <a:rPr lang="en-US" dirty="0"/>
              <a:t>Answer: S, A, B, C, D, E, F, G</a:t>
            </a:r>
          </a:p>
          <a:p>
            <a:r>
              <a:rPr lang="en-US" dirty="0"/>
              <a:t>3. What is the order of states expanded using Best First Search? Assume BFS terminates as soon as it reaches the</a:t>
            </a:r>
          </a:p>
          <a:p>
            <a:r>
              <a:rPr lang="en-US" dirty="0"/>
              <a:t>goal state.</a:t>
            </a:r>
          </a:p>
          <a:p>
            <a:r>
              <a:rPr lang="en-US" dirty="0"/>
              <a:t>Answer: S, B, D, F, G</a:t>
            </a:r>
          </a:p>
          <a:p>
            <a:r>
              <a:rPr lang="en-US" dirty="0"/>
              <a:t>4. What is the order of states expanded using A* search?</a:t>
            </a:r>
          </a:p>
          <a:p>
            <a:r>
              <a:rPr lang="en-US" dirty="0"/>
              <a:t>Answer: S, A, B, D, C, E, F, G</a:t>
            </a:r>
          </a:p>
          <a:p>
            <a:r>
              <a:rPr lang="en-US" dirty="0"/>
              <a:t>5. What is a least cost path from S to G?</a:t>
            </a:r>
          </a:p>
          <a:p>
            <a:r>
              <a:rPr lang="en-US" dirty="0"/>
              <a:t>Answer: S, A, C, F, G</a:t>
            </a:r>
          </a:p>
          <a:p>
            <a:endParaRPr lang="en-US" dirty="0"/>
          </a:p>
        </p:txBody>
      </p:sp>
    </p:spTree>
    <p:extLst>
      <p:ext uri="{BB962C8B-B14F-4D97-AF65-F5344CB8AC3E}">
        <p14:creationId xmlns:p14="http://schemas.microsoft.com/office/powerpoint/2010/main" val="98412526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a:t>Admissible heuristics</a:t>
            </a:r>
          </a:p>
        </p:txBody>
      </p:sp>
      <p:sp>
        <p:nvSpPr>
          <p:cNvPr id="45059" name="Rectangle 3"/>
          <p:cNvSpPr>
            <a:spLocks noGrp="1" noChangeArrowheads="1"/>
          </p:cNvSpPr>
          <p:nvPr>
            <p:ph idx="1"/>
          </p:nvPr>
        </p:nvSpPr>
        <p:spPr/>
        <p:txBody>
          <a:bodyPr>
            <a:normAutofit fontScale="47500" lnSpcReduction="20000"/>
          </a:bodyPr>
          <a:lstStyle/>
          <a:p>
            <a:pPr eaLnBrk="1" hangingPunct="1">
              <a:lnSpc>
                <a:spcPct val="90000"/>
              </a:lnSpc>
              <a:buFontTx/>
              <a:buNone/>
            </a:pPr>
            <a:r>
              <a:rPr lang="en-US" altLang="en-US" sz="2000"/>
              <a:t>E.g., for the 8-puzzle:
</a:t>
            </a:r>
          </a:p>
          <a:p>
            <a:pPr eaLnBrk="1" hangingPunct="1">
              <a:lnSpc>
                <a:spcPct val="90000"/>
              </a:lnSpc>
            </a:pPr>
            <a:r>
              <a:rPr lang="en-US" altLang="en-US" sz="2000" i="1"/>
              <a:t>h</a:t>
            </a:r>
            <a:r>
              <a:rPr lang="en-US" altLang="en-US" sz="2000" i="1" baseline="-25000"/>
              <a:t>1</a:t>
            </a:r>
            <a:r>
              <a:rPr lang="en-US" altLang="en-US" sz="2000" i="1"/>
              <a:t>(n) </a:t>
            </a:r>
            <a:r>
              <a:rPr lang="en-US" altLang="en-US" sz="2000"/>
              <a:t>= number of misplaced tiles</a:t>
            </a:r>
          </a:p>
          <a:p>
            <a:pPr eaLnBrk="1" hangingPunct="1">
              <a:lnSpc>
                <a:spcPct val="90000"/>
              </a:lnSpc>
            </a:pPr>
            <a:r>
              <a:rPr lang="en-US" altLang="en-US" sz="2000" i="1"/>
              <a:t>h</a:t>
            </a:r>
            <a:r>
              <a:rPr lang="en-US" altLang="en-US" sz="2000" i="1" baseline="-25000"/>
              <a:t>2</a:t>
            </a:r>
            <a:r>
              <a:rPr lang="en-US" altLang="en-US" sz="2000" i="1"/>
              <a:t>(n) </a:t>
            </a:r>
            <a:r>
              <a:rPr lang="en-US" altLang="en-US" sz="2000"/>
              <a:t>= total Manhattan distance</a:t>
            </a:r>
          </a:p>
          <a:p>
            <a:pPr eaLnBrk="1" hangingPunct="1">
              <a:lnSpc>
                <a:spcPct val="90000"/>
              </a:lnSpc>
              <a:buFontTx/>
              <a:buNone/>
            </a:pPr>
            <a:r>
              <a:rPr lang="en-US" altLang="en-US" sz="2000"/>
              <a:t>(i.e., no. of squares from desired location of each tile)
</a:t>
            </a:r>
          </a:p>
          <a:p>
            <a:pPr eaLnBrk="1" hangingPunct="1">
              <a:lnSpc>
                <a:spcPct val="90000"/>
              </a:lnSpc>
              <a:buFontTx/>
              <a:buNone/>
            </a:pPr>
            <a:endParaRPr lang="en-US" altLang="en-US" sz="2000"/>
          </a:p>
          <a:p>
            <a:pPr eaLnBrk="1" hangingPunct="1">
              <a:lnSpc>
                <a:spcPct val="90000"/>
              </a:lnSpc>
              <a:buFontTx/>
              <a:buNone/>
            </a:pPr>
            <a:endParaRPr lang="en-US" altLang="en-US"/>
          </a:p>
          <a:p>
            <a:pPr eaLnBrk="1" hangingPunct="1">
              <a:lnSpc>
                <a:spcPct val="90000"/>
              </a:lnSpc>
              <a:buFontTx/>
              <a:buNone/>
            </a:pPr>
            <a:endParaRPr lang="en-US" altLang="en-US"/>
          </a:p>
          <a:p>
            <a:pPr eaLnBrk="1" hangingPunct="1">
              <a:lnSpc>
                <a:spcPct val="90000"/>
              </a:lnSpc>
              <a:buFontTx/>
              <a:buNone/>
            </a:pPr>
            <a:endParaRPr lang="en-US" altLang="en-US"/>
          </a:p>
          <a:p>
            <a:pPr eaLnBrk="1" hangingPunct="1">
              <a:lnSpc>
                <a:spcPct val="90000"/>
              </a:lnSpc>
            </a:pPr>
            <a:r>
              <a:rPr lang="en-US" altLang="en-US" sz="2800" u="sng">
                <a:solidFill>
                  <a:srgbClr val="CC0099"/>
                </a:solidFill>
              </a:rPr>
              <a:t>h</a:t>
            </a:r>
            <a:r>
              <a:rPr lang="en-US" altLang="en-US" sz="2800" u="sng" baseline="-25000">
                <a:solidFill>
                  <a:srgbClr val="CC0099"/>
                </a:solidFill>
              </a:rPr>
              <a:t>1</a:t>
            </a:r>
            <a:r>
              <a:rPr lang="en-US" altLang="en-US" sz="2800" u="sng">
                <a:solidFill>
                  <a:srgbClr val="CC0099"/>
                </a:solidFill>
              </a:rPr>
              <a:t>(S) = ? </a:t>
            </a:r>
          </a:p>
          <a:p>
            <a:pPr eaLnBrk="1" hangingPunct="1">
              <a:lnSpc>
                <a:spcPct val="90000"/>
              </a:lnSpc>
            </a:pPr>
            <a:r>
              <a:rPr lang="en-US" altLang="en-US" sz="2800" u="sng">
                <a:solidFill>
                  <a:srgbClr val="CC0099"/>
                </a:solidFill>
              </a:rPr>
              <a:t>h</a:t>
            </a:r>
            <a:r>
              <a:rPr lang="en-US" altLang="en-US" sz="2800" u="sng" baseline="-25000">
                <a:solidFill>
                  <a:srgbClr val="CC0099"/>
                </a:solidFill>
              </a:rPr>
              <a:t>2</a:t>
            </a:r>
            <a:r>
              <a:rPr lang="en-US" altLang="en-US" sz="2800" u="sng">
                <a:solidFill>
                  <a:srgbClr val="CC0099"/>
                </a:solidFill>
              </a:rPr>
              <a:t>(S) = ?</a:t>
            </a:r>
            <a:r>
              <a:rPr lang="en-US" altLang="en-US" sz="2800"/>
              <a:t> 
</a:t>
            </a:r>
          </a:p>
        </p:txBody>
      </p:sp>
      <p:pic>
        <p:nvPicPr>
          <p:cNvPr id="45060" name="Picture 5" descr="8puzz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1" y="3276601"/>
            <a:ext cx="42576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a:t>Admissible heuristics</a:t>
            </a:r>
          </a:p>
        </p:txBody>
      </p:sp>
      <p:sp>
        <p:nvSpPr>
          <p:cNvPr id="46083" name="Rectangle 3"/>
          <p:cNvSpPr>
            <a:spLocks noGrp="1" noChangeArrowheads="1"/>
          </p:cNvSpPr>
          <p:nvPr>
            <p:ph idx="1"/>
          </p:nvPr>
        </p:nvSpPr>
        <p:spPr>
          <a:xfrm>
            <a:off x="1484311" y="2743199"/>
            <a:ext cx="10018713" cy="3124201"/>
          </a:xfrm>
        </p:spPr>
        <p:txBody>
          <a:bodyPr>
            <a:normAutofit fontScale="55000" lnSpcReduction="20000"/>
          </a:bodyPr>
          <a:lstStyle/>
          <a:p>
            <a:pPr eaLnBrk="1" hangingPunct="1">
              <a:lnSpc>
                <a:spcPct val="90000"/>
              </a:lnSpc>
              <a:buFontTx/>
              <a:buNone/>
            </a:pPr>
            <a:r>
              <a:rPr lang="en-US" altLang="en-US" sz="2000"/>
              <a:t>E.g., for the 8-puzzle:
</a:t>
            </a:r>
          </a:p>
          <a:p>
            <a:pPr eaLnBrk="1" hangingPunct="1">
              <a:lnSpc>
                <a:spcPct val="90000"/>
              </a:lnSpc>
            </a:pPr>
            <a:r>
              <a:rPr lang="en-US" altLang="en-US" sz="2000" i="1"/>
              <a:t>h</a:t>
            </a:r>
            <a:r>
              <a:rPr lang="en-US" altLang="en-US" sz="2000" i="1" baseline="-25000"/>
              <a:t>1</a:t>
            </a:r>
            <a:r>
              <a:rPr lang="en-US" altLang="en-US" sz="2000" i="1"/>
              <a:t>(n) </a:t>
            </a:r>
            <a:r>
              <a:rPr lang="en-US" altLang="en-US" sz="2000"/>
              <a:t>= number of misplaced tiles</a:t>
            </a:r>
          </a:p>
          <a:p>
            <a:pPr eaLnBrk="1" hangingPunct="1">
              <a:lnSpc>
                <a:spcPct val="90000"/>
              </a:lnSpc>
            </a:pPr>
            <a:r>
              <a:rPr lang="en-US" altLang="en-US" sz="2000" i="1"/>
              <a:t>h</a:t>
            </a:r>
            <a:r>
              <a:rPr lang="en-US" altLang="en-US" sz="2000" i="1" baseline="-25000"/>
              <a:t>2</a:t>
            </a:r>
            <a:r>
              <a:rPr lang="en-US" altLang="en-US" sz="2000" i="1"/>
              <a:t>(n) </a:t>
            </a:r>
            <a:r>
              <a:rPr lang="en-US" altLang="en-US" sz="2000"/>
              <a:t>= total Manhattan distance</a:t>
            </a:r>
          </a:p>
          <a:p>
            <a:pPr eaLnBrk="1" hangingPunct="1">
              <a:lnSpc>
                <a:spcPct val="90000"/>
              </a:lnSpc>
              <a:buFontTx/>
              <a:buNone/>
            </a:pPr>
            <a:r>
              <a:rPr lang="en-US" altLang="en-US" sz="2000"/>
              <a:t>(i.e., no. of squares from desired location of each tile)
</a:t>
            </a:r>
          </a:p>
          <a:p>
            <a:pPr eaLnBrk="1" hangingPunct="1">
              <a:lnSpc>
                <a:spcPct val="90000"/>
              </a:lnSpc>
              <a:buFontTx/>
              <a:buNone/>
            </a:pPr>
            <a:endParaRPr lang="en-US" altLang="en-US" sz="2000"/>
          </a:p>
          <a:p>
            <a:pPr eaLnBrk="1" hangingPunct="1">
              <a:lnSpc>
                <a:spcPct val="90000"/>
              </a:lnSpc>
              <a:buFontTx/>
              <a:buNone/>
            </a:pPr>
            <a:endParaRPr lang="en-US" altLang="en-US"/>
          </a:p>
          <a:p>
            <a:pPr eaLnBrk="1" hangingPunct="1">
              <a:lnSpc>
                <a:spcPct val="90000"/>
              </a:lnSpc>
              <a:buFontTx/>
              <a:buNone/>
            </a:pPr>
            <a:endParaRPr lang="en-US" altLang="en-US"/>
          </a:p>
          <a:p>
            <a:pPr eaLnBrk="1" hangingPunct="1">
              <a:lnSpc>
                <a:spcPct val="90000"/>
              </a:lnSpc>
              <a:buFontTx/>
              <a:buNone/>
            </a:pPr>
            <a:endParaRPr lang="en-US" altLang="en-US"/>
          </a:p>
          <a:p>
            <a:pPr eaLnBrk="1" hangingPunct="1">
              <a:lnSpc>
                <a:spcPct val="90000"/>
              </a:lnSpc>
            </a:pPr>
            <a:r>
              <a:rPr lang="en-US" altLang="en-US" sz="2800" u="sng">
                <a:solidFill>
                  <a:srgbClr val="CC0099"/>
                </a:solidFill>
              </a:rPr>
              <a:t>h</a:t>
            </a:r>
            <a:r>
              <a:rPr lang="en-US" altLang="en-US" sz="2800" u="sng" baseline="-25000">
                <a:solidFill>
                  <a:srgbClr val="CC0099"/>
                </a:solidFill>
              </a:rPr>
              <a:t>1</a:t>
            </a:r>
            <a:r>
              <a:rPr lang="en-US" altLang="en-US" sz="2800" u="sng">
                <a:solidFill>
                  <a:srgbClr val="CC0099"/>
                </a:solidFill>
              </a:rPr>
              <a:t>(S) = ?</a:t>
            </a:r>
            <a:r>
              <a:rPr lang="en-US" altLang="en-US" sz="2800"/>
              <a:t> 8</a:t>
            </a:r>
            <a:endParaRPr lang="en-US" altLang="en-US" sz="2800" u="sng">
              <a:solidFill>
                <a:srgbClr val="CC0099"/>
              </a:solidFill>
            </a:endParaRPr>
          </a:p>
          <a:p>
            <a:pPr eaLnBrk="1" hangingPunct="1">
              <a:lnSpc>
                <a:spcPct val="90000"/>
              </a:lnSpc>
            </a:pPr>
            <a:r>
              <a:rPr lang="en-US" altLang="en-US" sz="2800" u="sng">
                <a:solidFill>
                  <a:srgbClr val="CC0099"/>
                </a:solidFill>
              </a:rPr>
              <a:t>h</a:t>
            </a:r>
            <a:r>
              <a:rPr lang="en-US" altLang="en-US" sz="2800" u="sng" baseline="-25000">
                <a:solidFill>
                  <a:srgbClr val="CC0099"/>
                </a:solidFill>
              </a:rPr>
              <a:t>2</a:t>
            </a:r>
            <a:r>
              <a:rPr lang="en-US" altLang="en-US" sz="2800" u="sng">
                <a:solidFill>
                  <a:srgbClr val="CC0099"/>
                </a:solidFill>
              </a:rPr>
              <a:t>(S) = ?</a:t>
            </a:r>
            <a:r>
              <a:rPr lang="en-US" altLang="en-US" sz="2800"/>
              <a:t> 3+1+2+2+2+3+3+2 = 18</a:t>
            </a:r>
            <a:r>
              <a:rPr lang="en-US" altLang="en-US" sz="2400"/>
              <a:t> </a:t>
            </a:r>
          </a:p>
        </p:txBody>
      </p:sp>
      <p:pic>
        <p:nvPicPr>
          <p:cNvPr id="46084" name="Picture 4" descr="8puzz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3657601"/>
            <a:ext cx="42576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8-puzzle heuristics: explanation</a:t>
            </a:r>
          </a:p>
        </p:txBody>
      </p:sp>
      <p:pic>
        <p:nvPicPr>
          <p:cNvPr id="4" name="Picture 3"/>
          <p:cNvPicPr>
            <a:picLocks noChangeAspect="1"/>
          </p:cNvPicPr>
          <p:nvPr/>
        </p:nvPicPr>
        <p:blipFill>
          <a:blip r:embed="rId2"/>
          <a:stretch>
            <a:fillRect/>
          </a:stretch>
        </p:blipFill>
        <p:spPr>
          <a:xfrm>
            <a:off x="2592924" y="2133600"/>
            <a:ext cx="8608475" cy="2819401"/>
          </a:xfrm>
          <a:prstGeom prst="rect">
            <a:avLst/>
          </a:prstGeom>
        </p:spPr>
      </p:pic>
      <p:pic>
        <p:nvPicPr>
          <p:cNvPr id="5" name="Picture 4"/>
          <p:cNvPicPr>
            <a:picLocks noChangeAspect="1"/>
          </p:cNvPicPr>
          <p:nvPr/>
        </p:nvPicPr>
        <p:blipFill>
          <a:blip r:embed="rId3"/>
          <a:stretch>
            <a:fillRect/>
          </a:stretch>
        </p:blipFill>
        <p:spPr>
          <a:xfrm>
            <a:off x="2603083" y="4953001"/>
            <a:ext cx="8598315" cy="1280889"/>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8-puzzle heuristics: explanation (</a:t>
            </a:r>
            <a:r>
              <a:rPr lang="en-US" dirty="0" err="1"/>
              <a:t>contd</a:t>
            </a:r>
            <a:r>
              <a:rPr lang="en-US" dirty="0"/>
              <a:t>…)</a:t>
            </a:r>
          </a:p>
        </p:txBody>
      </p:sp>
      <p:pic>
        <p:nvPicPr>
          <p:cNvPr id="4" name="Picture 3"/>
          <p:cNvPicPr>
            <a:picLocks noChangeAspect="1"/>
          </p:cNvPicPr>
          <p:nvPr/>
        </p:nvPicPr>
        <p:blipFill>
          <a:blip r:embed="rId2"/>
          <a:stretch>
            <a:fillRect/>
          </a:stretch>
        </p:blipFill>
        <p:spPr>
          <a:xfrm>
            <a:off x="2592925" y="2057400"/>
            <a:ext cx="8911687" cy="4038600"/>
          </a:xfrm>
          <a:prstGeom prst="rect">
            <a:avLst/>
          </a:prstGeo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Classical Search</a:t>
            </a:r>
          </a:p>
        </p:txBody>
      </p:sp>
      <p:sp>
        <p:nvSpPr>
          <p:cNvPr id="3" name="Text Placeholder 2"/>
          <p:cNvSpPr>
            <a:spLocks noGrp="1"/>
          </p:cNvSpPr>
          <p:nvPr>
            <p:ph type="body" idx="1"/>
          </p:nvPr>
        </p:nvSpPr>
        <p:spPr/>
        <p:txBody>
          <a:bodyPr>
            <a:normAutofit/>
          </a:bodyPr>
          <a:lstStyle/>
          <a:p>
            <a:r>
              <a:rPr lang="en-US" sz="3200" dirty="0"/>
              <a:t>Chapter-4</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10018713" cy="1752599"/>
          </a:xfrm>
        </p:spPr>
        <p:txBody>
          <a:bodyPr/>
          <a:lstStyle/>
          <a:p>
            <a:r>
              <a:rPr lang="en-US" dirty="0"/>
              <a:t>Local Search Algorithms and Optimization Problems</a:t>
            </a:r>
          </a:p>
        </p:txBody>
      </p:sp>
      <p:sp>
        <p:nvSpPr>
          <p:cNvPr id="3" name="Content Placeholder 2"/>
          <p:cNvSpPr>
            <a:spLocks noGrp="1"/>
          </p:cNvSpPr>
          <p:nvPr>
            <p:ph idx="1"/>
          </p:nvPr>
        </p:nvSpPr>
        <p:spPr>
          <a:xfrm>
            <a:off x="2589212" y="2438400"/>
            <a:ext cx="8915400" cy="3244222"/>
          </a:xfrm>
        </p:spPr>
        <p:txBody>
          <a:bodyPr>
            <a:noAutofit/>
          </a:bodyPr>
          <a:lstStyle/>
          <a:p>
            <a:pPr algn="l"/>
            <a:r>
              <a:rPr lang="en-US" sz="2000" b="1" dirty="0">
                <a:latin typeface="Times-Roman"/>
              </a:rPr>
              <a:t>Systematic Search </a:t>
            </a:r>
            <a:r>
              <a:rPr lang="en-US" sz="2000" b="1" i="0" u="none" strike="noStrike" baseline="0" dirty="0">
                <a:latin typeface="Times-Roman"/>
              </a:rPr>
              <a:t>problems</a:t>
            </a:r>
            <a:r>
              <a:rPr lang="en-US" sz="2000" b="0" i="0" u="none" strike="noStrike" baseline="0" dirty="0">
                <a:latin typeface="Times-Roman"/>
              </a:rPr>
              <a:t>: </a:t>
            </a:r>
          </a:p>
          <a:p>
            <a:pPr algn="l"/>
            <a:r>
              <a:rPr lang="en-US" sz="2000" b="0" i="0" u="none" strike="noStrike" baseline="0" dirty="0">
                <a:latin typeface="Times-Roman"/>
              </a:rPr>
              <a:t>The search algorithms that we have seen so far are designed to explore search spaces systematically. This systematicity is achieved by keeping one or more paths in memory and by recording which alternatives have been explored at each point along the path. When a goal is found, the </a:t>
            </a:r>
            <a:r>
              <a:rPr lang="en-US" sz="2000" b="0" i="1" u="none" strike="noStrike" baseline="0" dirty="0">
                <a:latin typeface="Times-Italic"/>
              </a:rPr>
              <a:t>path </a:t>
            </a:r>
            <a:r>
              <a:rPr lang="en-US" sz="2000" b="0" i="0" u="none" strike="noStrike" baseline="0" dirty="0">
                <a:latin typeface="Times-Roman"/>
              </a:rPr>
              <a:t>to that goal also constitutes a </a:t>
            </a:r>
            <a:r>
              <a:rPr lang="en-US" sz="2000" b="0" i="1" u="none" strike="noStrike" baseline="0" dirty="0">
                <a:latin typeface="Times-Italic"/>
              </a:rPr>
              <a:t>solution </a:t>
            </a:r>
            <a:r>
              <a:rPr lang="en-US" sz="2000" b="0" i="0" u="none" strike="noStrike" baseline="0" dirty="0">
                <a:latin typeface="Times-Roman"/>
              </a:rPr>
              <a:t>to the problem (a sequence of actions from initial state to goal state).</a:t>
            </a:r>
          </a:p>
          <a:p>
            <a:pPr algn="l"/>
            <a:r>
              <a:rPr lang="en-US" sz="2000" b="1" i="0" u="none" strike="noStrike" baseline="0" dirty="0">
                <a:latin typeface="Times-Roman"/>
              </a:rPr>
              <a:t>Local Search problems: </a:t>
            </a:r>
          </a:p>
          <a:p>
            <a:pPr algn="l"/>
            <a:r>
              <a:rPr lang="en-US" sz="2000" b="0" i="0" u="none" strike="noStrike" baseline="0" dirty="0">
                <a:latin typeface="Times-Roman"/>
              </a:rPr>
              <a:t>These algorithms perform purely </a:t>
            </a:r>
            <a:r>
              <a:rPr lang="en-US" sz="2000" b="1" i="0" u="none" strike="noStrike" baseline="0" dirty="0">
                <a:latin typeface="Times-Bold"/>
              </a:rPr>
              <a:t>local search </a:t>
            </a:r>
            <a:r>
              <a:rPr lang="en-US" sz="2000" b="0" i="0" u="none" strike="noStrike" baseline="0" dirty="0">
                <a:latin typeface="Times-Roman"/>
              </a:rPr>
              <a:t>in the state space, evaluating and modifying        one or more current states rather than systematically exploring paths from an initial state. These algorithms are suitable for problems in which all that matters is the solution state, not the path cost to reach it. The path to the goal is irrelevant. </a:t>
            </a:r>
          </a:p>
          <a:p>
            <a:pPr algn="l"/>
            <a:r>
              <a:rPr lang="en-US" sz="2000" b="0" i="0" u="none" strike="noStrike" baseline="0" dirty="0">
                <a:latin typeface="Times-Roman"/>
              </a:rPr>
              <a:t>For example, </a:t>
            </a:r>
            <a:r>
              <a:rPr lang="en-US" sz="2000" b="0" i="1" u="none" strike="noStrike" baseline="0" dirty="0">
                <a:latin typeface="Times-Roman"/>
              </a:rPr>
              <a:t>in the 8-queens problem what matters is the final configuration of queens, not the order in which they are added. </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Search Algorithms and Optimization Problems (</a:t>
            </a:r>
            <a:r>
              <a:rPr lang="en-US" dirty="0" err="1"/>
              <a:t>contd</a:t>
            </a:r>
            <a:r>
              <a:rPr lang="en-US" dirty="0"/>
              <a:t>…)</a:t>
            </a:r>
          </a:p>
        </p:txBody>
      </p:sp>
      <p:sp>
        <p:nvSpPr>
          <p:cNvPr id="3" name="Content Placeholder 2"/>
          <p:cNvSpPr>
            <a:spLocks noGrp="1"/>
          </p:cNvSpPr>
          <p:nvPr>
            <p:ph idx="1"/>
          </p:nvPr>
        </p:nvSpPr>
        <p:spPr>
          <a:xfrm>
            <a:off x="2589212" y="3429000"/>
            <a:ext cx="8915400" cy="2743200"/>
          </a:xfrm>
        </p:spPr>
        <p:txBody>
          <a:bodyPr>
            <a:noAutofit/>
          </a:bodyPr>
          <a:lstStyle/>
          <a:p>
            <a:pPr algn="l"/>
            <a:r>
              <a:rPr lang="en-US" sz="2000" b="0" i="0" u="none" strike="noStrike" baseline="0" dirty="0">
                <a:latin typeface="Times-Roman"/>
              </a:rPr>
              <a:t>The same general property holds for many important applications as indicated below:</a:t>
            </a:r>
          </a:p>
          <a:p>
            <a:pPr algn="l"/>
            <a:r>
              <a:rPr lang="en-US" sz="2000" i="1" dirty="0">
                <a:latin typeface="Times-Roman"/>
              </a:rPr>
              <a:t>I</a:t>
            </a:r>
            <a:r>
              <a:rPr lang="en-US" sz="2000" b="0" i="1" u="none" strike="noStrike" baseline="0" dirty="0">
                <a:latin typeface="Times-Roman"/>
              </a:rPr>
              <a:t>ntegrated-circuit design</a:t>
            </a:r>
            <a:endParaRPr lang="en-US" sz="2000" dirty="0">
              <a:latin typeface="Times-Roman"/>
            </a:endParaRPr>
          </a:p>
          <a:p>
            <a:pPr algn="l"/>
            <a:r>
              <a:rPr lang="en-US" sz="2000" i="1" dirty="0">
                <a:latin typeface="Times-Roman"/>
              </a:rPr>
              <a:t>F</a:t>
            </a:r>
            <a:r>
              <a:rPr lang="en-US" sz="2000" b="0" i="1" u="none" strike="noStrike" baseline="0" dirty="0">
                <a:latin typeface="Times-Roman"/>
              </a:rPr>
              <a:t>actory-floor layout</a:t>
            </a:r>
          </a:p>
          <a:p>
            <a:pPr algn="l"/>
            <a:r>
              <a:rPr lang="en-US" sz="2000" i="1" dirty="0">
                <a:latin typeface="Times-Roman"/>
              </a:rPr>
              <a:t>J</a:t>
            </a:r>
            <a:r>
              <a:rPr lang="en-US" sz="2000" b="0" i="1" u="none" strike="noStrike" baseline="0" dirty="0">
                <a:latin typeface="Times-Roman"/>
              </a:rPr>
              <a:t>ob-shop scheduling</a:t>
            </a:r>
          </a:p>
          <a:p>
            <a:pPr algn="l"/>
            <a:r>
              <a:rPr lang="en-US" sz="2000" i="1" dirty="0">
                <a:latin typeface="Times-Roman"/>
              </a:rPr>
              <a:t>A</a:t>
            </a:r>
            <a:r>
              <a:rPr lang="en-US" sz="2000" b="0" i="1" u="none" strike="noStrike" baseline="0" dirty="0">
                <a:latin typeface="Times-Roman"/>
              </a:rPr>
              <a:t>utomatic programming</a:t>
            </a:r>
          </a:p>
          <a:p>
            <a:pPr algn="l"/>
            <a:r>
              <a:rPr lang="en-US" sz="2000" i="1" dirty="0">
                <a:latin typeface="Times-Roman"/>
              </a:rPr>
              <a:t>T</a:t>
            </a:r>
            <a:r>
              <a:rPr lang="en-US" sz="2000" b="0" i="1" u="none" strike="noStrike" baseline="0" dirty="0">
                <a:latin typeface="Times-Roman"/>
              </a:rPr>
              <a:t>elecommunications network optimization</a:t>
            </a:r>
          </a:p>
          <a:p>
            <a:pPr algn="l"/>
            <a:r>
              <a:rPr lang="en-US" sz="2000" i="1" dirty="0">
                <a:latin typeface="Times-Roman"/>
              </a:rPr>
              <a:t>V</a:t>
            </a:r>
            <a:r>
              <a:rPr lang="en-US" sz="2000" b="0" i="1" u="none" strike="noStrike" baseline="0" dirty="0">
                <a:latin typeface="Times-Roman"/>
              </a:rPr>
              <a:t>ehicle routing</a:t>
            </a:r>
          </a:p>
          <a:p>
            <a:pPr algn="l"/>
            <a:r>
              <a:rPr lang="en-US" sz="2000" i="1" dirty="0">
                <a:latin typeface="Times-Roman"/>
              </a:rPr>
              <a:t>P</a:t>
            </a:r>
            <a:r>
              <a:rPr lang="en-US" sz="2000" b="0" i="1" u="none" strike="noStrike" baseline="0" dirty="0">
                <a:latin typeface="Times-Roman"/>
              </a:rPr>
              <a:t>ortfolio management</a:t>
            </a:r>
          </a:p>
          <a:p>
            <a:pPr marL="0" indent="0">
              <a:buNone/>
            </a:pPr>
            <a:r>
              <a:rPr lang="en-US" sz="2000" b="0" i="0" u="none" strike="noStrike" baseline="0" dirty="0">
                <a:latin typeface="Times-Roman"/>
              </a:rPr>
              <a:t>The family of local search algorithms includes: </a:t>
            </a:r>
            <a:r>
              <a:rPr lang="en-US" sz="2000" b="1" i="0" u="none" strike="noStrike" baseline="0" dirty="0">
                <a:latin typeface="Times-Roman"/>
              </a:rPr>
              <a:t>Hill Climbing, Simulated Annealing (</a:t>
            </a:r>
            <a:r>
              <a:rPr lang="en-US" sz="2000" b="0" i="0" u="none" strike="noStrike" baseline="0" dirty="0">
                <a:latin typeface="Times-Roman"/>
              </a:rPr>
              <a:t>inspired by </a:t>
            </a:r>
            <a:r>
              <a:rPr lang="en-US" sz="2000" b="0" i="1" u="none" strike="noStrike" baseline="0" dirty="0">
                <a:latin typeface="Times-Roman"/>
              </a:rPr>
              <a:t>statistical physics</a:t>
            </a:r>
            <a:r>
              <a:rPr lang="en-US" sz="2000" b="0" i="0" u="none" strike="noStrike" baseline="0" dirty="0">
                <a:latin typeface="Times-Roman"/>
              </a:rPr>
              <a:t>), </a:t>
            </a:r>
            <a:r>
              <a:rPr lang="en-US" sz="2000" b="1" i="0" u="none" strike="noStrike" baseline="0" dirty="0">
                <a:latin typeface="Times-Roman"/>
              </a:rPr>
              <a:t>Local Beam search </a:t>
            </a:r>
            <a:r>
              <a:rPr lang="en-US" sz="2000" b="0" i="0" u="none" strike="noStrike" baseline="0" dirty="0">
                <a:latin typeface="Times-Roman"/>
              </a:rPr>
              <a:t>and </a:t>
            </a:r>
            <a:r>
              <a:rPr lang="en-US" sz="2000" b="1" i="0" u="none" strike="noStrike" baseline="0" dirty="0">
                <a:latin typeface="Times-Roman"/>
              </a:rPr>
              <a:t>Genetic Algorithms </a:t>
            </a:r>
            <a:r>
              <a:rPr lang="en-US" sz="2000" b="0" i="0" u="none" strike="noStrike" baseline="0" dirty="0">
                <a:latin typeface="Times-Roman"/>
              </a:rPr>
              <a:t>(inspired by </a:t>
            </a:r>
            <a:r>
              <a:rPr lang="en-US" sz="2000" b="0" i="1" u="none" strike="noStrike" baseline="0" dirty="0">
                <a:latin typeface="Times-Roman"/>
              </a:rPr>
              <a:t>evolutionary biology</a:t>
            </a:r>
            <a:r>
              <a:rPr lang="en-US" sz="2000" b="0" i="0" u="none" strike="noStrike" baseline="0" dirty="0">
                <a:latin typeface="Times-Roman"/>
              </a:rPr>
              <a:t>).</a:t>
            </a:r>
          </a:p>
          <a:p>
            <a:pPr marL="0" indent="0" algn="l">
              <a:buNone/>
            </a:pPr>
            <a:endParaRPr lang="en-US" sz="2000"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Search Algorithms and Optimization Problems (</a:t>
            </a:r>
            <a:r>
              <a:rPr lang="en-US" dirty="0" err="1"/>
              <a:t>contd</a:t>
            </a:r>
            <a:r>
              <a:rPr lang="en-US" dirty="0"/>
              <a:t>…)</a:t>
            </a:r>
          </a:p>
        </p:txBody>
      </p:sp>
      <p:sp>
        <p:nvSpPr>
          <p:cNvPr id="3" name="Content Placeholder 2"/>
          <p:cNvSpPr>
            <a:spLocks noGrp="1"/>
          </p:cNvSpPr>
          <p:nvPr>
            <p:ph idx="1"/>
          </p:nvPr>
        </p:nvSpPr>
        <p:spPr>
          <a:xfrm>
            <a:off x="2589212" y="2242178"/>
            <a:ext cx="8915400" cy="3777622"/>
          </a:xfrm>
        </p:spPr>
        <p:txBody>
          <a:bodyPr>
            <a:normAutofit/>
          </a:bodyPr>
          <a:lstStyle/>
          <a:p>
            <a:pPr algn="l"/>
            <a:r>
              <a:rPr lang="en-US" sz="2000" b="0" i="0" u="none" strike="noStrike" baseline="0" dirty="0">
                <a:latin typeface="Times-Roman"/>
              </a:rPr>
              <a:t>If the path to the goal does not matter, we might consider a different class of algorithms, ones that do not worry about paths at all. </a:t>
            </a:r>
          </a:p>
          <a:p>
            <a:pPr algn="l"/>
            <a:r>
              <a:rPr lang="en-US" sz="2000" b="1" i="0" u="none" strike="noStrike" baseline="0" dirty="0">
                <a:latin typeface="Times-Bold"/>
              </a:rPr>
              <a:t>Local search </a:t>
            </a:r>
            <a:r>
              <a:rPr lang="en-US" sz="2000" b="0" i="0" u="none" strike="noStrike" baseline="0" dirty="0">
                <a:latin typeface="Times-Roman"/>
              </a:rPr>
              <a:t>algorithms operate using a single </a:t>
            </a:r>
            <a:r>
              <a:rPr lang="en-US" sz="2000" b="1" i="0" u="none" strike="noStrike" baseline="0" dirty="0">
                <a:latin typeface="Times-Bold"/>
              </a:rPr>
              <a:t>current node </a:t>
            </a:r>
            <a:r>
              <a:rPr lang="en-US" sz="2000" b="0" i="0" u="none" strike="noStrike" baseline="0" dirty="0">
                <a:latin typeface="Times-Roman"/>
              </a:rPr>
              <a:t>(rather than multiple paths) and generally move only to neighbors of that node. Typically, the paths followed by the search are not retained. Although local search algorithms are not systematic, they have two key advantages: </a:t>
            </a:r>
          </a:p>
          <a:p>
            <a:pPr algn="l"/>
            <a:r>
              <a:rPr lang="en-US" sz="2000" b="0" i="0" u="none" strike="noStrike" baseline="0" dirty="0">
                <a:latin typeface="Times-Roman"/>
              </a:rPr>
              <a:t>(1) they use very little memory—usually a constant amount;  </a:t>
            </a:r>
          </a:p>
          <a:p>
            <a:pPr algn="l"/>
            <a:r>
              <a:rPr lang="en-US" sz="2000" b="0" i="0" u="none" strike="noStrike" baseline="0" dirty="0">
                <a:latin typeface="Times-Roman"/>
              </a:rPr>
              <a:t>(2) they can often find reasonable solutions in large or infinite (continuous) state spaces for which systematic algorithms are unsuitable.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828800" y="533400"/>
            <a:ext cx="8911687" cy="1280890"/>
          </a:xfrm>
          <a:noFill/>
        </p:spPr>
        <p:txBody>
          <a:bodyPr/>
          <a:lstStyle/>
          <a:p>
            <a:pPr eaLnBrk="1" hangingPunct="1">
              <a:defRPr/>
            </a:pPr>
            <a:r>
              <a:rPr lang="en-US" dirty="0"/>
              <a:t>Agents</a:t>
            </a:r>
          </a:p>
        </p:txBody>
      </p:sp>
      <p:sp>
        <p:nvSpPr>
          <p:cNvPr id="5123" name="Rectangle 3"/>
          <p:cNvSpPr>
            <a:spLocks noGrp="1" noChangeArrowheads="1"/>
          </p:cNvSpPr>
          <p:nvPr>
            <p:ph idx="1"/>
          </p:nvPr>
        </p:nvSpPr>
        <p:spPr>
          <a:xfrm>
            <a:off x="1828800" y="2057400"/>
            <a:ext cx="7848600" cy="3976911"/>
          </a:xfrm>
          <a:noFill/>
        </p:spPr>
        <p:txBody>
          <a:bodyPr>
            <a:normAutofit/>
          </a:bodyPr>
          <a:lstStyle/>
          <a:p>
            <a:pPr eaLnBrk="1" hangingPunct="1">
              <a:lnSpc>
                <a:spcPct val="90000"/>
              </a:lnSpc>
              <a:defRPr/>
            </a:pPr>
            <a:r>
              <a:rPr lang="en-US" altLang="zh-CN" dirty="0">
                <a:ea typeface="SimSun" panose="02010600030101010101" pitchFamily="2" charset="-122"/>
              </a:rPr>
              <a:t>An </a:t>
            </a:r>
            <a:r>
              <a:rPr lang="en-US" altLang="zh-CN" dirty="0">
                <a:solidFill>
                  <a:srgbClr val="FF0000"/>
                </a:solidFill>
                <a:ea typeface="SimSun" panose="02010600030101010101" pitchFamily="2" charset="-122"/>
              </a:rPr>
              <a:t>agent</a:t>
            </a:r>
            <a:r>
              <a:rPr lang="en-US" altLang="zh-CN" dirty="0">
                <a:ea typeface="SimSun" panose="02010600030101010101" pitchFamily="2" charset="-122"/>
              </a:rPr>
              <a:t> is anything that can be viewed as </a:t>
            </a:r>
            <a:r>
              <a:rPr lang="en-US" altLang="zh-CN" dirty="0">
                <a:solidFill>
                  <a:srgbClr val="FF0000"/>
                </a:solidFill>
                <a:ea typeface="SimSun" panose="02010600030101010101" pitchFamily="2" charset="-122"/>
              </a:rPr>
              <a:t>perceiving</a:t>
            </a:r>
            <a:r>
              <a:rPr lang="en-US" altLang="zh-CN" dirty="0">
                <a:ea typeface="SimSun" panose="02010600030101010101" pitchFamily="2" charset="-122"/>
              </a:rPr>
              <a:t> its </a:t>
            </a:r>
            <a:r>
              <a:rPr lang="en-US" altLang="zh-CN" dirty="0">
                <a:solidFill>
                  <a:srgbClr val="FF0000"/>
                </a:solidFill>
                <a:ea typeface="SimSun" panose="02010600030101010101" pitchFamily="2" charset="-122"/>
              </a:rPr>
              <a:t>environment</a:t>
            </a:r>
            <a:r>
              <a:rPr lang="en-US" altLang="zh-CN" dirty="0">
                <a:ea typeface="SimSun" panose="02010600030101010101" pitchFamily="2" charset="-122"/>
              </a:rPr>
              <a:t> through </a:t>
            </a:r>
            <a:r>
              <a:rPr lang="en-US" altLang="zh-CN" dirty="0">
                <a:solidFill>
                  <a:srgbClr val="FF0000"/>
                </a:solidFill>
                <a:ea typeface="SimSun" panose="02010600030101010101" pitchFamily="2" charset="-122"/>
              </a:rPr>
              <a:t>sensors</a:t>
            </a:r>
            <a:r>
              <a:rPr lang="en-US" altLang="zh-CN" dirty="0">
                <a:ea typeface="SimSun" panose="02010600030101010101" pitchFamily="2" charset="-122"/>
              </a:rPr>
              <a:t> and </a:t>
            </a:r>
            <a:r>
              <a:rPr lang="en-US" altLang="zh-CN" dirty="0">
                <a:solidFill>
                  <a:srgbClr val="FF0000"/>
                </a:solidFill>
                <a:ea typeface="SimSun" panose="02010600030101010101" pitchFamily="2" charset="-122"/>
              </a:rPr>
              <a:t>acting</a:t>
            </a:r>
            <a:r>
              <a:rPr lang="en-US" altLang="zh-CN" dirty="0">
                <a:ea typeface="SimSun" panose="02010600030101010101" pitchFamily="2" charset="-122"/>
              </a:rPr>
              <a:t> upon that environment through </a:t>
            </a:r>
            <a:r>
              <a:rPr lang="en-US" altLang="zh-CN" dirty="0">
                <a:solidFill>
                  <a:srgbClr val="FF0000"/>
                </a:solidFill>
                <a:ea typeface="SimSun" panose="02010600030101010101" pitchFamily="2" charset="-122"/>
              </a:rPr>
              <a:t>actuators</a:t>
            </a:r>
            <a:r>
              <a:rPr lang="en-US" altLang="zh-CN" dirty="0">
                <a:ea typeface="SimSun" panose="02010600030101010101" pitchFamily="2" charset="-122"/>
              </a:rPr>
              <a:t>.</a:t>
            </a:r>
          </a:p>
          <a:p>
            <a:pPr eaLnBrk="1" hangingPunct="1">
              <a:lnSpc>
                <a:spcPct val="90000"/>
              </a:lnSpc>
              <a:buFontTx/>
              <a:buNone/>
              <a:defRPr/>
            </a:pPr>
            <a:endParaRPr lang="en-US" altLang="zh-CN" dirty="0">
              <a:ea typeface="SimSun" panose="02010600030101010101" pitchFamily="2" charset="-122"/>
            </a:endParaRPr>
          </a:p>
          <a:p>
            <a:pPr eaLnBrk="1" hangingPunct="1">
              <a:lnSpc>
                <a:spcPct val="90000"/>
              </a:lnSpc>
              <a:defRPr/>
            </a:pPr>
            <a:r>
              <a:rPr lang="en-US" altLang="zh-CN" i="1" dirty="0">
                <a:solidFill>
                  <a:schemeClr val="accent2"/>
                </a:solidFill>
                <a:ea typeface="SimSun" panose="02010600030101010101" pitchFamily="2" charset="-122"/>
              </a:rPr>
              <a:t>Human agent:</a:t>
            </a:r>
            <a:r>
              <a:rPr lang="en-US" altLang="zh-CN" dirty="0">
                <a:ea typeface="SimSun" panose="02010600030101010101" pitchFamily="2" charset="-122"/>
              </a:rPr>
              <a:t> eyes, ears, and other organs for sensors;  hands, legs, mouth, and other body parts for actuators.</a:t>
            </a:r>
          </a:p>
          <a:p>
            <a:pPr eaLnBrk="1" hangingPunct="1">
              <a:lnSpc>
                <a:spcPct val="90000"/>
              </a:lnSpc>
              <a:defRPr/>
            </a:pPr>
            <a:endParaRPr lang="en-US" altLang="zh-CN" i="1" dirty="0">
              <a:solidFill>
                <a:schemeClr val="accent2"/>
              </a:solidFill>
              <a:ea typeface="SimSun" panose="02010600030101010101" pitchFamily="2" charset="-122"/>
            </a:endParaRPr>
          </a:p>
          <a:p>
            <a:pPr eaLnBrk="1" hangingPunct="1">
              <a:lnSpc>
                <a:spcPct val="90000"/>
              </a:lnSpc>
              <a:defRPr/>
            </a:pPr>
            <a:r>
              <a:rPr lang="en-US" altLang="zh-CN" i="1" dirty="0">
                <a:solidFill>
                  <a:schemeClr val="accent2"/>
                </a:solidFill>
                <a:ea typeface="SimSun" panose="02010600030101010101" pitchFamily="2" charset="-122"/>
              </a:rPr>
              <a:t>Robotic agent:</a:t>
            </a:r>
            <a:r>
              <a:rPr lang="en-US" altLang="zh-CN" dirty="0">
                <a:ea typeface="SimSun" panose="02010600030101010101" pitchFamily="2" charset="-122"/>
              </a:rPr>
              <a:t> cameras and infrared range finders for sensors; various motors for actuators.</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Search Algorithms and Optimization Problems (</a:t>
            </a:r>
            <a:r>
              <a:rPr lang="en-US" dirty="0" err="1"/>
              <a:t>contd</a:t>
            </a:r>
            <a:r>
              <a:rPr lang="en-US" dirty="0"/>
              <a:t>…)</a:t>
            </a:r>
          </a:p>
        </p:txBody>
      </p:sp>
      <p:sp>
        <p:nvSpPr>
          <p:cNvPr id="3" name="Content Placeholder 2"/>
          <p:cNvSpPr>
            <a:spLocks noGrp="1"/>
          </p:cNvSpPr>
          <p:nvPr>
            <p:ph idx="1"/>
          </p:nvPr>
        </p:nvSpPr>
        <p:spPr>
          <a:xfrm>
            <a:off x="2592925" y="2590800"/>
            <a:ext cx="8915400" cy="3777622"/>
          </a:xfrm>
        </p:spPr>
        <p:txBody>
          <a:bodyPr>
            <a:normAutofit/>
          </a:bodyPr>
          <a:lstStyle/>
          <a:p>
            <a:pPr algn="l"/>
            <a:r>
              <a:rPr lang="en-US" sz="2000" b="0" i="0" u="none" strike="noStrike" baseline="0" dirty="0">
                <a:latin typeface="Times-Roman"/>
              </a:rPr>
              <a:t>In addition to finding goals, local search algorithms are useful for solving pure </a:t>
            </a:r>
            <a:r>
              <a:rPr lang="en-US" sz="2000" b="1" i="0" u="none" strike="noStrike" baseline="0" dirty="0">
                <a:latin typeface="Times-Bold"/>
              </a:rPr>
              <a:t>optimization problems</a:t>
            </a:r>
            <a:r>
              <a:rPr lang="en-US" sz="2000" b="0" i="0" u="none" strike="noStrike" baseline="0" dirty="0">
                <a:latin typeface="Times-Roman"/>
              </a:rPr>
              <a:t>, in which the aim is to find the best state according to an </a:t>
            </a:r>
            <a:r>
              <a:rPr lang="en-US" sz="2000" b="1" i="0" u="none" strike="noStrike" baseline="0" dirty="0">
                <a:latin typeface="Times-Bold"/>
              </a:rPr>
              <a:t>objective </a:t>
            </a:r>
            <a:r>
              <a:rPr lang="en-US" sz="2000" b="0" i="0" u="none" strike="noStrike" baseline="0" dirty="0">
                <a:latin typeface="Helvetica-Narrow"/>
              </a:rPr>
              <a:t> </a:t>
            </a:r>
            <a:r>
              <a:rPr lang="en-US" sz="2000" b="1" i="0" u="none" strike="noStrike" baseline="0" dirty="0">
                <a:latin typeface="Times-Bold"/>
              </a:rPr>
              <a:t>function</a:t>
            </a:r>
            <a:r>
              <a:rPr lang="en-US" sz="2000" b="0" i="0" u="none" strike="noStrike" baseline="0" dirty="0">
                <a:latin typeface="Times-Roman"/>
              </a:rPr>
              <a:t>.</a:t>
            </a:r>
          </a:p>
          <a:p>
            <a:pPr algn="l"/>
            <a:r>
              <a:rPr lang="en-US" sz="2000" b="0" i="0" u="none" strike="noStrike" baseline="0" dirty="0">
                <a:latin typeface="Times-Roman"/>
              </a:rPr>
              <a:t>Many optimization problems do not fit the “standard” search model (both </a:t>
            </a:r>
            <a:r>
              <a:rPr lang="en-US" sz="2000" dirty="0">
                <a:latin typeface="Times-Roman"/>
              </a:rPr>
              <a:t>uninformed and informed)</a:t>
            </a:r>
            <a:r>
              <a:rPr lang="en-US" sz="2000" b="0" i="0" u="none" strike="noStrike" baseline="0" dirty="0">
                <a:latin typeface="Times-Roman"/>
              </a:rPr>
              <a:t>.</a:t>
            </a:r>
          </a:p>
          <a:p>
            <a:pPr algn="l"/>
            <a:r>
              <a:rPr lang="en-US" sz="2000" b="0" i="0" u="none" strike="noStrike" baseline="0" dirty="0">
                <a:latin typeface="Times-Roman"/>
              </a:rPr>
              <a:t>For example, nature provides an objective function—reproductive fitness—that Darwinian evolution could be seen as attempting to optimize, but there is no “goal test” and no “path cost” for this problem.</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Search Algorithms and Optimization Problems (</a:t>
            </a:r>
            <a:r>
              <a:rPr lang="en-US" dirty="0" err="1"/>
              <a:t>contd</a:t>
            </a:r>
            <a:r>
              <a:rPr lang="en-US" dirty="0"/>
              <a:t>…)</a:t>
            </a:r>
          </a:p>
        </p:txBody>
      </p:sp>
      <p:sp>
        <p:nvSpPr>
          <p:cNvPr id="3" name="Content Placeholder 2"/>
          <p:cNvSpPr>
            <a:spLocks noGrp="1"/>
          </p:cNvSpPr>
          <p:nvPr>
            <p:ph idx="1"/>
          </p:nvPr>
        </p:nvSpPr>
        <p:spPr/>
        <p:txBody>
          <a:bodyPr>
            <a:noAutofit/>
          </a:bodyPr>
          <a:lstStyle/>
          <a:p>
            <a:pPr algn="l"/>
            <a:r>
              <a:rPr lang="en-US" sz="2000" b="0" i="0" u="none" strike="noStrike" baseline="0" dirty="0">
                <a:latin typeface="Times-Roman"/>
              </a:rPr>
              <a:t>To understand local search, we find it useful to consider the </a:t>
            </a:r>
            <a:r>
              <a:rPr lang="en-US" sz="2000" b="1" i="0" u="none" strike="noStrike" baseline="0" dirty="0">
                <a:latin typeface="Times-Bold"/>
              </a:rPr>
              <a:t>state-space landscape</a:t>
            </a:r>
            <a:r>
              <a:rPr lang="en-US" sz="2000" b="0" i="0" u="none" strike="noStrike" baseline="0" dirty="0">
                <a:latin typeface="Times-Roman"/>
              </a:rPr>
              <a:t>. A landscape has both “location” (defined by the state) and “elevation” (defined by the value of the heuristic cost function or objective function). </a:t>
            </a:r>
          </a:p>
          <a:p>
            <a:pPr algn="l"/>
            <a:r>
              <a:rPr lang="en-US" sz="2000" b="0" i="0" u="none" strike="noStrike" baseline="0" dirty="0">
                <a:latin typeface="Times-Roman"/>
              </a:rPr>
              <a:t>If elevation corresponds to cost, then the aim is to find the lowest valley—a </a:t>
            </a:r>
            <a:r>
              <a:rPr lang="en-US" sz="2000" b="1" i="0" u="none" strike="noStrike" baseline="0" dirty="0">
                <a:latin typeface="Times-Bold"/>
              </a:rPr>
              <a:t>global minimum</a:t>
            </a:r>
            <a:r>
              <a:rPr lang="en-US" sz="2000" b="0" i="0" u="none" strike="noStrike" baseline="0" dirty="0">
                <a:latin typeface="Times-Roman"/>
              </a:rPr>
              <a:t>; </a:t>
            </a:r>
          </a:p>
          <a:p>
            <a:pPr algn="l"/>
            <a:r>
              <a:rPr lang="en-US" sz="2000" b="0" i="0" u="none" strike="noStrike" baseline="0" dirty="0">
                <a:latin typeface="Times-Roman"/>
              </a:rPr>
              <a:t>if elevation corresponds to an objective function, then the aim is to find the highest peak—a </a:t>
            </a:r>
            <a:r>
              <a:rPr lang="en-US" sz="2000" b="1" i="0" u="none" strike="noStrike" baseline="0" dirty="0">
                <a:latin typeface="Times-Bold"/>
              </a:rPr>
              <a:t>global maximum</a:t>
            </a:r>
            <a:r>
              <a:rPr lang="en-US" sz="2000" b="0" i="0" u="none" strike="noStrike" baseline="0" dirty="0">
                <a:latin typeface="Times-Roman"/>
              </a:rPr>
              <a:t>. </a:t>
            </a:r>
          </a:p>
          <a:p>
            <a:pPr algn="l"/>
            <a:r>
              <a:rPr lang="en-US" sz="2000" dirty="0">
                <a:latin typeface="Times-Roman"/>
              </a:rPr>
              <a:t>We </a:t>
            </a:r>
            <a:r>
              <a:rPr lang="en-US" sz="2000" b="0" i="0" u="none" strike="noStrike" baseline="0" dirty="0">
                <a:latin typeface="Times-Roman"/>
              </a:rPr>
              <a:t>can convert from one to the other just by inserting a minus sign.</a:t>
            </a:r>
          </a:p>
          <a:p>
            <a:pPr algn="l"/>
            <a:r>
              <a:rPr lang="en-US" sz="2000" b="0" i="0" u="none" strike="noStrike" baseline="0" dirty="0">
                <a:latin typeface="Times-Roman"/>
              </a:rPr>
              <a:t>Local search algorithms explore this landscape. A </a:t>
            </a:r>
            <a:r>
              <a:rPr lang="en-US" sz="2000" b="1" i="0" u="none" strike="noStrike" baseline="0" dirty="0">
                <a:latin typeface="Times-Bold"/>
              </a:rPr>
              <a:t>complete </a:t>
            </a:r>
            <a:r>
              <a:rPr lang="en-US" sz="2000" b="0" i="0" u="none" strike="noStrike" baseline="0" dirty="0">
                <a:latin typeface="Times-Roman"/>
              </a:rPr>
              <a:t>local search algorithm always finds a goal if one exists; an </a:t>
            </a:r>
            <a:r>
              <a:rPr lang="en-US" sz="2000" b="1" i="0" u="none" strike="noStrike" baseline="0" dirty="0">
                <a:latin typeface="Times-Bold"/>
              </a:rPr>
              <a:t>optimal </a:t>
            </a:r>
            <a:r>
              <a:rPr lang="en-US" sz="2000" b="0" i="0" u="none" strike="noStrike" baseline="0" dirty="0">
                <a:latin typeface="Times-Roman"/>
              </a:rPr>
              <a:t>algorithm always finds a global minimum/maximum.</a:t>
            </a:r>
            <a:endParaRPr lang="en-US" sz="2000"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Search Algorithms and Optimization Problems (</a:t>
            </a:r>
            <a:r>
              <a:rPr lang="en-US" dirty="0" err="1"/>
              <a:t>contd</a:t>
            </a:r>
            <a:r>
              <a:rPr lang="en-US" dirty="0"/>
              <a:t>…)</a:t>
            </a:r>
          </a:p>
        </p:txBody>
      </p:sp>
      <p:pic>
        <p:nvPicPr>
          <p:cNvPr id="4" name="Content Placeholder 3"/>
          <p:cNvPicPr>
            <a:picLocks noGrp="1" noChangeAspect="1"/>
          </p:cNvPicPr>
          <p:nvPr>
            <p:ph idx="1"/>
          </p:nvPr>
        </p:nvPicPr>
        <p:blipFill>
          <a:blip r:embed="rId2"/>
          <a:stretch>
            <a:fillRect/>
          </a:stretch>
        </p:blipFill>
        <p:spPr>
          <a:xfrm>
            <a:off x="2667000" y="2362200"/>
            <a:ext cx="6705600" cy="3505200"/>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a:solidFill>
            <a:schemeClr val="accent1">
              <a:lumMod val="90000"/>
            </a:schemeClr>
          </a:solidFill>
        </p:spPr>
        <p:txBody>
          <a:bodyPr/>
          <a:lstStyle/>
          <a:p>
            <a:pPr eaLnBrk="1" hangingPunct="1">
              <a:defRPr/>
            </a:pPr>
            <a:r>
              <a:rPr lang="en-US" sz="3200" dirty="0"/>
              <a:t>Hill climbing</a:t>
            </a:r>
          </a:p>
        </p:txBody>
      </p:sp>
      <p:sp>
        <p:nvSpPr>
          <p:cNvPr id="3" name="Content Placeholder 2"/>
          <p:cNvSpPr>
            <a:spLocks noGrp="1"/>
          </p:cNvSpPr>
          <p:nvPr>
            <p:ph idx="1"/>
          </p:nvPr>
        </p:nvSpPr>
        <p:spPr>
          <a:xfrm>
            <a:off x="1981200" y="1066800"/>
            <a:ext cx="8229600" cy="5516562"/>
          </a:xfrm>
          <a:solidFill>
            <a:schemeClr val="accent2">
              <a:lumMod val="20000"/>
              <a:lumOff val="80000"/>
            </a:schemeClr>
          </a:solidFill>
        </p:spPr>
        <p:txBody>
          <a:bodyPr>
            <a:normAutofit/>
          </a:bodyPr>
          <a:lstStyle/>
          <a:p>
            <a:pPr eaLnBrk="1" hangingPunct="1">
              <a:defRPr/>
            </a:pPr>
            <a:r>
              <a:rPr lang="en-US" sz="2400" dirty="0"/>
              <a:t>Hill climbing ( basic or steepest-ascent) search algorithm is a local search algorithm.</a:t>
            </a:r>
          </a:p>
          <a:p>
            <a:pPr eaLnBrk="1" hangingPunct="1">
              <a:defRPr/>
            </a:pPr>
            <a:r>
              <a:rPr lang="en-US" sz="2400" dirty="0"/>
              <a:t>It is often used when a good heuristic function is available for evaluating states but when no other useful knowledge is available. This algorithm is simply a loop that continuously moves in the direction of increasing value </a:t>
            </a:r>
            <a:r>
              <a:rPr lang="en-US" sz="2400" dirty="0" err="1"/>
              <a:t>i.e</a:t>
            </a:r>
            <a:r>
              <a:rPr lang="en-US" sz="2400" dirty="0"/>
              <a:t> uphill. It terminates when it reaches a “peak” where no neighbor has  a higher value. The algorithm doesn’t maintain a search tree, so the current node data structure only records the state and its objective function value. Hill – climbing doesn’t look ahead beyond the immediate neighbors of the current state.</a:t>
            </a:r>
          </a:p>
          <a:p>
            <a:pPr eaLnBrk="1" hangingPunct="1">
              <a:defRPr/>
            </a:pPr>
            <a:r>
              <a:rPr lang="en-US" sz="2400" dirty="0"/>
              <a:t>This resembles trying to find the top of Mount Everest in a thick fog while suffering from amnesia.</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a:solidFill>
            <a:schemeClr val="accent1">
              <a:lumMod val="90000"/>
            </a:schemeClr>
          </a:solidFill>
        </p:spPr>
        <p:txBody>
          <a:bodyPr>
            <a:normAutofit/>
          </a:bodyPr>
          <a:lstStyle/>
          <a:p>
            <a:pPr eaLnBrk="1" hangingPunct="1">
              <a:defRPr/>
            </a:pPr>
            <a:r>
              <a:rPr lang="en-US" sz="3200" dirty="0"/>
              <a:t>Basic Hill climbing algorithm</a:t>
            </a:r>
          </a:p>
        </p:txBody>
      </p:sp>
      <p:sp>
        <p:nvSpPr>
          <p:cNvPr id="3" name="Content Placeholder 2"/>
          <p:cNvSpPr>
            <a:spLocks noGrp="1"/>
          </p:cNvSpPr>
          <p:nvPr>
            <p:ph idx="1"/>
          </p:nvPr>
        </p:nvSpPr>
        <p:spPr>
          <a:xfrm>
            <a:off x="1981200" y="1066800"/>
            <a:ext cx="8229600" cy="5257800"/>
          </a:xfrm>
          <a:solidFill>
            <a:schemeClr val="accent2">
              <a:lumMod val="20000"/>
              <a:lumOff val="80000"/>
            </a:schemeClr>
          </a:solidFill>
        </p:spPr>
        <p:txBody>
          <a:bodyPr/>
          <a:lstStyle/>
          <a:p>
            <a:pPr marL="514350" indent="-514350">
              <a:buFontTx/>
              <a:buAutoNum type="arabicPeriod"/>
              <a:defRPr/>
            </a:pPr>
            <a:r>
              <a:rPr lang="en-US" sz="2800" dirty="0"/>
              <a:t>Evaluate the initial state (IS). If it is the goal state (GS) , then return it and quit. Else consider IS  as the current state (CS) and proceed.</a:t>
            </a:r>
          </a:p>
          <a:p>
            <a:pPr marL="514350" indent="-514350">
              <a:buFontTx/>
              <a:buAutoNum type="arabicPeriod"/>
              <a:defRPr/>
            </a:pPr>
            <a:r>
              <a:rPr lang="en-US" sz="2800" dirty="0"/>
              <a:t>Loop until a solution is found or there are no new operator (OP) to be applied to the CS.</a:t>
            </a:r>
          </a:p>
          <a:p>
            <a:pPr marL="914400" lvl="1" indent="-514350">
              <a:buFontTx/>
              <a:buAutoNum type="alphaLcParenR"/>
              <a:defRPr/>
            </a:pPr>
            <a:r>
              <a:rPr lang="en-US" sz="2400" dirty="0"/>
              <a:t>Select an OP that has not yet been applied to the CS and apply it to produce a new state (NS).</a:t>
            </a:r>
          </a:p>
          <a:p>
            <a:pPr marL="514350" indent="-514350">
              <a:buNone/>
              <a:defRPr/>
            </a:pPr>
            <a:endParaRPr lang="en-US" sz="2800"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3998"/>
            <a:ext cx="8229600" cy="792162"/>
          </a:xfrm>
          <a:solidFill>
            <a:schemeClr val="accent1">
              <a:lumMod val="90000"/>
            </a:schemeClr>
          </a:solidFill>
        </p:spPr>
        <p:txBody>
          <a:bodyPr>
            <a:normAutofit/>
          </a:bodyPr>
          <a:lstStyle/>
          <a:p>
            <a:pPr eaLnBrk="1" hangingPunct="1">
              <a:defRPr/>
            </a:pPr>
            <a:r>
              <a:rPr lang="en-US" sz="3200" dirty="0"/>
              <a:t>Basic Hill climbing algorithm (</a:t>
            </a:r>
            <a:r>
              <a:rPr lang="en-US" sz="3200" dirty="0" err="1"/>
              <a:t>contd</a:t>
            </a:r>
            <a:r>
              <a:rPr lang="en-US" sz="3200" dirty="0"/>
              <a:t>…)</a:t>
            </a:r>
          </a:p>
        </p:txBody>
      </p:sp>
      <p:sp>
        <p:nvSpPr>
          <p:cNvPr id="3" name="Content Placeholder 2"/>
          <p:cNvSpPr>
            <a:spLocks noGrp="1"/>
          </p:cNvSpPr>
          <p:nvPr>
            <p:ph idx="1"/>
          </p:nvPr>
        </p:nvSpPr>
        <p:spPr>
          <a:xfrm>
            <a:off x="1981200" y="1066800"/>
            <a:ext cx="8229600" cy="5257800"/>
          </a:xfrm>
          <a:solidFill>
            <a:schemeClr val="accent2">
              <a:lumMod val="20000"/>
              <a:lumOff val="80000"/>
            </a:schemeClr>
          </a:solidFill>
        </p:spPr>
        <p:txBody>
          <a:bodyPr/>
          <a:lstStyle/>
          <a:p>
            <a:pPr marL="914400" lvl="1" indent="-514350">
              <a:buNone/>
              <a:defRPr/>
            </a:pPr>
            <a:endParaRPr lang="en-US" sz="2400" dirty="0"/>
          </a:p>
          <a:p>
            <a:pPr marL="914400" lvl="1" indent="-514350">
              <a:buNone/>
              <a:defRPr/>
            </a:pPr>
            <a:endParaRPr lang="en-US" sz="2400" dirty="0"/>
          </a:p>
          <a:p>
            <a:pPr marL="914400" lvl="1" indent="-514350">
              <a:buNone/>
              <a:defRPr/>
            </a:pPr>
            <a:r>
              <a:rPr lang="en-US" sz="2400" dirty="0"/>
              <a:t>b) Evaluate the NS:</a:t>
            </a:r>
          </a:p>
          <a:p>
            <a:pPr marL="1314450" lvl="2" indent="-514350">
              <a:buFontTx/>
              <a:buAutoNum type="romanUcPeriod"/>
              <a:defRPr/>
            </a:pPr>
            <a:r>
              <a:rPr lang="en-US" sz="2000" dirty="0"/>
              <a:t>If NS is a GS , then return it and quit.</a:t>
            </a:r>
          </a:p>
          <a:p>
            <a:pPr marL="1314450" lvl="2" indent="-514350">
              <a:buFontTx/>
              <a:buAutoNum type="romanUcPeriod"/>
              <a:defRPr/>
            </a:pPr>
            <a:r>
              <a:rPr lang="en-US" sz="2000" dirty="0"/>
              <a:t>If it is not a GS but better than the CS, then consider it as the current state(</a:t>
            </a:r>
            <a:r>
              <a:rPr lang="en-US" sz="2000" dirty="0" err="1"/>
              <a:t>i,e</a:t>
            </a:r>
            <a:r>
              <a:rPr lang="en-US" sz="2000" dirty="0"/>
              <a:t> CS           NS) and proceed.</a:t>
            </a:r>
          </a:p>
          <a:p>
            <a:pPr marL="1314450" lvl="2" indent="-514350">
              <a:buFontTx/>
              <a:buAutoNum type="romanUcPeriod"/>
              <a:defRPr/>
            </a:pPr>
            <a:r>
              <a:rPr lang="en-US" sz="2000" dirty="0"/>
              <a:t>If NS is not better than CS then continue in the loop by selecting the next appropriate OP for CS.</a:t>
            </a:r>
          </a:p>
          <a:p>
            <a:pPr marL="514350" indent="-514350">
              <a:buFontTx/>
              <a:buAutoNum type="arabicPeriod"/>
              <a:defRPr/>
            </a:pPr>
            <a:endParaRPr lang="en-US" sz="2800" dirty="0"/>
          </a:p>
        </p:txBody>
      </p:sp>
      <p:sp>
        <p:nvSpPr>
          <p:cNvPr id="4" name="Left Arrow 3"/>
          <p:cNvSpPr/>
          <p:nvPr/>
        </p:nvSpPr>
        <p:spPr>
          <a:xfrm>
            <a:off x="5410200" y="4114800"/>
            <a:ext cx="4572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3998"/>
            <a:ext cx="8229600" cy="792162"/>
          </a:xfrm>
          <a:solidFill>
            <a:schemeClr val="accent1">
              <a:lumMod val="90000"/>
            </a:schemeClr>
          </a:solidFill>
        </p:spPr>
        <p:txBody>
          <a:bodyPr>
            <a:normAutofit/>
          </a:bodyPr>
          <a:lstStyle/>
          <a:p>
            <a:pPr eaLnBrk="1" hangingPunct="1">
              <a:defRPr/>
            </a:pPr>
            <a:r>
              <a:rPr lang="en-US" sz="3200" dirty="0"/>
              <a:t>Steepest-ascent Hill climbing algorithm </a:t>
            </a:r>
          </a:p>
        </p:txBody>
      </p:sp>
      <p:sp>
        <p:nvSpPr>
          <p:cNvPr id="3" name="Content Placeholder 2"/>
          <p:cNvSpPr>
            <a:spLocks noGrp="1"/>
          </p:cNvSpPr>
          <p:nvPr>
            <p:ph idx="1"/>
          </p:nvPr>
        </p:nvSpPr>
        <p:spPr>
          <a:xfrm>
            <a:off x="1981200" y="1066800"/>
            <a:ext cx="8229600" cy="5257800"/>
          </a:xfrm>
          <a:solidFill>
            <a:schemeClr val="accent2">
              <a:lumMod val="20000"/>
              <a:lumOff val="80000"/>
            </a:schemeClr>
          </a:solidFill>
        </p:spPr>
        <p:txBody>
          <a:bodyPr/>
          <a:lstStyle/>
          <a:p>
            <a:pPr marL="514350" indent="-514350">
              <a:buNone/>
              <a:defRPr/>
            </a:pPr>
            <a:r>
              <a:rPr lang="en-US" sz="2800"/>
              <a:t>  It considers all the moves from the CS and selects the best one as the next state. It is also called gradient search.</a:t>
            </a:r>
          </a:p>
          <a:p>
            <a:pPr marL="514350" indent="-514350">
              <a:buNone/>
              <a:defRPr/>
            </a:pPr>
            <a:r>
              <a:rPr lang="en-US" sz="2800" u="sng"/>
              <a:t>Algorithm</a:t>
            </a:r>
          </a:p>
          <a:p>
            <a:pPr marL="514350" indent="-514350">
              <a:buFontTx/>
              <a:buAutoNum type="arabicPeriod"/>
              <a:defRPr/>
            </a:pPr>
            <a:r>
              <a:rPr lang="en-US" sz="2800"/>
              <a:t>Evaluate the initial state (IS). If it is the goal state (GS) , then return it and quit. Else consider IS  as the current state (CS) and proceed.</a:t>
            </a:r>
          </a:p>
          <a:p>
            <a:pPr marL="514350" indent="-514350">
              <a:buFontTx/>
              <a:buAutoNum type="arabicPeriod"/>
              <a:defRPr/>
            </a:pPr>
            <a:r>
              <a:rPr lang="en-US" sz="2800"/>
              <a:t>Loop until a solution is found or until a complete iteration produces no change to the CS:</a:t>
            </a:r>
          </a:p>
          <a:p>
            <a:pPr marL="514350" indent="-514350">
              <a:buNone/>
              <a:defRPr/>
            </a:pPr>
            <a:endParaRPr lang="en-US" sz="280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944562"/>
          </a:xfrm>
          <a:solidFill>
            <a:schemeClr val="accent1">
              <a:lumMod val="90000"/>
            </a:schemeClr>
          </a:solidFill>
        </p:spPr>
        <p:txBody>
          <a:bodyPr>
            <a:normAutofit fontScale="90000"/>
          </a:bodyPr>
          <a:lstStyle/>
          <a:p>
            <a:pPr eaLnBrk="1" hangingPunct="1">
              <a:defRPr/>
            </a:pPr>
            <a:r>
              <a:rPr lang="en-US" sz="3200" dirty="0"/>
              <a:t>Steepest-ascent Hill climbing algorithm (</a:t>
            </a:r>
            <a:r>
              <a:rPr lang="en-US" sz="3200" dirty="0" err="1"/>
              <a:t>contd</a:t>
            </a:r>
            <a:r>
              <a:rPr lang="en-US" sz="3200" dirty="0"/>
              <a:t>…)</a:t>
            </a:r>
          </a:p>
        </p:txBody>
      </p:sp>
      <p:sp>
        <p:nvSpPr>
          <p:cNvPr id="3" name="Content Placeholder 2"/>
          <p:cNvSpPr>
            <a:spLocks noGrp="1"/>
          </p:cNvSpPr>
          <p:nvPr>
            <p:ph idx="1"/>
          </p:nvPr>
        </p:nvSpPr>
        <p:spPr>
          <a:xfrm>
            <a:off x="1981200" y="1447800"/>
            <a:ext cx="8229600" cy="4876800"/>
          </a:xfrm>
          <a:solidFill>
            <a:schemeClr val="accent2">
              <a:lumMod val="20000"/>
              <a:lumOff val="80000"/>
            </a:schemeClr>
          </a:solidFill>
        </p:spPr>
        <p:txBody>
          <a:bodyPr>
            <a:normAutofit/>
          </a:bodyPr>
          <a:lstStyle/>
          <a:p>
            <a:pPr marL="914400" lvl="1" indent="-514350">
              <a:buFontTx/>
              <a:buAutoNum type="alphaLcParenR"/>
              <a:defRPr/>
            </a:pPr>
            <a:r>
              <a:rPr lang="en-US" sz="2400" dirty="0"/>
              <a:t>Let  successor (SUCC) be a state such that any NS that can be generated from CS is better than SUCC.   [ </a:t>
            </a:r>
            <a:r>
              <a:rPr lang="en-US" sz="2400" dirty="0" err="1"/>
              <a:t>i.e</a:t>
            </a:r>
            <a:r>
              <a:rPr lang="en-US" sz="2400" dirty="0"/>
              <a:t> setting SUCC to a minimum value at the beginning of an iteration or set CS as SUCC]</a:t>
            </a:r>
          </a:p>
          <a:p>
            <a:pPr marL="914400" lvl="1" indent="-514350">
              <a:buFontTx/>
              <a:buAutoNum type="alphaLcParenR"/>
              <a:defRPr/>
            </a:pPr>
            <a:r>
              <a:rPr lang="en-US" sz="2400" dirty="0"/>
              <a:t>For each operator OP that applies to the CS do:</a:t>
            </a:r>
          </a:p>
          <a:p>
            <a:pPr marL="1314450" lvl="2" indent="-514350">
              <a:buFontTx/>
              <a:buAutoNum type="romanUcPeriod"/>
              <a:defRPr/>
            </a:pPr>
            <a:r>
              <a:rPr lang="en-US" sz="2000" dirty="0"/>
              <a:t>Apply OP to CS and generate a NS.</a:t>
            </a:r>
          </a:p>
          <a:p>
            <a:pPr marL="1314450" lvl="2" indent="-514350">
              <a:buFontTx/>
              <a:buAutoNum type="romanUcPeriod"/>
              <a:defRPr/>
            </a:pPr>
            <a:r>
              <a:rPr lang="en-US" sz="2000" dirty="0"/>
              <a:t>Evaluate the NS. If it is a GS then return it and quit. If not , compare it with SUCC. If NS is better than SUCC, then </a:t>
            </a:r>
            <a:r>
              <a:rPr lang="en-US" sz="2000"/>
              <a:t>set SUCC </a:t>
            </a:r>
            <a:r>
              <a:rPr lang="en-US" sz="2000" dirty="0"/>
              <a:t>to NS; else leave SUCC unchanged.</a:t>
            </a:r>
          </a:p>
          <a:p>
            <a:pPr marL="914400" lvl="1" indent="-514350">
              <a:buFontTx/>
              <a:buAutoNum type="alphaLcParenR"/>
              <a:defRPr/>
            </a:pPr>
            <a:r>
              <a:rPr lang="en-US" sz="2400" dirty="0"/>
              <a:t>If the SUCC is better than CS, then set CS to SUCC [</a:t>
            </a:r>
            <a:r>
              <a:rPr lang="en-US" sz="2400" dirty="0" err="1"/>
              <a:t>i.e</a:t>
            </a:r>
            <a:r>
              <a:rPr lang="en-US" sz="2400" dirty="0"/>
              <a:t> move to the next best state]</a:t>
            </a:r>
          </a:p>
          <a:p>
            <a:pPr marL="514350" indent="-514350">
              <a:buNone/>
              <a:defRPr/>
            </a:pPr>
            <a:endParaRPr lang="en-US" sz="2800"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592925" y="613950"/>
            <a:ext cx="8911687" cy="1280890"/>
          </a:xfrm>
          <a:solidFill>
            <a:srgbClr val="FFC000"/>
          </a:solidFill>
        </p:spPr>
        <p:txBody>
          <a:bodyPr/>
          <a:lstStyle/>
          <a:p>
            <a:pPr eaLnBrk="1" hangingPunct="1"/>
            <a:r>
              <a:rPr lang="en-US" altLang="en-US"/>
              <a:t>Hill-climbing search</a:t>
            </a:r>
          </a:p>
        </p:txBody>
      </p:sp>
      <p:sp>
        <p:nvSpPr>
          <p:cNvPr id="12291" name="Rectangle 3"/>
          <p:cNvSpPr>
            <a:spLocks noGrp="1" noChangeArrowheads="1"/>
          </p:cNvSpPr>
          <p:nvPr>
            <p:ph idx="1"/>
          </p:nvPr>
        </p:nvSpPr>
        <p:spPr>
          <a:solidFill>
            <a:schemeClr val="accent1">
              <a:lumMod val="90000"/>
            </a:schemeClr>
          </a:solidFill>
        </p:spPr>
        <p:txBody>
          <a:bodyPr/>
          <a:lstStyle/>
          <a:p>
            <a:pPr eaLnBrk="1" hangingPunct="1">
              <a:defRPr/>
            </a:pPr>
            <a:r>
              <a:rPr lang="en-US" dirty="0"/>
              <a:t>"Like climbing Everest in thick fog with amnesia"
</a:t>
            </a:r>
          </a:p>
          <a:p>
            <a:pPr eaLnBrk="1" hangingPunct="1">
              <a:defRPr/>
            </a:pPr>
            <a:endParaRPr lang="en-US"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l="17969" t="27083" r="13281" b="36459"/>
          <a:stretch>
            <a:fillRect/>
          </a:stretch>
        </p:blipFill>
        <p:spPr bwMode="auto">
          <a:xfrm>
            <a:off x="2362200" y="2743200"/>
            <a:ext cx="7620000" cy="30305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81200" y="274638"/>
            <a:ext cx="8229600" cy="715962"/>
          </a:xfrm>
          <a:solidFill>
            <a:srgbClr val="FFC000"/>
          </a:solidFill>
        </p:spPr>
        <p:txBody>
          <a:bodyPr/>
          <a:lstStyle/>
          <a:p>
            <a:pPr eaLnBrk="1" hangingPunct="1"/>
            <a:r>
              <a:rPr lang="en-US" altLang="en-US"/>
              <a:t>Hill-climbing search</a:t>
            </a:r>
          </a:p>
        </p:txBody>
      </p:sp>
      <p:sp>
        <p:nvSpPr>
          <p:cNvPr id="3" name="Content Placeholder 2"/>
          <p:cNvSpPr>
            <a:spLocks noGrp="1"/>
          </p:cNvSpPr>
          <p:nvPr>
            <p:ph idx="1"/>
          </p:nvPr>
        </p:nvSpPr>
        <p:spPr>
          <a:xfrm>
            <a:off x="1981200" y="990601"/>
            <a:ext cx="8229600" cy="5135563"/>
          </a:xfrm>
          <a:solidFill>
            <a:schemeClr val="accent1">
              <a:lumMod val="90000"/>
            </a:schemeClr>
          </a:solidFill>
        </p:spPr>
        <p:txBody>
          <a:bodyPr>
            <a:normAutofit/>
          </a:bodyPr>
          <a:lstStyle/>
          <a:p>
            <a:pPr>
              <a:defRPr/>
            </a:pPr>
            <a:r>
              <a:rPr lang="en-US" sz="2400" dirty="0"/>
              <a:t>Both basic and steepest-ascent hill climbing may fail to find a solution. Either algorithm may terminate not by finding a goal state but by getting to a state from which no better states can be generated. </a:t>
            </a:r>
          </a:p>
          <a:p>
            <a:pPr>
              <a:defRPr/>
            </a:pPr>
            <a:r>
              <a:rPr lang="en-US" sz="2400" dirty="0"/>
              <a:t>This will happen if the program has reached either a </a:t>
            </a:r>
            <a:r>
              <a:rPr lang="en-US" sz="2400" b="1" dirty="0"/>
              <a:t>local maximum </a:t>
            </a:r>
            <a:r>
              <a:rPr lang="en-US" sz="2400" dirty="0"/>
              <a:t>or a </a:t>
            </a:r>
            <a:r>
              <a:rPr lang="en-US" sz="2400" b="1" dirty="0"/>
              <a:t>plateau</a:t>
            </a:r>
            <a:r>
              <a:rPr lang="en-US" sz="2400" dirty="0"/>
              <a:t> or a </a:t>
            </a:r>
            <a:r>
              <a:rPr lang="en-US" sz="2400" b="1" dirty="0"/>
              <a:t>ridge</a:t>
            </a:r>
            <a:r>
              <a:rPr lang="en-US" sz="2400"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609600"/>
            <a:ext cx="8911687" cy="1280890"/>
          </a:xfrm>
          <a:noFill/>
        </p:spPr>
        <p:txBody>
          <a:bodyPr/>
          <a:lstStyle/>
          <a:p>
            <a:pPr eaLnBrk="1" hangingPunct="1">
              <a:defRPr/>
            </a:pPr>
            <a:r>
              <a:rPr lang="en-US" dirty="0"/>
              <a:t>Agents</a:t>
            </a:r>
          </a:p>
        </p:txBody>
      </p:sp>
      <p:sp>
        <p:nvSpPr>
          <p:cNvPr id="5123" name="Rectangle 3"/>
          <p:cNvSpPr>
            <a:spLocks noGrp="1" noChangeArrowheads="1"/>
          </p:cNvSpPr>
          <p:nvPr>
            <p:ph idx="1"/>
          </p:nvPr>
        </p:nvSpPr>
        <p:spPr>
          <a:xfrm>
            <a:off x="1981200" y="2133600"/>
            <a:ext cx="8229600" cy="4191000"/>
          </a:xfrm>
          <a:noFill/>
        </p:spPr>
        <p:txBody>
          <a:bodyPr/>
          <a:lstStyle/>
          <a:p>
            <a:pPr eaLnBrk="1" hangingPunct="1">
              <a:lnSpc>
                <a:spcPct val="90000"/>
              </a:lnSpc>
              <a:defRPr/>
            </a:pPr>
            <a:endParaRPr lang="en-US" altLang="zh-CN" sz="2800" i="1" dirty="0">
              <a:solidFill>
                <a:schemeClr val="accent2"/>
              </a:solidFill>
              <a:ea typeface="SimSun" panose="02010600030101010101" pitchFamily="2" charset="-122"/>
            </a:endParaRPr>
          </a:p>
          <a:p>
            <a:pPr eaLnBrk="1" hangingPunct="1">
              <a:lnSpc>
                <a:spcPct val="90000"/>
              </a:lnSpc>
              <a:defRPr/>
            </a:pPr>
            <a:r>
              <a:rPr lang="en-US" altLang="zh-CN" i="1" dirty="0">
                <a:solidFill>
                  <a:schemeClr val="accent2"/>
                </a:solidFill>
                <a:ea typeface="SimSun" panose="02010600030101010101" pitchFamily="2" charset="-122"/>
              </a:rPr>
              <a:t>Software agent ( </a:t>
            </a:r>
            <a:r>
              <a:rPr lang="en-US" altLang="zh-CN" i="1" dirty="0" err="1">
                <a:solidFill>
                  <a:schemeClr val="accent2"/>
                </a:solidFill>
                <a:ea typeface="SimSun" panose="02010600030101010101" pitchFamily="2" charset="-122"/>
              </a:rPr>
              <a:t>SoftBot</a:t>
            </a:r>
            <a:r>
              <a:rPr lang="en-US" altLang="zh-CN" i="1" dirty="0">
                <a:solidFill>
                  <a:schemeClr val="accent2"/>
                </a:solidFill>
                <a:ea typeface="SimSun" panose="02010600030101010101" pitchFamily="2" charset="-122"/>
              </a:rPr>
              <a:t> : software robot )</a:t>
            </a:r>
            <a:r>
              <a:rPr lang="en-US" altLang="zh-CN" dirty="0">
                <a:ea typeface="SimSun" panose="02010600030101010101" pitchFamily="2" charset="-122"/>
              </a:rPr>
              <a:t> :-</a:t>
            </a:r>
          </a:p>
          <a:p>
            <a:pPr eaLnBrk="1" hangingPunct="1">
              <a:lnSpc>
                <a:spcPct val="90000"/>
              </a:lnSpc>
              <a:buFontTx/>
              <a:buNone/>
              <a:defRPr/>
            </a:pPr>
            <a:r>
              <a:rPr lang="en-US" altLang="zh-CN" dirty="0">
                <a:ea typeface="SimSun" panose="02010600030101010101" pitchFamily="2" charset="-122"/>
              </a:rPr>
              <a:t>           receives keystrokes, file contents, network packets </a:t>
            </a:r>
            <a:r>
              <a:rPr lang="en-US" altLang="zh-CN" dirty="0" err="1">
                <a:ea typeface="SimSun" panose="02010600030101010101" pitchFamily="2" charset="-122"/>
              </a:rPr>
              <a:t>etc</a:t>
            </a:r>
            <a:r>
              <a:rPr lang="en-US" altLang="zh-CN" dirty="0">
                <a:ea typeface="SimSun" panose="02010600030101010101" pitchFamily="2" charset="-122"/>
              </a:rPr>
              <a:t> as sensory input.</a:t>
            </a:r>
          </a:p>
          <a:p>
            <a:pPr eaLnBrk="1" hangingPunct="1">
              <a:lnSpc>
                <a:spcPct val="90000"/>
              </a:lnSpc>
              <a:buFontTx/>
              <a:buNone/>
              <a:defRPr/>
            </a:pPr>
            <a:r>
              <a:rPr lang="en-US" altLang="zh-CN" dirty="0">
                <a:ea typeface="SimSun" panose="02010600030101010101" pitchFamily="2" charset="-122"/>
              </a:rPr>
              <a:t>           acts on the environment by displaying on the screen, writing files, sending message packets.</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981200" y="274638"/>
            <a:ext cx="8229600" cy="715962"/>
          </a:xfrm>
          <a:solidFill>
            <a:srgbClr val="FFC000"/>
          </a:solidFill>
        </p:spPr>
        <p:txBody>
          <a:bodyPr/>
          <a:lstStyle/>
          <a:p>
            <a:pPr eaLnBrk="1" hangingPunct="1"/>
            <a:r>
              <a:rPr lang="en-US" altLang="en-US"/>
              <a:t>Hill-climbing search</a:t>
            </a:r>
          </a:p>
        </p:txBody>
      </p:sp>
      <p:sp>
        <p:nvSpPr>
          <p:cNvPr id="3" name="Content Placeholder 2"/>
          <p:cNvSpPr>
            <a:spLocks noGrp="1"/>
          </p:cNvSpPr>
          <p:nvPr>
            <p:ph idx="1"/>
          </p:nvPr>
        </p:nvSpPr>
        <p:spPr>
          <a:xfrm>
            <a:off x="1981200" y="990601"/>
            <a:ext cx="8229600" cy="5135563"/>
          </a:xfrm>
          <a:solidFill>
            <a:schemeClr val="accent1">
              <a:lumMod val="90000"/>
            </a:schemeClr>
          </a:solidFill>
        </p:spPr>
        <p:txBody>
          <a:bodyPr>
            <a:normAutofit fontScale="92500" lnSpcReduction="10000"/>
          </a:bodyPr>
          <a:lstStyle/>
          <a:p>
            <a:pPr>
              <a:defRPr/>
            </a:pPr>
            <a:r>
              <a:rPr lang="en-US" dirty="0"/>
              <a:t>A </a:t>
            </a:r>
            <a:r>
              <a:rPr lang="en-US" b="1" dirty="0"/>
              <a:t>local maximum </a:t>
            </a:r>
            <a:r>
              <a:rPr lang="en-US" dirty="0"/>
              <a:t>is a state that is better than all its neighbors but is not better than some other states farther away.</a:t>
            </a:r>
          </a:p>
          <a:p>
            <a:pPr>
              <a:defRPr/>
            </a:pPr>
            <a:r>
              <a:rPr lang="en-US" dirty="0"/>
              <a:t>Solution of local maxima:-</a:t>
            </a:r>
          </a:p>
          <a:p>
            <a:pPr lvl="1">
              <a:defRPr/>
            </a:pPr>
            <a:r>
              <a:rPr lang="en-US" dirty="0"/>
              <a:t>Move in some arbitrary direction</a:t>
            </a:r>
          </a:p>
          <a:p>
            <a:pPr lvl="1">
              <a:defRPr/>
            </a:pPr>
            <a:r>
              <a:rPr lang="en-US" dirty="0"/>
              <a:t>Back track to an ancestor and try some other alternatives.</a:t>
            </a:r>
          </a:p>
          <a:p>
            <a:pPr>
              <a:defRPr/>
            </a:pPr>
            <a:r>
              <a:rPr lang="en-US" dirty="0"/>
              <a:t>A </a:t>
            </a:r>
            <a:r>
              <a:rPr lang="en-US" b="1" dirty="0"/>
              <a:t>plateau</a:t>
            </a:r>
            <a:r>
              <a:rPr lang="en-US" dirty="0"/>
              <a:t> is a flat area in the search space in which all the neighboring states have the same heuristic function value. It can be a flat local maximum, from which no uphill exit exists, or a </a:t>
            </a:r>
            <a:r>
              <a:rPr lang="en-US" b="1" dirty="0"/>
              <a:t>shoulder</a:t>
            </a:r>
            <a:r>
              <a:rPr lang="en-US" dirty="0"/>
              <a:t>, from which progress is possible. A hill-climbing search might get lost on the plateau.</a:t>
            </a:r>
          </a:p>
          <a:p>
            <a:pPr>
              <a:defRPr/>
            </a:pPr>
            <a:r>
              <a:rPr lang="en-US" dirty="0"/>
              <a:t>Solution of plateau</a:t>
            </a:r>
          </a:p>
          <a:p>
            <a:pPr lvl="1">
              <a:defRPr/>
            </a:pPr>
            <a:r>
              <a:rPr lang="en-US" dirty="0"/>
              <a:t>Expand few generation ahead to move to a different section of the search space.</a:t>
            </a:r>
          </a:p>
          <a:p>
            <a:pPr>
              <a:defRPr/>
            </a:pPr>
            <a:endParaRPr lang="en-US"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981200" y="274638"/>
            <a:ext cx="8229600" cy="715962"/>
          </a:xfrm>
          <a:solidFill>
            <a:srgbClr val="FFC000"/>
          </a:solidFill>
        </p:spPr>
        <p:txBody>
          <a:bodyPr/>
          <a:lstStyle/>
          <a:p>
            <a:pPr eaLnBrk="1" hangingPunct="1"/>
            <a:r>
              <a:rPr lang="en-US" altLang="en-US"/>
              <a:t>Hill-climbing search</a:t>
            </a:r>
          </a:p>
        </p:txBody>
      </p:sp>
      <p:sp>
        <p:nvSpPr>
          <p:cNvPr id="3" name="Content Placeholder 2"/>
          <p:cNvSpPr>
            <a:spLocks noGrp="1"/>
          </p:cNvSpPr>
          <p:nvPr>
            <p:ph idx="1"/>
          </p:nvPr>
        </p:nvSpPr>
        <p:spPr>
          <a:xfrm>
            <a:off x="1981200" y="990600"/>
            <a:ext cx="8229600" cy="5562600"/>
          </a:xfrm>
          <a:solidFill>
            <a:schemeClr val="accent1">
              <a:lumMod val="90000"/>
            </a:schemeClr>
          </a:solidFill>
        </p:spPr>
        <p:txBody>
          <a:bodyPr/>
          <a:lstStyle/>
          <a:p>
            <a:pPr>
              <a:defRPr/>
            </a:pPr>
            <a:r>
              <a:rPr lang="en-US" dirty="0"/>
              <a:t>A </a:t>
            </a:r>
            <a:r>
              <a:rPr lang="en-US" b="1" dirty="0"/>
              <a:t>ridge</a:t>
            </a:r>
            <a:r>
              <a:rPr lang="en-US" dirty="0"/>
              <a:t> is an area in the search space which is higher than its surroundings but itself has slopes. It is not possible to traverse a ridge by a single move </a:t>
            </a:r>
            <a:r>
              <a:rPr lang="en-US" dirty="0" err="1"/>
              <a:t>i</a:t>
            </a:r>
            <a:r>
              <a:rPr lang="en-US" dirty="0"/>
              <a:t>. e. no such operator is available.</a:t>
            </a:r>
          </a:p>
          <a:p>
            <a:pPr>
              <a:defRPr/>
            </a:pPr>
            <a:r>
              <a:rPr lang="en-US" dirty="0"/>
              <a:t>Solution of ridges:-</a:t>
            </a:r>
          </a:p>
          <a:p>
            <a:pPr lvl="1">
              <a:defRPr/>
            </a:pPr>
            <a:r>
              <a:rPr lang="en-US" dirty="0"/>
              <a:t>Apply several operators before doing the evaluation</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Hill-climbing search (via ridge)</a:t>
            </a:r>
          </a:p>
        </p:txBody>
      </p:sp>
      <p:pic>
        <p:nvPicPr>
          <p:cNvPr id="4" name="Picture 3"/>
          <p:cNvPicPr>
            <a:picLocks noChangeAspect="1"/>
          </p:cNvPicPr>
          <p:nvPr/>
        </p:nvPicPr>
        <p:blipFill>
          <a:blip r:embed="rId2"/>
          <a:stretch>
            <a:fillRect/>
          </a:stretch>
        </p:blipFill>
        <p:spPr>
          <a:xfrm>
            <a:off x="2592925" y="1995710"/>
            <a:ext cx="8911687" cy="4252690"/>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solidFill>
            <a:schemeClr val="accent1"/>
          </a:solidFill>
        </p:spPr>
        <p:txBody>
          <a:bodyPr/>
          <a:lstStyle/>
          <a:p>
            <a:pPr eaLnBrk="1" hangingPunct="1"/>
            <a:r>
              <a:rPr lang="en-US" altLang="en-US"/>
              <a:t>Hill-climbing search</a:t>
            </a:r>
          </a:p>
        </p:txBody>
      </p:sp>
      <p:sp>
        <p:nvSpPr>
          <p:cNvPr id="14339" name="Rectangle 3"/>
          <p:cNvSpPr>
            <a:spLocks noGrp="1" noChangeArrowheads="1"/>
          </p:cNvSpPr>
          <p:nvPr>
            <p:ph idx="1"/>
          </p:nvPr>
        </p:nvSpPr>
        <p:spPr>
          <a:xfrm>
            <a:off x="1484310" y="2666999"/>
            <a:ext cx="10018713" cy="1219201"/>
          </a:xfrm>
          <a:solidFill>
            <a:srgbClr val="FFC000"/>
          </a:solidFill>
        </p:spPr>
        <p:txBody>
          <a:bodyPr/>
          <a:lstStyle/>
          <a:p>
            <a:pPr eaLnBrk="1" hangingPunct="1"/>
            <a:r>
              <a:rPr lang="en-US" altLang="en-US"/>
              <a:t>Problem: depending on initial state, can get stuck in local maxima
</a:t>
            </a:r>
          </a:p>
          <a:p>
            <a:pPr eaLnBrk="1" hangingPunct="1"/>
            <a:endParaRPr lang="en-US" altLang="en-US"/>
          </a:p>
        </p:txBody>
      </p:sp>
      <p:pic>
        <p:nvPicPr>
          <p:cNvPr id="13316" name="Picture 4" descr="hill-climbing"/>
          <p:cNvPicPr>
            <a:picLocks noChangeAspect="1" noChangeArrowheads="1"/>
          </p:cNvPicPr>
          <p:nvPr/>
        </p:nvPicPr>
        <p:blipFill>
          <a:blip r:embed="rId2"/>
          <a:srcRect/>
          <a:stretch>
            <a:fillRect/>
          </a:stretch>
        </p:blipFill>
        <p:spPr bwMode="auto">
          <a:xfrm>
            <a:off x="2590800" y="4114800"/>
            <a:ext cx="6934200" cy="2519364"/>
          </a:xfrm>
          <a:prstGeom prst="rect">
            <a:avLst/>
          </a:prstGeom>
          <a:solidFill>
            <a:schemeClr val="accent3">
              <a:lumMod val="75000"/>
            </a:schemeClr>
          </a:solidFill>
          <a:ln w="9525">
            <a:noFill/>
            <a:miter lim="800000"/>
            <a:headEnd/>
            <a:tailEnd/>
          </a:ln>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484311" y="685800"/>
            <a:ext cx="10018713" cy="674951"/>
          </a:xfrm>
          <a:solidFill>
            <a:srgbClr val="FFFF00"/>
          </a:solidFill>
        </p:spPr>
        <p:txBody>
          <a:bodyPr>
            <a:normAutofit fontScale="90000"/>
          </a:bodyPr>
          <a:lstStyle/>
          <a:p>
            <a:pPr eaLnBrk="1" hangingPunct="1"/>
            <a:r>
              <a:rPr lang="en-US" altLang="en-US" dirty="0"/>
              <a:t>Hill-climbing search: 8-queens problem</a:t>
            </a:r>
          </a:p>
        </p:txBody>
      </p:sp>
      <p:sp>
        <p:nvSpPr>
          <p:cNvPr id="14339" name="Rectangle 3"/>
          <p:cNvSpPr>
            <a:spLocks noGrp="1" noChangeArrowheads="1"/>
          </p:cNvSpPr>
          <p:nvPr>
            <p:ph idx="1"/>
          </p:nvPr>
        </p:nvSpPr>
        <p:spPr>
          <a:xfrm>
            <a:off x="1981200" y="4876800"/>
            <a:ext cx="8229600" cy="1249364"/>
          </a:xfrm>
          <a:solidFill>
            <a:schemeClr val="accent1">
              <a:lumMod val="90000"/>
            </a:schemeClr>
          </a:solidFill>
        </p:spPr>
        <p:txBody>
          <a:bodyPr>
            <a:normAutofit fontScale="70000" lnSpcReduction="20000"/>
          </a:bodyPr>
          <a:lstStyle/>
          <a:p>
            <a:pPr eaLnBrk="1" hangingPunct="1">
              <a:lnSpc>
                <a:spcPct val="80000"/>
              </a:lnSpc>
              <a:defRPr/>
            </a:pPr>
            <a:endParaRPr lang="en-US" sz="2800" dirty="0"/>
          </a:p>
          <a:p>
            <a:pPr eaLnBrk="1" hangingPunct="1">
              <a:lnSpc>
                <a:spcPct val="80000"/>
              </a:lnSpc>
              <a:defRPr/>
            </a:pPr>
            <a:r>
              <a:rPr lang="en-US" i="1" dirty="0"/>
              <a:t>h</a:t>
            </a:r>
            <a:r>
              <a:rPr lang="en-US" dirty="0"/>
              <a:t> = number of pairs of queens that are attacking each other, either directly or indirectly </a:t>
            </a:r>
          </a:p>
          <a:p>
            <a:pPr eaLnBrk="1" hangingPunct="1">
              <a:lnSpc>
                <a:spcPct val="80000"/>
              </a:lnSpc>
              <a:defRPr/>
            </a:pPr>
            <a:r>
              <a:rPr lang="en-US" i="1" dirty="0"/>
              <a:t>h = 17</a:t>
            </a:r>
            <a:r>
              <a:rPr lang="en-US" dirty="0"/>
              <a:t> for the above state
The best moves (or successors) having h = 12 are marked</a:t>
            </a:r>
          </a:p>
        </p:txBody>
      </p:sp>
      <p:pic>
        <p:nvPicPr>
          <p:cNvPr id="15364" name="Picture 5" descr="8queens-success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75051"/>
            <a:ext cx="3733800" cy="3211249"/>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447800" y="714903"/>
            <a:ext cx="10018713" cy="961497"/>
          </a:xfrm>
          <a:solidFill>
            <a:schemeClr val="accent1"/>
          </a:solidFill>
        </p:spPr>
        <p:txBody>
          <a:bodyPr/>
          <a:lstStyle/>
          <a:p>
            <a:pPr eaLnBrk="1" hangingPunct="1"/>
            <a:r>
              <a:rPr lang="en-US" altLang="en-US" dirty="0"/>
              <a:t>Hill-climbing search: 8-queens problem</a:t>
            </a:r>
          </a:p>
        </p:txBody>
      </p:sp>
      <p:pic>
        <p:nvPicPr>
          <p:cNvPr id="16387" name="Picture 4" descr="8queens-local-minim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 y="1828800"/>
            <a:ext cx="3733800" cy="32004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88" name="Rectangle 6"/>
          <p:cNvSpPr>
            <a:spLocks noChangeArrowheads="1"/>
          </p:cNvSpPr>
          <p:nvPr/>
        </p:nvSpPr>
        <p:spPr bwMode="auto">
          <a:xfrm>
            <a:off x="1981200" y="5105400"/>
            <a:ext cx="8229600" cy="96149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pPr>
            <a:endParaRPr lang="en-US" altLang="en-US" sz="2800" dirty="0"/>
          </a:p>
          <a:p>
            <a:pPr eaLnBrk="1" hangingPunct="1"/>
            <a:r>
              <a:rPr lang="en-US" altLang="en-US" dirty="0"/>
              <a:t>A local minimum with </a:t>
            </a:r>
            <a:r>
              <a:rPr lang="en-US" altLang="en-US" i="1" dirty="0"/>
              <a:t>h = 1</a:t>
            </a:r>
            <a:r>
              <a:rPr lang="en-US" altLang="en-US" dirty="0"/>
              <a:t>
</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484311" y="685801"/>
            <a:ext cx="10018713" cy="762000"/>
          </a:xfrm>
          <a:solidFill>
            <a:schemeClr val="accent1"/>
          </a:solidFill>
        </p:spPr>
        <p:txBody>
          <a:bodyPr/>
          <a:lstStyle/>
          <a:p>
            <a:pPr eaLnBrk="1" hangingPunct="1"/>
            <a:r>
              <a:rPr lang="en-US" altLang="en-US" dirty="0"/>
              <a:t>Hill-climbing search: 8-queens problem</a:t>
            </a:r>
          </a:p>
        </p:txBody>
      </p:sp>
      <p:sp>
        <p:nvSpPr>
          <p:cNvPr id="16388" name="Rectangle 6"/>
          <p:cNvSpPr>
            <a:spLocks noChangeArrowheads="1"/>
          </p:cNvSpPr>
          <p:nvPr/>
        </p:nvSpPr>
        <p:spPr bwMode="auto">
          <a:xfrm>
            <a:off x="1981200" y="5105400"/>
            <a:ext cx="8229600" cy="102076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pPr>
            <a:endParaRPr lang="en-US" altLang="en-US" sz="2800" dirty="0"/>
          </a:p>
          <a:p>
            <a:pPr eaLnBrk="1" hangingPunct="1"/>
            <a:r>
              <a:rPr lang="en-US" altLang="en-US" dirty="0"/>
              <a:t>A local minimum with </a:t>
            </a:r>
            <a:r>
              <a:rPr lang="en-US" altLang="en-US" i="1" dirty="0"/>
              <a:t>h = 0</a:t>
            </a:r>
            <a:r>
              <a:rPr lang="en-US" altLang="en-US" dirty="0"/>
              <a:t>
</a:t>
            </a:r>
          </a:p>
        </p:txBody>
      </p:sp>
      <p:pic>
        <p:nvPicPr>
          <p:cNvPr id="3" name="Picture 2"/>
          <p:cNvPicPr>
            <a:picLocks noChangeAspect="1"/>
          </p:cNvPicPr>
          <p:nvPr/>
        </p:nvPicPr>
        <p:blipFill>
          <a:blip r:embed="rId2"/>
          <a:stretch>
            <a:fillRect/>
          </a:stretch>
        </p:blipFill>
        <p:spPr>
          <a:xfrm>
            <a:off x="4191000" y="1638300"/>
            <a:ext cx="4114800" cy="3276600"/>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99890"/>
          </a:xfrm>
        </p:spPr>
        <p:txBody>
          <a:bodyPr/>
          <a:lstStyle/>
          <a:p>
            <a:r>
              <a:rPr lang="en-US" dirty="0"/>
              <a:t>Variants of Hill Climbing</a:t>
            </a:r>
          </a:p>
        </p:txBody>
      </p:sp>
      <p:sp>
        <p:nvSpPr>
          <p:cNvPr id="3" name="Content Placeholder 2"/>
          <p:cNvSpPr>
            <a:spLocks noGrp="1"/>
          </p:cNvSpPr>
          <p:nvPr>
            <p:ph idx="1"/>
          </p:nvPr>
        </p:nvSpPr>
        <p:spPr>
          <a:xfrm>
            <a:off x="2589212" y="2438400"/>
            <a:ext cx="8915400" cy="3472822"/>
          </a:xfrm>
        </p:spPr>
        <p:txBody>
          <a:bodyPr>
            <a:noAutofit/>
          </a:bodyPr>
          <a:lstStyle/>
          <a:p>
            <a:pPr algn="l"/>
            <a:r>
              <a:rPr lang="en-US" sz="2000" b="1" i="0" u="none" strike="noStrike" baseline="0" dirty="0">
                <a:latin typeface="Times-Roman"/>
              </a:rPr>
              <a:t>1.</a:t>
            </a:r>
            <a:r>
              <a:rPr lang="en-US" sz="2000" b="0" i="0" u="none" strike="noStrike" baseline="0" dirty="0">
                <a:latin typeface="Times-Roman"/>
              </a:rPr>
              <a:t> </a:t>
            </a:r>
            <a:r>
              <a:rPr lang="en-US" sz="2000" b="1" i="0" u="none" strike="noStrike" baseline="0" dirty="0">
                <a:latin typeface="Times-Roman"/>
              </a:rPr>
              <a:t>Stochastic hill climbing</a:t>
            </a:r>
            <a:r>
              <a:rPr lang="en-US" sz="2000" b="0" i="0" u="none" strike="noStrike" baseline="0" dirty="0">
                <a:latin typeface="Times-Roman"/>
              </a:rPr>
              <a:t>: It chooses at random from among the uphill moves; the probability of selection can vary with the steepness of the uphill move. This usually converges more slowly than steepest ascent, but in some state landscapes, it finds better solutions.</a:t>
            </a:r>
          </a:p>
          <a:p>
            <a:pPr algn="l"/>
            <a:r>
              <a:rPr lang="en-US" sz="2000" b="1" i="0" u="none" strike="noStrike" baseline="0" dirty="0">
                <a:latin typeface="Times-Bold"/>
              </a:rPr>
              <a:t>2. First-choice hill climbing: </a:t>
            </a:r>
            <a:r>
              <a:rPr lang="en-US" sz="2000" i="0" u="none" strike="noStrike" baseline="0" dirty="0">
                <a:latin typeface="Times-Bold"/>
              </a:rPr>
              <a:t>It</a:t>
            </a:r>
            <a:r>
              <a:rPr lang="en-US" sz="2000" b="1" i="0" u="none" strike="noStrike" baseline="0" dirty="0">
                <a:latin typeface="Times-Bold"/>
              </a:rPr>
              <a:t> </a:t>
            </a:r>
            <a:r>
              <a:rPr lang="en-US" sz="2000" b="0" i="0" u="none" strike="noStrike" baseline="0" dirty="0">
                <a:latin typeface="Times-Roman"/>
              </a:rPr>
              <a:t>implements stochastic hill climbing by generating successors randomly until one is generated that is better than the current state. This is a good strategy when a state has many (e.g., thousands) of successors.</a:t>
            </a:r>
          </a:p>
          <a:p>
            <a:pPr marL="0" indent="0" algn="l">
              <a:buNone/>
            </a:pPr>
            <a:r>
              <a:rPr lang="en-US" sz="2000" b="0" i="1" u="none" strike="noStrike" baseline="0" dirty="0">
                <a:latin typeface="Times-Roman"/>
              </a:rPr>
              <a:t>     (The hill-climbing algorithms described so far are incomplete—they often fail to find a goal when one exists because they can get stuck on local maxima.) </a:t>
            </a:r>
          </a:p>
          <a:p>
            <a:pPr algn="l"/>
            <a:r>
              <a:rPr lang="en-US" sz="2000" b="1" i="0" u="none" strike="noStrike" baseline="0" dirty="0">
                <a:latin typeface="Times-Bold"/>
              </a:rPr>
              <a:t>3. Random-restart hill climbing </a:t>
            </a:r>
            <a:r>
              <a:rPr lang="en-US" sz="2000" b="0" i="0" u="none" strike="noStrike" baseline="0" dirty="0">
                <a:latin typeface="Times-Roman"/>
              </a:rPr>
              <a:t>adopts the well-known adage, “If at first you don’t succeed, try, try again.” It conducts a series of hill-climbing searches from randomly generated initial states, until a goal is found.</a:t>
            </a:r>
          </a:p>
          <a:p>
            <a:pPr marL="0" indent="0" algn="l">
              <a:buNone/>
            </a:pPr>
            <a:r>
              <a:rPr lang="en-US" sz="1800" b="0" i="0" u="none" strike="noStrike" baseline="0" dirty="0">
                <a:latin typeface="Times-Roman"/>
              </a:rPr>
              <a:t>      </a:t>
            </a:r>
            <a:r>
              <a:rPr lang="en-US" sz="2000" b="0" i="1" u="none" strike="noStrike" baseline="0" dirty="0">
                <a:latin typeface="Times-Roman"/>
              </a:rPr>
              <a:t>(The success of hill climbing depends very much on the shape of the state-space landscape: if there are few local maxima and plateaus, random-restart hill climbing will find a good solution very quickly.) </a:t>
            </a:r>
            <a:endParaRPr lang="en-US" sz="2000" i="1"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dirty="0"/>
              <a:t>Simulated Annealing</a:t>
            </a:r>
          </a:p>
        </p:txBody>
      </p:sp>
      <p:sp>
        <p:nvSpPr>
          <p:cNvPr id="3" name="Content Placeholder 2"/>
          <p:cNvSpPr>
            <a:spLocks noGrp="1"/>
          </p:cNvSpPr>
          <p:nvPr>
            <p:ph idx="1"/>
          </p:nvPr>
        </p:nvSpPr>
        <p:spPr>
          <a:xfrm>
            <a:off x="2589212" y="1524000"/>
            <a:ext cx="8915400" cy="4495800"/>
          </a:xfrm>
        </p:spPr>
        <p:txBody>
          <a:bodyPr>
            <a:normAutofit/>
          </a:bodyPr>
          <a:lstStyle/>
          <a:p>
            <a:pPr algn="l"/>
            <a:r>
              <a:rPr lang="en-US" sz="2000" b="0" i="0" u="none" strike="noStrike" baseline="0" dirty="0">
                <a:latin typeface="Times-Roman"/>
              </a:rPr>
              <a:t>A hill-climbing algorithm that </a:t>
            </a:r>
            <a:r>
              <a:rPr lang="en-US" sz="2000" b="0" i="1" u="none" strike="noStrike" baseline="0" dirty="0">
                <a:latin typeface="Times-Italic"/>
              </a:rPr>
              <a:t>never </a:t>
            </a:r>
            <a:r>
              <a:rPr lang="en-US" sz="2000" b="0" i="0" u="none" strike="noStrike" baseline="0" dirty="0">
                <a:latin typeface="Times-Roman"/>
              </a:rPr>
              <a:t>makes “downhill” moves toward states with lower value (or higher cost) is guaranteed to be incomplete, because it can get stuck on a local maximum.</a:t>
            </a:r>
          </a:p>
          <a:p>
            <a:pPr algn="l"/>
            <a:r>
              <a:rPr lang="en-US" sz="2000" b="0" i="0" u="none" strike="noStrike" baseline="0" dirty="0">
                <a:latin typeface="Times-Roman"/>
              </a:rPr>
              <a:t>In contrast, a purely random walk—that is, moving to a successor chosen uniformly at random from the set of successors—is complete but extremely inefficient. </a:t>
            </a:r>
          </a:p>
          <a:p>
            <a:pPr algn="l"/>
            <a:r>
              <a:rPr lang="en-US" sz="2000" b="0" i="0" u="none" strike="noStrike" baseline="0" dirty="0">
                <a:latin typeface="Times-Roman"/>
              </a:rPr>
              <a:t>Therefore, it seems reasonable to try to combine hill climbing with a random walk in some way that yields both efficiency and completeness. </a:t>
            </a:r>
          </a:p>
          <a:p>
            <a:pPr algn="l"/>
            <a:r>
              <a:rPr lang="en-US" sz="2000" b="1" i="0" u="none" strike="noStrike" baseline="0" dirty="0">
                <a:latin typeface="Times-Bold"/>
              </a:rPr>
              <a:t>Simulated annealing </a:t>
            </a:r>
            <a:r>
              <a:rPr lang="en-US" sz="2000" b="0" i="0" u="none" strike="noStrike" baseline="0" dirty="0">
                <a:latin typeface="Times-Roman"/>
              </a:rPr>
              <a:t>is such an algorithm.</a:t>
            </a:r>
          </a:p>
          <a:p>
            <a:pPr algn="l"/>
            <a:r>
              <a:rPr lang="en-US" sz="2000" b="0" i="0" u="none" strike="noStrike" baseline="0" dirty="0">
                <a:latin typeface="Times-Roman"/>
              </a:rPr>
              <a:t>Simulated annealing was first used extensively to solve VLSI layout problems in the early 1980s. It has been applied widely to factory scheduling and other large-scale optimization tasks.</a:t>
            </a:r>
            <a:endParaRPr lang="en-US" sz="2000"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dirty="0"/>
              <a:t>Simulated Annealing (</a:t>
            </a:r>
            <a:r>
              <a:rPr lang="en-US" dirty="0" err="1"/>
              <a:t>contd</a:t>
            </a:r>
            <a:r>
              <a:rPr lang="en-US" dirty="0"/>
              <a:t>…)</a:t>
            </a:r>
          </a:p>
        </p:txBody>
      </p:sp>
      <p:sp>
        <p:nvSpPr>
          <p:cNvPr id="3" name="Content Placeholder 2"/>
          <p:cNvSpPr>
            <a:spLocks noGrp="1"/>
          </p:cNvSpPr>
          <p:nvPr>
            <p:ph idx="1"/>
          </p:nvPr>
        </p:nvSpPr>
        <p:spPr>
          <a:xfrm>
            <a:off x="2589212" y="1600200"/>
            <a:ext cx="8915400" cy="4633690"/>
          </a:xfrm>
        </p:spPr>
        <p:txBody>
          <a:bodyPr>
            <a:normAutofit/>
          </a:bodyPr>
          <a:lstStyle/>
          <a:p>
            <a:pPr algn="l"/>
            <a:r>
              <a:rPr lang="en-US" sz="2000" b="0" i="0" u="none" strike="noStrike" baseline="0" dirty="0">
                <a:latin typeface="Times-Roman"/>
              </a:rPr>
              <a:t>In metallurgy, </a:t>
            </a:r>
            <a:r>
              <a:rPr lang="en-US" sz="2000" b="1" i="0" u="none" strike="noStrike" baseline="0" dirty="0">
                <a:latin typeface="Times-Bold"/>
              </a:rPr>
              <a:t>annealing </a:t>
            </a:r>
            <a:r>
              <a:rPr lang="en-US" sz="2000" b="0" i="0" u="none" strike="noStrike" baseline="0" dirty="0">
                <a:latin typeface="Times-Roman"/>
              </a:rPr>
              <a:t>is the process used to temper or harden metals and glass by heating them to a high temperature and then gradually cooling them, thus allowing the material to reach a low energy crystalline state. </a:t>
            </a:r>
          </a:p>
          <a:p>
            <a:pPr algn="l"/>
            <a:r>
              <a:rPr lang="en-US" sz="2000" b="0" i="0" u="none" strike="noStrike" baseline="0" dirty="0">
                <a:latin typeface="Times-Roman"/>
              </a:rPr>
              <a:t>To explain simulated annealing, we switch our point of view from hill climbing to </a:t>
            </a:r>
            <a:r>
              <a:rPr lang="en-US" sz="2000" b="1" i="0" u="none" strike="noStrike" baseline="0" dirty="0">
                <a:latin typeface="Times-Bold"/>
              </a:rPr>
              <a:t>gradient descent </a:t>
            </a:r>
            <a:r>
              <a:rPr lang="en-US" sz="2000" b="0" i="0" u="none" strike="noStrike" baseline="0" dirty="0">
                <a:latin typeface="Times-Roman"/>
              </a:rPr>
              <a:t>(i.e., minimizing cost) and imagine the task of getting a ping-pong ball into the deepest crevice in a bumpy surface. </a:t>
            </a:r>
          </a:p>
          <a:p>
            <a:pPr algn="l"/>
            <a:r>
              <a:rPr lang="en-US" sz="2000" b="0" i="0" u="none" strike="noStrike" baseline="0" dirty="0">
                <a:latin typeface="Times-Roman"/>
              </a:rPr>
              <a:t>If we just let the ball roll, it will come to rest at a local minimum. If we shake the surface, we can bounce the ball out of the local minimum. The trick is to shake just hard enough to bounce the ball out of local minima but not hard enough to dislodge it from the global minimum.</a:t>
            </a:r>
          </a:p>
          <a:p>
            <a:pPr algn="l"/>
            <a:r>
              <a:rPr lang="en-US" sz="2000" b="0" i="0" u="none" strike="noStrike" baseline="0" dirty="0">
                <a:latin typeface="Times-Roman"/>
              </a:rPr>
              <a:t>The simulated-annealing solution is to start by shaking hard (i.e., at a high temperature) and then gradually reduce the intensity of the shaking (i.e., lower the temperature).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981200" y="457200"/>
            <a:ext cx="8229600" cy="685800"/>
          </a:xfrm>
          <a:noFill/>
        </p:spPr>
        <p:txBody>
          <a:bodyPr>
            <a:normAutofit fontScale="90000"/>
          </a:bodyPr>
          <a:lstStyle/>
          <a:p>
            <a:pPr eaLnBrk="1" hangingPunct="1">
              <a:defRPr/>
            </a:pPr>
            <a:r>
              <a:rPr lang="en-US" dirty="0"/>
              <a:t>Agent perception and action</a:t>
            </a:r>
          </a:p>
        </p:txBody>
      </p:sp>
      <p:sp>
        <p:nvSpPr>
          <p:cNvPr id="3" name="Content Placeholder 2"/>
          <p:cNvSpPr>
            <a:spLocks noGrp="1"/>
          </p:cNvSpPr>
          <p:nvPr>
            <p:ph idx="1"/>
          </p:nvPr>
        </p:nvSpPr>
        <p:spPr>
          <a:xfrm>
            <a:off x="1981200" y="1371600"/>
            <a:ext cx="8229600" cy="5105400"/>
          </a:xfrm>
          <a:noFill/>
        </p:spPr>
        <p:txBody>
          <a:bodyPr>
            <a:normAutofit/>
          </a:bodyPr>
          <a:lstStyle/>
          <a:p>
            <a:pPr eaLnBrk="1" hangingPunct="1">
              <a:defRPr/>
            </a:pPr>
            <a:r>
              <a:rPr lang="en-US" dirty="0"/>
              <a:t>Percept :- refers to an agents perceptual input at any given instant.</a:t>
            </a:r>
          </a:p>
          <a:p>
            <a:pPr eaLnBrk="1" hangingPunct="1">
              <a:defRPr/>
            </a:pPr>
            <a:r>
              <a:rPr lang="en-US" dirty="0"/>
              <a:t>Percept sequence :- refers to the complete history of what an agent has perceived so far.</a:t>
            </a:r>
          </a:p>
          <a:p>
            <a:pPr eaLnBrk="1" hangingPunct="1">
              <a:defRPr/>
            </a:pPr>
            <a:r>
              <a:rPr lang="en-US" dirty="0"/>
              <a:t>Action:- an agent’s choice of action at any given instant can depend on the entire percept sequence observed till that time.</a:t>
            </a:r>
          </a:p>
          <a:p>
            <a:pPr eaLnBrk="1" hangingPunct="1">
              <a:defRPr/>
            </a:pPr>
            <a:r>
              <a:rPr lang="en-US" dirty="0"/>
              <a:t>Agent function:- an agent’s behavior is described by the agent function that maps any percept sequence to an action.</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lstStyle/>
          <a:p>
            <a:r>
              <a:rPr lang="en-US" dirty="0"/>
              <a:t>Simulated Annealing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524000"/>
                <a:ext cx="8915400" cy="4572000"/>
              </a:xfrm>
            </p:spPr>
            <p:txBody>
              <a:bodyPr>
                <a:normAutofit lnSpcReduction="10000"/>
              </a:bodyPr>
              <a:lstStyle/>
              <a:p>
                <a:pPr marL="0" indent="0" algn="l">
                  <a:buNone/>
                </a:pPr>
                <a:r>
                  <a:rPr lang="en-US" sz="1800" b="1" i="0" u="none" strike="noStrike" baseline="0" dirty="0">
                    <a:latin typeface="Times-Bold"/>
                  </a:rPr>
                  <a:t>function </a:t>
                </a:r>
                <a:r>
                  <a:rPr lang="en-US" sz="1800" b="0" i="0" u="none" strike="noStrike" baseline="0" dirty="0">
                    <a:latin typeface="Times-Roman"/>
                  </a:rPr>
                  <a:t>SIMULATED-ANNEALING(</a:t>
                </a:r>
                <a:r>
                  <a:rPr lang="en-US" sz="1800" b="0" i="0" u="none" strike="noStrike" baseline="0" dirty="0">
                    <a:latin typeface="CMTI10"/>
                  </a:rPr>
                  <a:t>problem</a:t>
                </a:r>
                <a:r>
                  <a:rPr lang="en-US" sz="1800" b="0" i="0" u="none" strike="noStrike" baseline="0" dirty="0">
                    <a:latin typeface="Times-Roman"/>
                  </a:rPr>
                  <a:t>, </a:t>
                </a:r>
                <a:r>
                  <a:rPr lang="en-US" sz="1800" b="0" i="0" u="none" strike="noStrike" baseline="0" dirty="0">
                    <a:latin typeface="CMTI10"/>
                  </a:rPr>
                  <a:t>schedule</a:t>
                </a:r>
                <a:r>
                  <a:rPr lang="en-US" sz="1800" b="0" i="0" u="none" strike="noStrike" baseline="0" dirty="0">
                    <a:latin typeface="Times-Roman"/>
                  </a:rPr>
                  <a:t>) </a:t>
                </a:r>
                <a:r>
                  <a:rPr lang="en-US" sz="1800" b="1" i="0" u="none" strike="noStrike" baseline="0" dirty="0">
                    <a:latin typeface="Times-Bold"/>
                  </a:rPr>
                  <a:t>returns </a:t>
                </a:r>
                <a:r>
                  <a:rPr lang="en-US" sz="1800" b="0" i="0" u="none" strike="noStrike" baseline="0" dirty="0">
                    <a:latin typeface="Times-Roman"/>
                  </a:rPr>
                  <a:t>a solution state</a:t>
                </a:r>
              </a:p>
              <a:p>
                <a:pPr marL="0" indent="0" algn="l">
                  <a:buNone/>
                </a:pPr>
                <a:r>
                  <a:rPr lang="en-US" sz="1800" b="1" i="0" u="none" strike="noStrike" baseline="0" dirty="0">
                    <a:latin typeface="Times-Bold"/>
                  </a:rPr>
                  <a:t>inputs</a:t>
                </a:r>
                <a:r>
                  <a:rPr lang="en-US" sz="1800" b="0" i="0" u="none" strike="noStrike" baseline="0" dirty="0">
                    <a:latin typeface="Times-Roman"/>
                  </a:rPr>
                  <a:t>: </a:t>
                </a:r>
                <a:r>
                  <a:rPr lang="en-US" sz="1800" b="0" i="0" u="none" strike="noStrike" baseline="0" dirty="0">
                    <a:latin typeface="CMTI10"/>
                  </a:rPr>
                  <a:t>problem</a:t>
                </a:r>
                <a:r>
                  <a:rPr lang="en-US" sz="1800" b="0" i="0" u="none" strike="noStrike" baseline="0" dirty="0">
                    <a:latin typeface="Times-Roman"/>
                  </a:rPr>
                  <a:t>, a problem</a:t>
                </a:r>
              </a:p>
              <a:p>
                <a:pPr marL="0" indent="0" algn="l">
                  <a:buNone/>
                </a:pPr>
                <a:r>
                  <a:rPr lang="en-US" sz="1800" b="0" i="0" u="none" strike="noStrike" baseline="0" dirty="0">
                    <a:latin typeface="CMTI10"/>
                  </a:rPr>
                  <a:t>              schedule </a:t>
                </a:r>
                <a:r>
                  <a:rPr lang="en-US" sz="1800" b="0" i="0" u="none" strike="noStrike" baseline="0" dirty="0">
                    <a:latin typeface="Times-Roman"/>
                  </a:rPr>
                  <a:t>, a mapping from time to “temperature”</a:t>
                </a:r>
              </a:p>
              <a:p>
                <a:pPr marL="0" indent="0" algn="l">
                  <a:buNone/>
                </a:pPr>
                <a:r>
                  <a:rPr lang="en-US" sz="1800" b="0" i="0" u="none" strike="noStrike" baseline="0" dirty="0">
                    <a:latin typeface="CMTI10"/>
                  </a:rPr>
                  <a:t>current </a:t>
                </a:r>
                <a:r>
                  <a:rPr lang="en-US" sz="1800" b="0" i="0" u="none" strike="noStrike" baseline="0" dirty="0">
                    <a:latin typeface="CMSY10"/>
                  </a:rPr>
                  <a:t>← </a:t>
                </a:r>
                <a:r>
                  <a:rPr lang="en-US" sz="1800" b="0" i="0" u="none" strike="noStrike" baseline="0" dirty="0">
                    <a:latin typeface="Times-Roman"/>
                  </a:rPr>
                  <a:t>MAKE-NODE (</a:t>
                </a:r>
                <a:r>
                  <a:rPr lang="en-US" sz="1800" b="0" i="0" u="none" strike="noStrike" baseline="0" dirty="0" err="1">
                    <a:latin typeface="CMTI10"/>
                  </a:rPr>
                  <a:t>problem</a:t>
                </a:r>
                <a:r>
                  <a:rPr lang="en-US" sz="1800" b="0" i="0" u="none" strike="noStrike" baseline="0" dirty="0" err="1">
                    <a:latin typeface="Times-Roman"/>
                  </a:rPr>
                  <a:t>.INITIAL</a:t>
                </a:r>
                <a:r>
                  <a:rPr lang="en-US" sz="1800" b="0" i="0" u="none" strike="noStrike" baseline="0" dirty="0">
                    <a:latin typeface="Times-Roman"/>
                  </a:rPr>
                  <a:t>-STATE)</a:t>
                </a:r>
              </a:p>
              <a:p>
                <a:pPr marL="0" indent="0" algn="l">
                  <a:buNone/>
                </a:pPr>
                <a:r>
                  <a:rPr lang="en-US" sz="2000" b="1" i="0" u="none" strike="noStrike" baseline="0" dirty="0">
                    <a:latin typeface="Times-Bold"/>
                  </a:rPr>
                  <a:t>      for </a:t>
                </a:r>
                <a:r>
                  <a:rPr lang="en-US" sz="2000" b="0" i="0" u="none" strike="noStrike" baseline="0" dirty="0">
                    <a:latin typeface="CMTI10"/>
                  </a:rPr>
                  <a:t>t </a:t>
                </a:r>
                <a:r>
                  <a:rPr lang="en-US" sz="2000" b="0" i="0" u="none" strike="noStrike" baseline="0" dirty="0">
                    <a:latin typeface="Times-Roman"/>
                  </a:rPr>
                  <a:t>= 1 </a:t>
                </a:r>
                <a:r>
                  <a:rPr lang="en-US" sz="2000" b="1" i="0" u="none" strike="noStrike" baseline="0" dirty="0">
                    <a:latin typeface="Times-Bold"/>
                  </a:rPr>
                  <a:t>to </a:t>
                </a:r>
                <a:r>
                  <a:rPr lang="en-US" sz="2000" b="0" i="0" u="none" strike="noStrike" baseline="0" dirty="0">
                    <a:latin typeface="CMSY10"/>
                  </a:rPr>
                  <a:t>∞ </a:t>
                </a:r>
                <a:r>
                  <a:rPr lang="en-US" sz="2000" b="1" i="0" u="none" strike="noStrike" baseline="0" dirty="0">
                    <a:latin typeface="Times-Bold"/>
                  </a:rPr>
                  <a:t>do</a:t>
                </a:r>
              </a:p>
              <a:p>
                <a:pPr marL="0" indent="0" algn="l">
                  <a:buNone/>
                </a:pPr>
                <a:r>
                  <a:rPr lang="en-US" sz="1800" b="0" i="0" u="none" strike="noStrike" baseline="0" dirty="0">
                    <a:latin typeface="CMTI10"/>
                  </a:rPr>
                  <a:t>       T </a:t>
                </a:r>
                <a:r>
                  <a:rPr lang="en-US" sz="1800" b="0" i="0" u="none" strike="noStrike" baseline="0" dirty="0">
                    <a:latin typeface="CMSY10"/>
                  </a:rPr>
                  <a:t>← </a:t>
                </a:r>
                <a:r>
                  <a:rPr lang="en-US" sz="1800" b="0" i="0" u="none" strike="noStrike" baseline="0" dirty="0">
                    <a:latin typeface="CMTI10"/>
                  </a:rPr>
                  <a:t>schedule </a:t>
                </a:r>
                <a:r>
                  <a:rPr lang="en-US" sz="1800" b="0" i="0" u="none" strike="noStrike" baseline="0" dirty="0">
                    <a:latin typeface="Times-Roman"/>
                  </a:rPr>
                  <a:t>(</a:t>
                </a:r>
                <a:r>
                  <a:rPr lang="en-US" sz="1800" b="0" i="0" u="none" strike="noStrike" baseline="0" dirty="0">
                    <a:latin typeface="CMTI10"/>
                  </a:rPr>
                  <a:t>t</a:t>
                </a:r>
                <a:r>
                  <a:rPr lang="en-US" sz="1800" b="0" i="0" u="none" strike="noStrike" baseline="0" dirty="0">
                    <a:latin typeface="Times-Roman"/>
                  </a:rPr>
                  <a:t>)</a:t>
                </a:r>
              </a:p>
              <a:p>
                <a:pPr marL="0" indent="0" algn="l">
                  <a:buNone/>
                </a:pPr>
                <a:r>
                  <a:rPr lang="en-US" sz="1800" b="1" i="0" u="none" strike="noStrike" baseline="0" dirty="0">
                    <a:latin typeface="Times-Bold"/>
                  </a:rPr>
                  <a:t>       if </a:t>
                </a:r>
                <a:r>
                  <a:rPr lang="en-US" sz="1800" b="0" i="0" u="none" strike="noStrike" baseline="0" dirty="0">
                    <a:latin typeface="CMTI10"/>
                  </a:rPr>
                  <a:t>T </a:t>
                </a:r>
                <a:r>
                  <a:rPr lang="en-US" sz="1800" b="0" i="0" u="none" strike="noStrike" baseline="0" dirty="0">
                    <a:latin typeface="Times-Roman"/>
                  </a:rPr>
                  <a:t>= 0 </a:t>
                </a:r>
                <a:r>
                  <a:rPr lang="en-US" sz="1800" b="1" i="0" u="none" strike="noStrike" baseline="0" dirty="0">
                    <a:latin typeface="Times-Bold"/>
                  </a:rPr>
                  <a:t>then return </a:t>
                </a:r>
                <a:r>
                  <a:rPr lang="en-US" sz="1800" b="0" i="0" u="none" strike="noStrike" baseline="0" dirty="0">
                    <a:latin typeface="CMTI10"/>
                  </a:rPr>
                  <a:t>current</a:t>
                </a:r>
              </a:p>
              <a:p>
                <a:pPr marL="0" indent="0" algn="l">
                  <a:buNone/>
                </a:pPr>
                <a:r>
                  <a:rPr lang="en-US" sz="1800" b="0" i="0" u="none" strike="noStrike" baseline="0" dirty="0">
                    <a:latin typeface="CMTI10"/>
                  </a:rPr>
                  <a:t>       Next </a:t>
                </a:r>
                <a:r>
                  <a:rPr lang="en-US" sz="1800" b="0" i="0" u="none" strike="noStrike" baseline="0" dirty="0">
                    <a:latin typeface="CMSY10"/>
                  </a:rPr>
                  <a:t>← </a:t>
                </a:r>
                <a:r>
                  <a:rPr lang="en-US" sz="1800" b="0" i="0" u="none" strike="noStrike" baseline="0" dirty="0">
                    <a:latin typeface="Times-Roman"/>
                  </a:rPr>
                  <a:t>a randomly selected successor of </a:t>
                </a:r>
                <a:r>
                  <a:rPr lang="en-US" sz="1800" b="0" i="0" u="none" strike="noStrike" baseline="0" dirty="0">
                    <a:latin typeface="CMTI10"/>
                  </a:rPr>
                  <a:t>current</a:t>
                </a:r>
              </a:p>
              <a:p>
                <a:pPr marL="0" indent="0" algn="l">
                  <a:buNone/>
                </a:pPr>
                <a:r>
                  <a:rPr lang="el-GR" sz="1800" b="0" i="0" u="none" strike="noStrike" baseline="0" dirty="0">
                    <a:latin typeface="CMR10"/>
                  </a:rPr>
                  <a:t>Δ</a:t>
                </a:r>
                <a:r>
                  <a:rPr lang="en-US" sz="1800" b="0" i="0" u="none" strike="noStrike" baseline="0" dirty="0">
                    <a:latin typeface="CMTI10"/>
                  </a:rPr>
                  <a:t>E </a:t>
                </a:r>
                <a:r>
                  <a:rPr lang="en-US" sz="1800" b="0" i="0" u="none" strike="noStrike" baseline="0" dirty="0">
                    <a:latin typeface="CMSY10"/>
                  </a:rPr>
                  <a:t>← </a:t>
                </a:r>
                <a:r>
                  <a:rPr lang="en-US" sz="1800" b="0" i="0" u="none" strike="noStrike" baseline="0" dirty="0" err="1">
                    <a:latin typeface="CMTI10"/>
                  </a:rPr>
                  <a:t>next</a:t>
                </a:r>
                <a:r>
                  <a:rPr lang="en-US" sz="1800" b="0" i="0" u="none" strike="noStrike" baseline="0" dirty="0" err="1">
                    <a:latin typeface="Times-Roman"/>
                  </a:rPr>
                  <a:t>.VALUE</a:t>
                </a:r>
                <a:r>
                  <a:rPr lang="en-US" sz="1800" b="0" i="0" u="none" strike="noStrike" baseline="0" dirty="0">
                    <a:latin typeface="Times-Roman"/>
                  </a:rPr>
                  <a:t> –  </a:t>
                </a:r>
                <a:r>
                  <a:rPr lang="en-US" sz="1800" b="0" i="0" u="none" strike="noStrike" baseline="0" dirty="0" err="1">
                    <a:latin typeface="CMTI10"/>
                  </a:rPr>
                  <a:t>current</a:t>
                </a:r>
                <a:r>
                  <a:rPr lang="en-US" sz="1800" b="0" i="0" u="none" strike="noStrike" baseline="0" dirty="0" err="1">
                    <a:latin typeface="Times-Roman"/>
                  </a:rPr>
                  <a:t>.VALUE</a:t>
                </a:r>
                <a:endParaRPr lang="en-US" sz="1800" b="0" i="0" u="none" strike="noStrike" baseline="0" dirty="0">
                  <a:latin typeface="Times-Roman"/>
                </a:endParaRPr>
              </a:p>
              <a:p>
                <a:pPr marL="0" indent="0" algn="l">
                  <a:buNone/>
                </a:pPr>
                <a:r>
                  <a:rPr lang="en-US" sz="1800" b="1" i="0" u="none" strike="noStrike" baseline="0" dirty="0">
                    <a:latin typeface="Times-Bold"/>
                  </a:rPr>
                  <a:t>       if </a:t>
                </a:r>
                <a:r>
                  <a:rPr lang="en-US" sz="1800" b="0" i="0" u="none" strike="noStrike" baseline="0" dirty="0">
                    <a:latin typeface="CMR10"/>
                  </a:rPr>
                  <a:t>Δ</a:t>
                </a:r>
                <a:r>
                  <a:rPr lang="en-US" sz="1800" b="0" i="0" u="none" strike="noStrike" baseline="0" dirty="0">
                    <a:latin typeface="CMTI10"/>
                  </a:rPr>
                  <a:t>E </a:t>
                </a:r>
                <a:r>
                  <a:rPr lang="en-US" sz="1800" b="0" i="0" u="none" strike="noStrike" baseline="0" dirty="0">
                    <a:latin typeface="CMMI10"/>
                  </a:rPr>
                  <a:t>&gt;</a:t>
                </a:r>
                <a:r>
                  <a:rPr lang="en-US" sz="1800" b="0" i="0" u="none" strike="noStrike" baseline="0" dirty="0">
                    <a:latin typeface="Times-Roman"/>
                  </a:rPr>
                  <a:t>0 </a:t>
                </a:r>
                <a:r>
                  <a:rPr lang="en-US" sz="1800" b="1" i="0" u="none" strike="noStrike" baseline="0" dirty="0">
                    <a:latin typeface="Times-Bold"/>
                  </a:rPr>
                  <a:t>then </a:t>
                </a:r>
                <a:r>
                  <a:rPr lang="en-US" sz="1800" b="0" i="0" u="none" strike="noStrike" baseline="0" dirty="0">
                    <a:latin typeface="CMTI10"/>
                  </a:rPr>
                  <a:t>current </a:t>
                </a:r>
                <a:r>
                  <a:rPr lang="en-US" sz="1800" b="0" i="0" u="none" strike="noStrike" baseline="0" dirty="0">
                    <a:latin typeface="CMSY10"/>
                  </a:rPr>
                  <a:t>← </a:t>
                </a:r>
                <a:r>
                  <a:rPr lang="en-US" sz="1800" b="0" i="0" u="none" strike="noStrike" baseline="0" dirty="0">
                    <a:latin typeface="CMTI10"/>
                  </a:rPr>
                  <a:t>next</a:t>
                </a:r>
              </a:p>
              <a:p>
                <a:pPr marL="0" indent="0">
                  <a:buNone/>
                </a:pPr>
                <a:r>
                  <a:rPr lang="en-US" sz="1800" b="1" i="0" u="none" strike="noStrike" baseline="0" dirty="0">
                    <a:latin typeface="Times-Bold"/>
                  </a:rPr>
                  <a:t>       else </a:t>
                </a:r>
                <a:r>
                  <a:rPr lang="en-US" sz="1800" b="0" i="0" u="none" strike="noStrike" baseline="0" dirty="0">
                    <a:latin typeface="CMTI10"/>
                  </a:rPr>
                  <a:t>current </a:t>
                </a:r>
                <a:r>
                  <a:rPr lang="en-US" sz="1800" b="0" i="0" u="none" strike="noStrike" baseline="0" dirty="0">
                    <a:latin typeface="CMSY10"/>
                  </a:rPr>
                  <a:t>← </a:t>
                </a:r>
                <a:r>
                  <a:rPr lang="en-US" sz="1800" b="0" i="0" u="none" strike="noStrike" baseline="0" dirty="0">
                    <a:latin typeface="CMTI10"/>
                  </a:rPr>
                  <a:t>next </a:t>
                </a:r>
                <a:r>
                  <a:rPr lang="en-US" sz="1800" b="0" i="0" u="none" strike="noStrike" baseline="0" dirty="0">
                    <a:latin typeface="Times-Roman"/>
                  </a:rPr>
                  <a:t>only with probability </a:t>
                </a:r>
                <a14:m>
                  <m:oMath xmlns:m="http://schemas.openxmlformats.org/officeDocument/2006/math">
                    <m:sSup>
                      <m:sSupPr>
                        <m:ctrlPr>
                          <a:rPr lang="en-US" sz="1800" b="0" i="1" u="none" strike="noStrike" baseline="0" smtClean="0">
                            <a:latin typeface="Cambria Math" panose="02040503050406030204" pitchFamily="18" charset="0"/>
                          </a:rPr>
                        </m:ctrlPr>
                      </m:sSupPr>
                      <m:e>
                        <m:r>
                          <a:rPr lang="en-US" sz="1800" b="0" i="1" u="none" strike="noStrike" baseline="0" smtClean="0">
                            <a:latin typeface="Cambria Math" panose="02040503050406030204" pitchFamily="18" charset="0"/>
                          </a:rPr>
                          <m:t>𝑒</m:t>
                        </m:r>
                      </m:e>
                      <m:sup>
                        <m:r>
                          <m:rPr>
                            <m:nor/>
                          </m:rPr>
                          <a:rPr lang="el-GR" dirty="0">
                            <a:latin typeface="CMR7"/>
                          </a:rPr>
                          <m:t>Δ</m:t>
                        </m:r>
                        <m:r>
                          <m:rPr>
                            <m:nor/>
                          </m:rPr>
                          <a:rPr lang="en-US" dirty="0">
                            <a:latin typeface="CMMI7"/>
                          </a:rPr>
                          <m:t>E</m:t>
                        </m:r>
                        <m:r>
                          <m:rPr>
                            <m:nor/>
                          </m:rPr>
                          <a:rPr lang="en-US" dirty="0">
                            <a:latin typeface="CMMI7"/>
                          </a:rPr>
                          <m:t>/</m:t>
                        </m:r>
                        <m:r>
                          <m:rPr>
                            <m:nor/>
                          </m:rPr>
                          <a:rPr lang="en-US" dirty="0">
                            <a:latin typeface="CMMI7"/>
                          </a:rPr>
                          <m:t>T</m:t>
                        </m:r>
                        <m:r>
                          <m:rPr>
                            <m:nor/>
                          </m:rPr>
                          <a:rPr lang="en-US" dirty="0">
                            <a:latin typeface="CMMI7"/>
                          </a:rPr>
                          <m:t> </m:t>
                        </m:r>
                      </m:sup>
                    </m:sSup>
                  </m:oMath>
                </a14:m>
                <a:endParaRPr lang="en-US" sz="1800" b="0" i="0" u="none" strike="noStrike" baseline="0" dirty="0">
                  <a:latin typeface="CMMI10"/>
                </a:endParaRPr>
              </a:p>
              <a:p>
                <a:pPr marL="0" indent="0" algn="l">
                  <a:buNone/>
                </a:pPr>
                <a:endParaRPr lang="en-US" sz="1800" b="0" i="0" u="none" strike="noStrike" baseline="0" dirty="0">
                  <a:latin typeface="CMMI7"/>
                </a:endParaRPr>
              </a:p>
              <a:p>
                <a:pPr marL="0" indent="0" algn="l">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524000"/>
                <a:ext cx="8915400" cy="4572000"/>
              </a:xfrm>
              <a:blipFill rotWithShape="1">
                <a:blip r:embed="rId2"/>
                <a:stretch>
                  <a:fillRect l="-4" t="-8986" r="4" b="-5292"/>
                </a:stretch>
              </a:blipFill>
            </p:spPr>
            <p:txBody>
              <a:bodyPr/>
              <a:lstStyle/>
              <a:p>
                <a:r>
                  <a:rPr lang="en-US" altLang="en-US">
                    <a:noFill/>
                  </a:rPr>
                  <a:t> </a:t>
                </a:r>
              </a:p>
            </p:txBody>
          </p:sp>
        </mc:Fallback>
      </mc:AlternateContent>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595090"/>
          </a:xfrm>
        </p:spPr>
        <p:txBody>
          <a:bodyPr>
            <a:normAutofit fontScale="90000"/>
          </a:bodyPr>
          <a:lstStyle/>
          <a:p>
            <a:r>
              <a:rPr lang="en-US" dirty="0"/>
              <a:t>Simulated Annealing Algorithm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2589212" y="1600200"/>
                <a:ext cx="5487988" cy="4633690"/>
              </a:xfrm>
            </p:spPr>
            <p:txBody>
              <a:bodyPr>
                <a:noAutofit/>
              </a:bodyPr>
              <a:lstStyle/>
              <a:p>
                <a:pPr marL="0" indent="0" algn="l">
                  <a:buNone/>
                </a:pPr>
                <a:r>
                  <a:rPr lang="en-US" b="1" i="0" u="none" strike="noStrike" baseline="0" dirty="0">
                    <a:latin typeface="Times-Bold"/>
                  </a:rPr>
                  <a:t>function </a:t>
                </a:r>
                <a:r>
                  <a:rPr lang="en-US" b="0" i="0" u="none" strike="noStrike" baseline="0" dirty="0">
                    <a:latin typeface="Times-Roman"/>
                  </a:rPr>
                  <a:t>SIMULATED-ANNEALING(</a:t>
                </a:r>
                <a:r>
                  <a:rPr lang="en-US" b="0" i="0" u="none" strike="noStrike" baseline="0" dirty="0">
                    <a:latin typeface="CMTI10"/>
                  </a:rPr>
                  <a:t>problem</a:t>
                </a:r>
                <a:r>
                  <a:rPr lang="en-US" b="0" i="0" u="none" strike="noStrike" baseline="0" dirty="0">
                    <a:latin typeface="Times-Roman"/>
                  </a:rPr>
                  <a:t>, </a:t>
                </a:r>
                <a:r>
                  <a:rPr lang="en-US" b="0" i="0" u="none" strike="noStrike" baseline="0" dirty="0">
                    <a:latin typeface="CMTI10"/>
                  </a:rPr>
                  <a:t>schedule</a:t>
                </a:r>
                <a:r>
                  <a:rPr lang="en-US" b="0" i="0" u="none" strike="noStrike" baseline="0" dirty="0">
                    <a:latin typeface="Times-Roman"/>
                  </a:rPr>
                  <a:t>) </a:t>
                </a:r>
                <a:r>
                  <a:rPr lang="en-US" b="1" i="0" u="none" strike="noStrike" baseline="0" dirty="0">
                    <a:latin typeface="Times-Bold"/>
                  </a:rPr>
                  <a:t>returns </a:t>
                </a:r>
                <a:r>
                  <a:rPr lang="en-US" b="0" i="0" u="none" strike="noStrike" baseline="0" dirty="0">
                    <a:latin typeface="Times-Roman"/>
                  </a:rPr>
                  <a:t>a solution state</a:t>
                </a:r>
              </a:p>
              <a:p>
                <a:pPr marL="0" indent="0" algn="l">
                  <a:buNone/>
                </a:pPr>
                <a:r>
                  <a:rPr lang="en-US" b="1" i="0" u="none" strike="noStrike" baseline="0" dirty="0">
                    <a:latin typeface="Times-Bold"/>
                  </a:rPr>
                  <a:t>inputs</a:t>
                </a:r>
                <a:r>
                  <a:rPr lang="en-US" b="0" i="0" u="none" strike="noStrike" baseline="0" dirty="0">
                    <a:latin typeface="Times-Roman"/>
                  </a:rPr>
                  <a:t>: </a:t>
                </a:r>
                <a:r>
                  <a:rPr lang="en-US" b="0" i="0" u="none" strike="noStrike" baseline="0" dirty="0">
                    <a:latin typeface="CMTI10"/>
                  </a:rPr>
                  <a:t>problem</a:t>
                </a:r>
                <a:r>
                  <a:rPr lang="en-US" b="0" i="0" u="none" strike="noStrike" baseline="0" dirty="0">
                    <a:latin typeface="Times-Roman"/>
                  </a:rPr>
                  <a:t>, a problem</a:t>
                </a:r>
              </a:p>
              <a:p>
                <a:pPr marL="0" indent="0" algn="l">
                  <a:buNone/>
                </a:pPr>
                <a:r>
                  <a:rPr lang="en-US" b="0" i="0" u="none" strike="noStrike" baseline="0" dirty="0">
                    <a:latin typeface="CMTI10"/>
                  </a:rPr>
                  <a:t>              schedule </a:t>
                </a:r>
                <a:r>
                  <a:rPr lang="en-US" b="0" i="0" u="none" strike="noStrike" baseline="0" dirty="0">
                    <a:latin typeface="Times-Roman"/>
                  </a:rPr>
                  <a:t>, a mapping from time to “temperature”</a:t>
                </a:r>
              </a:p>
              <a:p>
                <a:pPr marL="0" indent="0" algn="l">
                  <a:buNone/>
                </a:pPr>
                <a:r>
                  <a:rPr lang="en-US" b="0" i="0" u="none" strike="noStrike" baseline="0" dirty="0">
                    <a:latin typeface="CMTI10"/>
                  </a:rPr>
                  <a:t>current </a:t>
                </a:r>
                <a:r>
                  <a:rPr lang="en-US" b="0" i="0" u="none" strike="noStrike" baseline="0" dirty="0">
                    <a:latin typeface="CMSY10"/>
                  </a:rPr>
                  <a:t>← </a:t>
                </a:r>
                <a:r>
                  <a:rPr lang="en-US" b="0" i="0" u="none" strike="noStrike" baseline="0" dirty="0">
                    <a:latin typeface="Times-Roman"/>
                  </a:rPr>
                  <a:t>MAKE-NODE (</a:t>
                </a:r>
                <a:r>
                  <a:rPr lang="en-US" b="0" i="0" u="none" strike="noStrike" baseline="0" dirty="0" err="1">
                    <a:latin typeface="CMTI10"/>
                  </a:rPr>
                  <a:t>problem</a:t>
                </a:r>
                <a:r>
                  <a:rPr lang="en-US" b="0" i="0" u="none" strike="noStrike" baseline="0" dirty="0" err="1">
                    <a:latin typeface="Times-Roman"/>
                  </a:rPr>
                  <a:t>.INITIAL</a:t>
                </a:r>
                <a:r>
                  <a:rPr lang="en-US" b="0" i="0" u="none" strike="noStrike" baseline="0" dirty="0">
                    <a:latin typeface="Times-Roman"/>
                  </a:rPr>
                  <a:t>-STATE)</a:t>
                </a:r>
              </a:p>
              <a:p>
                <a:pPr marL="0" indent="0" algn="l">
                  <a:buNone/>
                </a:pPr>
                <a:r>
                  <a:rPr lang="en-US" b="1" i="0" u="none" strike="noStrike" baseline="0" dirty="0">
                    <a:latin typeface="Times-Bold"/>
                  </a:rPr>
                  <a:t>      for </a:t>
                </a:r>
                <a:r>
                  <a:rPr lang="en-US" b="0" i="0" u="none" strike="noStrike" baseline="0" dirty="0">
                    <a:latin typeface="CMTI10"/>
                  </a:rPr>
                  <a:t>t </a:t>
                </a:r>
                <a:r>
                  <a:rPr lang="en-US" b="0" i="0" u="none" strike="noStrike" baseline="0" dirty="0">
                    <a:latin typeface="Times-Roman"/>
                  </a:rPr>
                  <a:t>= 1 </a:t>
                </a:r>
                <a:r>
                  <a:rPr lang="en-US" b="1" i="0" u="none" strike="noStrike" baseline="0" dirty="0">
                    <a:latin typeface="Times-Bold"/>
                  </a:rPr>
                  <a:t>to </a:t>
                </a:r>
                <a:r>
                  <a:rPr lang="en-US" b="0" i="0" u="none" strike="noStrike" baseline="0" dirty="0">
                    <a:latin typeface="CMSY10"/>
                  </a:rPr>
                  <a:t>∞ </a:t>
                </a:r>
                <a:r>
                  <a:rPr lang="en-US" b="1" i="0" u="none" strike="noStrike" baseline="0" dirty="0">
                    <a:latin typeface="Times-Bold"/>
                  </a:rPr>
                  <a:t>do</a:t>
                </a:r>
              </a:p>
              <a:p>
                <a:pPr marL="0" indent="0" algn="l">
                  <a:buNone/>
                </a:pPr>
                <a:r>
                  <a:rPr lang="en-US" b="0" i="0" u="none" strike="noStrike" baseline="0" dirty="0">
                    <a:latin typeface="CMTI10"/>
                  </a:rPr>
                  <a:t>       T </a:t>
                </a:r>
                <a:r>
                  <a:rPr lang="en-US" b="0" i="0" u="none" strike="noStrike" baseline="0" dirty="0">
                    <a:latin typeface="CMSY10"/>
                  </a:rPr>
                  <a:t>← </a:t>
                </a:r>
                <a:r>
                  <a:rPr lang="en-US" b="0" i="0" u="none" strike="noStrike" baseline="0" dirty="0">
                    <a:latin typeface="CMTI10"/>
                  </a:rPr>
                  <a:t>schedule </a:t>
                </a:r>
                <a:r>
                  <a:rPr lang="en-US" b="0" i="0" u="none" strike="noStrike" baseline="0" dirty="0">
                    <a:latin typeface="Times-Roman"/>
                  </a:rPr>
                  <a:t>(</a:t>
                </a:r>
                <a:r>
                  <a:rPr lang="en-US" b="0" i="0" u="none" strike="noStrike" baseline="0" dirty="0">
                    <a:latin typeface="CMTI10"/>
                  </a:rPr>
                  <a:t>t</a:t>
                </a:r>
                <a:r>
                  <a:rPr lang="en-US" b="0" i="0" u="none" strike="noStrike" baseline="0" dirty="0">
                    <a:latin typeface="Times-Roman"/>
                  </a:rPr>
                  <a:t>)</a:t>
                </a:r>
              </a:p>
              <a:p>
                <a:pPr marL="0" indent="0" algn="l">
                  <a:buNone/>
                </a:pPr>
                <a:r>
                  <a:rPr lang="en-US" b="1" i="0" u="none" strike="noStrike" baseline="0" dirty="0">
                    <a:latin typeface="Times-Bold"/>
                  </a:rPr>
                  <a:t>       if </a:t>
                </a:r>
                <a:r>
                  <a:rPr lang="en-US" b="0" i="0" u="none" strike="noStrike" baseline="0" dirty="0">
                    <a:latin typeface="CMTI10"/>
                  </a:rPr>
                  <a:t>T </a:t>
                </a:r>
                <a:r>
                  <a:rPr lang="en-US" b="0" i="0" u="none" strike="noStrike" baseline="0" dirty="0">
                    <a:latin typeface="Times-Roman"/>
                  </a:rPr>
                  <a:t>= 0 </a:t>
                </a:r>
                <a:r>
                  <a:rPr lang="en-US" b="1" i="0" u="none" strike="noStrike" baseline="0" dirty="0">
                    <a:latin typeface="Times-Bold"/>
                  </a:rPr>
                  <a:t>then return </a:t>
                </a:r>
                <a:r>
                  <a:rPr lang="en-US" b="0" i="0" u="none" strike="noStrike" baseline="0" dirty="0">
                    <a:latin typeface="CMTI10"/>
                  </a:rPr>
                  <a:t>current</a:t>
                </a:r>
              </a:p>
              <a:p>
                <a:pPr marL="0" indent="0" algn="l">
                  <a:buNone/>
                </a:pPr>
                <a:r>
                  <a:rPr lang="en-US" b="0" i="0" u="none" strike="noStrike" baseline="0" dirty="0">
                    <a:latin typeface="CMTI10"/>
                  </a:rPr>
                  <a:t>       Next </a:t>
                </a:r>
                <a:r>
                  <a:rPr lang="en-US" b="0" i="0" u="none" strike="noStrike" baseline="0" dirty="0">
                    <a:latin typeface="CMSY10"/>
                  </a:rPr>
                  <a:t>← </a:t>
                </a:r>
                <a:r>
                  <a:rPr lang="en-US" b="0" i="0" u="none" strike="noStrike" baseline="0" dirty="0">
                    <a:latin typeface="Times-Roman"/>
                  </a:rPr>
                  <a:t>a randomly selected successor of </a:t>
                </a:r>
                <a:r>
                  <a:rPr lang="en-US" b="0" i="0" u="none" strike="noStrike" baseline="0" dirty="0">
                    <a:latin typeface="CMTI10"/>
                  </a:rPr>
                  <a:t>current</a:t>
                </a:r>
              </a:p>
              <a:p>
                <a:pPr marL="0" indent="0" algn="l">
                  <a:buNone/>
                </a:pPr>
                <a:r>
                  <a:rPr lang="el-GR" b="0" i="0" u="none" strike="noStrike" baseline="0" dirty="0">
                    <a:latin typeface="CMR10"/>
                  </a:rPr>
                  <a:t>Δ</a:t>
                </a:r>
                <a:r>
                  <a:rPr lang="en-US" b="0" i="0" u="none" strike="noStrike" baseline="0" dirty="0">
                    <a:latin typeface="CMTI10"/>
                  </a:rPr>
                  <a:t>E </a:t>
                </a:r>
                <a:r>
                  <a:rPr lang="en-US" b="0" i="0" u="none" strike="noStrike" baseline="0" dirty="0">
                    <a:latin typeface="CMSY10"/>
                  </a:rPr>
                  <a:t>← </a:t>
                </a:r>
                <a:r>
                  <a:rPr lang="en-US" b="0" i="0" u="none" strike="noStrike" baseline="0" dirty="0" err="1">
                    <a:latin typeface="CMTI10"/>
                  </a:rPr>
                  <a:t>next</a:t>
                </a:r>
                <a:r>
                  <a:rPr lang="en-US" b="0" i="0" u="none" strike="noStrike" baseline="0" dirty="0" err="1">
                    <a:latin typeface="Times-Roman"/>
                  </a:rPr>
                  <a:t>.VALUE</a:t>
                </a:r>
                <a:r>
                  <a:rPr lang="en-US" b="0" i="0" u="none" strike="noStrike" baseline="0" dirty="0">
                    <a:latin typeface="Times-Roman"/>
                  </a:rPr>
                  <a:t> –  </a:t>
                </a:r>
                <a:r>
                  <a:rPr lang="en-US" b="0" i="0" u="none" strike="noStrike" baseline="0" dirty="0" err="1">
                    <a:latin typeface="CMTI10"/>
                  </a:rPr>
                  <a:t>current</a:t>
                </a:r>
                <a:r>
                  <a:rPr lang="en-US" b="0" i="0" u="none" strike="noStrike" baseline="0" dirty="0" err="1">
                    <a:latin typeface="Times-Roman"/>
                  </a:rPr>
                  <a:t>.VALUE</a:t>
                </a:r>
                <a:endParaRPr lang="en-US" b="0" i="0" u="none" strike="noStrike" baseline="0" dirty="0">
                  <a:latin typeface="Times-Roman"/>
                </a:endParaRPr>
              </a:p>
              <a:p>
                <a:pPr marL="0" indent="0" algn="l">
                  <a:buNone/>
                </a:pPr>
                <a:r>
                  <a:rPr lang="en-US" b="1" i="0" u="none" strike="noStrike" baseline="0" dirty="0">
                    <a:latin typeface="Times-Bold"/>
                  </a:rPr>
                  <a:t>       if </a:t>
                </a:r>
                <a:r>
                  <a:rPr lang="en-US" b="0" i="0" u="none" strike="noStrike" baseline="0" dirty="0">
                    <a:latin typeface="CMR10"/>
                  </a:rPr>
                  <a:t>Δ</a:t>
                </a:r>
                <a:r>
                  <a:rPr lang="en-US" b="0" i="0" u="none" strike="noStrike" baseline="0" dirty="0">
                    <a:latin typeface="CMTI10"/>
                  </a:rPr>
                  <a:t>E </a:t>
                </a:r>
                <a:r>
                  <a:rPr lang="en-US" b="0" i="0" u="none" strike="noStrike" baseline="0" dirty="0">
                    <a:latin typeface="CMMI10"/>
                  </a:rPr>
                  <a:t>&gt;</a:t>
                </a:r>
                <a:r>
                  <a:rPr lang="en-US" b="0" i="0" u="none" strike="noStrike" baseline="0" dirty="0">
                    <a:latin typeface="Times-Roman"/>
                  </a:rPr>
                  <a:t>0 </a:t>
                </a:r>
                <a:r>
                  <a:rPr lang="en-US" b="1" i="0" u="none" strike="noStrike" baseline="0" dirty="0">
                    <a:latin typeface="Times-Bold"/>
                  </a:rPr>
                  <a:t>then </a:t>
                </a:r>
                <a:r>
                  <a:rPr lang="en-US" b="0" i="0" u="none" strike="noStrike" baseline="0" dirty="0">
                    <a:latin typeface="CMTI10"/>
                  </a:rPr>
                  <a:t>current </a:t>
                </a:r>
                <a:r>
                  <a:rPr lang="en-US" b="0" i="0" u="none" strike="noStrike" baseline="0" dirty="0">
                    <a:latin typeface="CMSY10"/>
                  </a:rPr>
                  <a:t>← </a:t>
                </a:r>
                <a:r>
                  <a:rPr lang="en-US" b="0" i="0" u="none" strike="noStrike" baseline="0" dirty="0">
                    <a:latin typeface="CMTI10"/>
                  </a:rPr>
                  <a:t>next</a:t>
                </a:r>
              </a:p>
              <a:p>
                <a:pPr marL="0" indent="0">
                  <a:buNone/>
                </a:pPr>
                <a:r>
                  <a:rPr lang="en-US" b="1" i="0" u="none" strike="noStrike" baseline="0" dirty="0">
                    <a:latin typeface="Times-Bold"/>
                  </a:rPr>
                  <a:t>       else </a:t>
                </a:r>
                <a:r>
                  <a:rPr lang="en-US" b="0" i="0" u="none" strike="noStrike" baseline="0" dirty="0">
                    <a:latin typeface="CMTI10"/>
                  </a:rPr>
                  <a:t>current </a:t>
                </a:r>
                <a:r>
                  <a:rPr lang="en-US" b="0" i="0" u="none" strike="noStrike" baseline="0" dirty="0">
                    <a:latin typeface="CMSY10"/>
                  </a:rPr>
                  <a:t>← </a:t>
                </a:r>
                <a:r>
                  <a:rPr lang="en-US" b="0" i="0" u="none" strike="noStrike" baseline="0" dirty="0">
                    <a:latin typeface="CMTI10"/>
                  </a:rPr>
                  <a:t>next </a:t>
                </a:r>
                <a:r>
                  <a:rPr lang="en-US" b="0" i="0" u="none" strike="noStrike" baseline="0" dirty="0">
                    <a:latin typeface="Times-Roman"/>
                  </a:rPr>
                  <a:t>only with probability </a:t>
                </a:r>
                <a14:m>
                  <m:oMath xmlns:m="http://schemas.openxmlformats.org/officeDocument/2006/math">
                    <m:sSup>
                      <m:sSupPr>
                        <m:ctrlPr>
                          <a:rPr lang="en-US" b="0" i="1" u="none" strike="noStrike" baseline="0" smtClean="0">
                            <a:latin typeface="Cambria Math" panose="02040503050406030204" pitchFamily="18" charset="0"/>
                          </a:rPr>
                        </m:ctrlPr>
                      </m:sSupPr>
                      <m:e>
                        <m:r>
                          <a:rPr lang="en-US" b="0" i="1" u="none" strike="noStrike" baseline="0" smtClean="0">
                            <a:latin typeface="Cambria Math" panose="02040503050406030204" pitchFamily="18" charset="0"/>
                          </a:rPr>
                          <m:t>𝑒</m:t>
                        </m:r>
                      </m:e>
                      <m:sup>
                        <m:r>
                          <m:rPr>
                            <m:nor/>
                          </m:rPr>
                          <a:rPr lang="el-GR" dirty="0">
                            <a:latin typeface="CMR7"/>
                          </a:rPr>
                          <m:t>Δ</m:t>
                        </m:r>
                        <m:r>
                          <m:rPr>
                            <m:nor/>
                          </m:rPr>
                          <a:rPr lang="en-US" dirty="0">
                            <a:latin typeface="CMMI7"/>
                          </a:rPr>
                          <m:t>E</m:t>
                        </m:r>
                        <m:r>
                          <m:rPr>
                            <m:nor/>
                          </m:rPr>
                          <a:rPr lang="en-US" dirty="0">
                            <a:latin typeface="CMMI7"/>
                          </a:rPr>
                          <m:t>/</m:t>
                        </m:r>
                        <m:r>
                          <m:rPr>
                            <m:nor/>
                          </m:rPr>
                          <a:rPr lang="en-US" dirty="0">
                            <a:latin typeface="CMMI7"/>
                          </a:rPr>
                          <m:t>T</m:t>
                        </m:r>
                        <m:r>
                          <m:rPr>
                            <m:nor/>
                          </m:rPr>
                          <a:rPr lang="en-US" dirty="0">
                            <a:latin typeface="CMMI7"/>
                          </a:rPr>
                          <m:t> </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2589212" y="1600200"/>
                <a:ext cx="5487988" cy="4633690"/>
              </a:xfrm>
              <a:blipFill rotWithShape="1">
                <a:blip r:embed="rId2"/>
                <a:stretch>
                  <a:fillRect l="-6" t="-14334" b="-11660"/>
                </a:stretch>
              </a:blipFill>
            </p:spPr>
            <p:txBody>
              <a:bodyPr/>
              <a:lstStyle/>
              <a:p>
                <a:r>
                  <a:rPr lang="en-US" altLang="en-US">
                    <a:noFill/>
                  </a:rPr>
                  <a:t> </a:t>
                </a:r>
              </a:p>
            </p:txBody>
          </p:sp>
        </mc:Fallback>
      </mc:AlternateContent>
      <p:sp>
        <p:nvSpPr>
          <p:cNvPr id="4" name="Content Placeholder 3"/>
          <p:cNvSpPr>
            <a:spLocks noGrp="1"/>
          </p:cNvSpPr>
          <p:nvPr>
            <p:ph sz="half" idx="2"/>
          </p:nvPr>
        </p:nvSpPr>
        <p:spPr>
          <a:xfrm>
            <a:off x="8534401" y="2165978"/>
            <a:ext cx="2970210" cy="3777622"/>
          </a:xfrm>
        </p:spPr>
        <p:txBody>
          <a:bodyPr>
            <a:normAutofit/>
          </a:bodyPr>
          <a:lstStyle/>
          <a:p>
            <a:pPr marL="0" indent="0" algn="just">
              <a:buNone/>
            </a:pPr>
            <a:r>
              <a:rPr lang="en-US" sz="1800" b="0" i="0" u="none" strike="noStrike" baseline="0" dirty="0">
                <a:latin typeface="Times-Roman"/>
              </a:rPr>
              <a:t>(The </a:t>
            </a:r>
            <a:r>
              <a:rPr lang="en-US" sz="1800" b="1" i="0" u="none" strike="noStrike" baseline="0" dirty="0">
                <a:latin typeface="Times-Roman"/>
              </a:rPr>
              <a:t>simulated annealing algorithm</a:t>
            </a:r>
            <a:r>
              <a:rPr lang="en-US" sz="1800" b="0" i="0" u="none" strike="noStrike" baseline="0" dirty="0">
                <a:latin typeface="Times-Roman"/>
              </a:rPr>
              <a:t>, a version of stochastic hill climbing where some downhill moves are allowed. Downhill moves are accepted readily early in the annealing schedule and then less often as time goes on. The </a:t>
            </a:r>
            <a:r>
              <a:rPr lang="en-US" sz="1800" b="0" i="0" u="none" strike="noStrike" baseline="0" dirty="0">
                <a:latin typeface="CMTI10"/>
              </a:rPr>
              <a:t>schedule </a:t>
            </a:r>
            <a:r>
              <a:rPr lang="en-US" sz="1800" b="0" i="0" u="none" strike="noStrike" baseline="0" dirty="0">
                <a:latin typeface="Times-Roman"/>
              </a:rPr>
              <a:t>input determines the value of the temperature </a:t>
            </a:r>
            <a:r>
              <a:rPr lang="en-US" sz="1800" b="0" i="0" u="none" strike="noStrike" baseline="0" dirty="0">
                <a:latin typeface="CMTI10"/>
              </a:rPr>
              <a:t>T </a:t>
            </a:r>
            <a:r>
              <a:rPr lang="en-US" sz="1800" b="0" i="0" u="none" strike="noStrike" baseline="0" dirty="0">
                <a:latin typeface="Times-Roman"/>
              </a:rPr>
              <a:t>as a function of time.)</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dirty="0"/>
              <a:t>Local Beam Search</a:t>
            </a:r>
          </a:p>
        </p:txBody>
      </p:sp>
      <p:sp>
        <p:nvSpPr>
          <p:cNvPr id="3" name="Content Placeholder 2"/>
          <p:cNvSpPr>
            <a:spLocks noGrp="1"/>
          </p:cNvSpPr>
          <p:nvPr>
            <p:ph idx="1"/>
          </p:nvPr>
        </p:nvSpPr>
        <p:spPr>
          <a:xfrm>
            <a:off x="2589212" y="1676400"/>
            <a:ext cx="8915400" cy="5029200"/>
          </a:xfrm>
        </p:spPr>
        <p:txBody>
          <a:bodyPr>
            <a:noAutofit/>
          </a:bodyPr>
          <a:lstStyle/>
          <a:p>
            <a:r>
              <a:rPr lang="en-US" sz="1600" b="0" i="0" u="none" strike="noStrike" baseline="0" dirty="0">
                <a:latin typeface="Times-Roman"/>
              </a:rPr>
              <a:t>Keeping just one node in memory might seem to be an extreme reaction to the problem of </a:t>
            </a:r>
          </a:p>
          <a:p>
            <a:pPr marL="0" indent="0" algn="l">
              <a:buNone/>
            </a:pPr>
            <a:r>
              <a:rPr lang="en-US" sz="1600" b="0" i="0" u="none" strike="noStrike" baseline="0" dirty="0">
                <a:latin typeface="Times-Roman"/>
              </a:rPr>
              <a:t>memory limitations. </a:t>
            </a:r>
          </a:p>
          <a:p>
            <a:pPr algn="l"/>
            <a:r>
              <a:rPr lang="en-US" sz="1600" b="0" i="0" u="none" strike="noStrike" baseline="0" dirty="0">
                <a:latin typeface="Times-Roman"/>
              </a:rPr>
              <a:t>The </a:t>
            </a:r>
            <a:r>
              <a:rPr lang="en-US" sz="1600" b="1" i="0" u="none" strike="noStrike" baseline="0" dirty="0">
                <a:latin typeface="Times-Bold"/>
              </a:rPr>
              <a:t>local beam search </a:t>
            </a:r>
            <a:r>
              <a:rPr lang="en-US" sz="1600" b="0" i="0" u="none" strike="noStrike" baseline="0" dirty="0">
                <a:latin typeface="Times-Roman"/>
              </a:rPr>
              <a:t>algorithm, which is a path-based algorithm keeps track of </a:t>
            </a:r>
            <a:r>
              <a:rPr lang="en-US" sz="1600" b="1" i="1" u="none" strike="noStrike" baseline="0" dirty="0">
                <a:latin typeface="CMMI10"/>
              </a:rPr>
              <a:t>k</a:t>
            </a:r>
            <a:r>
              <a:rPr lang="en-US" sz="1600" b="0" i="0" u="none" strike="noStrike" baseline="0" dirty="0">
                <a:latin typeface="CMMI10"/>
              </a:rPr>
              <a:t> </a:t>
            </a:r>
            <a:r>
              <a:rPr lang="en-US" sz="1600" b="0" i="0" u="none" strike="noStrike" baseline="0" dirty="0">
                <a:latin typeface="Times-Roman"/>
              </a:rPr>
              <a:t>states rather than just one. It begins with </a:t>
            </a:r>
            <a:r>
              <a:rPr lang="en-US" sz="1600" b="0" i="0" u="none" strike="noStrike" baseline="0" dirty="0">
                <a:latin typeface="CMMI10"/>
              </a:rPr>
              <a:t>k </a:t>
            </a:r>
            <a:r>
              <a:rPr lang="en-US" sz="1600" b="0" i="0" u="none" strike="noStrike" baseline="0" dirty="0">
                <a:latin typeface="Times-Roman"/>
              </a:rPr>
              <a:t>randomly generated states.</a:t>
            </a:r>
          </a:p>
          <a:p>
            <a:pPr algn="l"/>
            <a:r>
              <a:rPr lang="en-US" sz="1600" b="0" i="0" u="none" strike="noStrike" baseline="0" dirty="0">
                <a:latin typeface="Times-Roman"/>
              </a:rPr>
              <a:t> At each step, all the successors of all </a:t>
            </a:r>
            <a:r>
              <a:rPr lang="en-US" sz="1600" b="0" i="0" u="none" strike="noStrike" baseline="0" dirty="0">
                <a:latin typeface="CMMI10"/>
              </a:rPr>
              <a:t>k </a:t>
            </a:r>
            <a:r>
              <a:rPr lang="en-US" sz="1600" b="0" i="0" u="none" strike="noStrike" baseline="0" dirty="0">
                <a:latin typeface="Times-Roman"/>
              </a:rPr>
              <a:t>states are generated. If any one is a goal, the algorithm halts. Otherwise, it selects the </a:t>
            </a:r>
            <a:r>
              <a:rPr lang="en-US" sz="1600" b="0" i="0" u="none" strike="noStrike" baseline="0" dirty="0">
                <a:latin typeface="CMMI10"/>
              </a:rPr>
              <a:t>k </a:t>
            </a:r>
            <a:r>
              <a:rPr lang="en-US" sz="1600" b="0" i="0" u="none" strike="noStrike" baseline="0" dirty="0">
                <a:latin typeface="Times-Roman"/>
              </a:rPr>
              <a:t>best successors from the complete list and repeats.</a:t>
            </a:r>
          </a:p>
          <a:p>
            <a:pPr algn="l"/>
            <a:r>
              <a:rPr lang="en-US" sz="1600" b="0" i="0" u="none" strike="noStrike" baseline="0" dirty="0">
                <a:latin typeface="Times-Roman"/>
              </a:rPr>
              <a:t>At first sight, a local beam search with </a:t>
            </a:r>
            <a:r>
              <a:rPr lang="en-US" sz="1600" b="0" i="0" u="none" strike="noStrike" baseline="0" dirty="0">
                <a:latin typeface="CMMI10"/>
              </a:rPr>
              <a:t>k </a:t>
            </a:r>
            <a:r>
              <a:rPr lang="en-US" sz="1600" b="0" i="0" u="none" strike="noStrike" baseline="0" dirty="0">
                <a:latin typeface="Times-Roman"/>
              </a:rPr>
              <a:t>states might seem to be nothing more than running </a:t>
            </a:r>
            <a:r>
              <a:rPr lang="en-US" sz="1600" b="0" i="0" u="none" strike="noStrike" baseline="0" dirty="0">
                <a:latin typeface="CMMI10"/>
              </a:rPr>
              <a:t>k </a:t>
            </a:r>
            <a:r>
              <a:rPr lang="en-US" sz="1600" b="0" i="0" u="none" strike="noStrike" baseline="0" dirty="0">
                <a:latin typeface="Times-Roman"/>
              </a:rPr>
              <a:t>random restarts in parallel instead of in sequence.</a:t>
            </a:r>
          </a:p>
          <a:p>
            <a:pPr algn="l"/>
            <a:r>
              <a:rPr lang="en-US" sz="1600" b="0" i="0" u="none" strike="noStrike" baseline="0" dirty="0">
                <a:latin typeface="Times-Roman"/>
              </a:rPr>
              <a:t>In fact, the </a:t>
            </a:r>
            <a:r>
              <a:rPr lang="en-US" sz="1600" b="0" i="1" u="none" strike="noStrike" baseline="0" dirty="0">
                <a:latin typeface="Times-Roman"/>
              </a:rPr>
              <a:t>two algorithms </a:t>
            </a:r>
            <a:r>
              <a:rPr lang="en-US" sz="1600" b="0" i="0" u="none" strike="noStrike" baseline="0" dirty="0">
                <a:latin typeface="Times-Roman"/>
              </a:rPr>
              <a:t> are quite different.</a:t>
            </a:r>
          </a:p>
          <a:p>
            <a:pPr algn="l"/>
            <a:r>
              <a:rPr lang="en-US" sz="1600" b="0" i="1" u="none" strike="noStrike" baseline="0" dirty="0">
                <a:latin typeface="Times-Roman"/>
              </a:rPr>
              <a:t>In a </a:t>
            </a:r>
            <a:r>
              <a:rPr lang="en-US" sz="1600" b="1" i="1" u="none" strike="noStrike" baseline="0" dirty="0">
                <a:latin typeface="Times-Roman"/>
              </a:rPr>
              <a:t>random-restart search</a:t>
            </a:r>
            <a:r>
              <a:rPr lang="en-US" sz="1600" b="0" i="1" u="none" strike="noStrike" baseline="0" dirty="0">
                <a:latin typeface="Times-Roman"/>
              </a:rPr>
              <a:t>, each search process runs independently of the others</a:t>
            </a:r>
            <a:r>
              <a:rPr lang="en-US" sz="1600" b="0" i="0" u="none" strike="noStrike" baseline="0" dirty="0">
                <a:latin typeface="Times-Roman"/>
              </a:rPr>
              <a:t>. </a:t>
            </a:r>
          </a:p>
          <a:p>
            <a:pPr algn="l"/>
            <a:r>
              <a:rPr lang="en-US" sz="1600" b="0" i="1" u="none" strike="noStrike" baseline="0" dirty="0">
                <a:latin typeface="Times-Italic"/>
              </a:rPr>
              <a:t>In a </a:t>
            </a:r>
            <a:r>
              <a:rPr lang="en-US" sz="1600" b="1" i="1" u="none" strike="noStrike" baseline="0" dirty="0">
                <a:latin typeface="Times-Italic"/>
              </a:rPr>
              <a:t>local beam search</a:t>
            </a:r>
            <a:r>
              <a:rPr lang="en-US" sz="1600" b="0" i="1" u="none" strike="noStrike" baseline="0" dirty="0">
                <a:latin typeface="Times-Italic"/>
              </a:rPr>
              <a:t>, useful information is passed among the parallel search threads. </a:t>
            </a:r>
            <a:r>
              <a:rPr lang="en-US" sz="1600" b="0" i="0" u="none" strike="noStrike" baseline="0" dirty="0">
                <a:latin typeface="Times-Roman"/>
              </a:rPr>
              <a:t>In effect, the states that generate the best successors say to the others, “Come over here, the grass is greener!” The algorithm quickly abandons unfruitful searches and moves its resources to where the most progress is being made.</a:t>
            </a:r>
            <a:endParaRPr lang="en-US" sz="1600"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dirty="0"/>
              <a:t>Local Beam Search (</a:t>
            </a:r>
            <a:r>
              <a:rPr lang="en-US" dirty="0" err="1"/>
              <a:t>contd</a:t>
            </a:r>
            <a:r>
              <a:rPr lang="en-US" dirty="0"/>
              <a:t>…)</a:t>
            </a:r>
          </a:p>
        </p:txBody>
      </p:sp>
      <p:sp>
        <p:nvSpPr>
          <p:cNvPr id="3" name="Content Placeholder 2"/>
          <p:cNvSpPr>
            <a:spLocks noGrp="1"/>
          </p:cNvSpPr>
          <p:nvPr>
            <p:ph idx="1"/>
          </p:nvPr>
        </p:nvSpPr>
        <p:spPr>
          <a:xfrm>
            <a:off x="2589212" y="1676400"/>
            <a:ext cx="8915400" cy="5029200"/>
          </a:xfrm>
        </p:spPr>
        <p:txBody>
          <a:bodyPr>
            <a:noAutofit/>
          </a:bodyPr>
          <a:lstStyle/>
          <a:p>
            <a:pPr algn="just"/>
            <a:r>
              <a:rPr lang="en-US" sz="2400" b="0" i="0" u="none" strike="noStrike" baseline="0" dirty="0">
                <a:latin typeface="Times-Roman"/>
              </a:rPr>
              <a:t>In its simplest form, local beam search can suffer from a lack of diversity among the </a:t>
            </a:r>
            <a:r>
              <a:rPr lang="en-US" sz="2400" b="0" i="0" u="none" strike="noStrike" baseline="0" dirty="0">
                <a:latin typeface="CMMI10"/>
              </a:rPr>
              <a:t>k </a:t>
            </a:r>
            <a:r>
              <a:rPr lang="en-US" sz="2400" b="0" i="0" u="none" strike="noStrike" baseline="0" dirty="0">
                <a:latin typeface="Times-Roman"/>
              </a:rPr>
              <a:t>states—they can quickly become concentrated in a small region of the state space, making the search little more than an expensive version of hill climbing. </a:t>
            </a:r>
          </a:p>
          <a:p>
            <a:pPr algn="just"/>
            <a:r>
              <a:rPr lang="en-US" sz="2400" b="0" i="0" u="none" strike="noStrike" baseline="0" dirty="0">
                <a:latin typeface="Times-Roman"/>
              </a:rPr>
              <a:t>A variant called </a:t>
            </a:r>
            <a:r>
              <a:rPr lang="en-US" sz="2400" b="1" i="0" u="none" strike="noStrike" baseline="0" dirty="0">
                <a:latin typeface="Times-Bold"/>
              </a:rPr>
              <a:t>stochastic beam search</a:t>
            </a:r>
            <a:r>
              <a:rPr lang="en-US" sz="2400" b="0" i="0" u="none" strike="noStrike" baseline="0" dirty="0">
                <a:latin typeface="Times-Roman"/>
              </a:rPr>
              <a:t>,</a:t>
            </a:r>
            <a:r>
              <a:rPr lang="en-US" sz="2400" b="0" i="0" u="none" strike="noStrike" baseline="0" dirty="0">
                <a:latin typeface="Helvetica-Narrow"/>
              </a:rPr>
              <a:t> </a:t>
            </a:r>
            <a:r>
              <a:rPr lang="en-US" sz="2400" b="0" i="0" u="none" strike="noStrike" baseline="0" dirty="0">
                <a:latin typeface="Times-Roman"/>
              </a:rPr>
              <a:t>analogous to stochastic hill climbing, helps alleviate this problem. Instead of choosing the best </a:t>
            </a:r>
            <a:r>
              <a:rPr lang="en-US" sz="2400" b="0" i="0" u="none" strike="noStrike" baseline="0" dirty="0">
                <a:latin typeface="CMMI10"/>
              </a:rPr>
              <a:t>k </a:t>
            </a:r>
            <a:r>
              <a:rPr lang="en-US" sz="2400" b="0" i="0" u="none" strike="noStrike" baseline="0" dirty="0">
                <a:latin typeface="Times-Roman"/>
              </a:rPr>
              <a:t>from the pool of candidate successors, stochastic beam search chooses </a:t>
            </a:r>
            <a:r>
              <a:rPr lang="en-US" sz="2400" b="0" i="0" u="none" strike="noStrike" baseline="0" dirty="0">
                <a:latin typeface="CMMI10"/>
              </a:rPr>
              <a:t>k </a:t>
            </a:r>
            <a:r>
              <a:rPr lang="en-US" sz="2400" b="0" i="0" u="none" strike="noStrike" baseline="0" dirty="0">
                <a:latin typeface="Times-Roman"/>
              </a:rPr>
              <a:t>successors at random, with the probability of choosing a given successor being an increasing function of its value. </a:t>
            </a:r>
          </a:p>
          <a:p>
            <a:pPr algn="just"/>
            <a:r>
              <a:rPr lang="en-US" sz="2400" b="0" i="0" u="none" strike="noStrike" baseline="0" dirty="0">
                <a:latin typeface="Times-Roman"/>
              </a:rPr>
              <a:t>Stochastic beam search bears some resemblance to the </a:t>
            </a:r>
            <a:r>
              <a:rPr lang="en-US" sz="2400" b="1" i="1" u="none" strike="noStrike" baseline="0" dirty="0">
                <a:latin typeface="Times-Roman"/>
              </a:rPr>
              <a:t>process of natural selection</a:t>
            </a:r>
            <a:r>
              <a:rPr lang="en-US" sz="2400" b="0" i="0" u="none" strike="noStrike" baseline="0" dirty="0">
                <a:latin typeface="Times-Roman"/>
              </a:rPr>
              <a:t>, whereby the </a:t>
            </a:r>
            <a:r>
              <a:rPr lang="en-US" sz="2400" b="0" i="1" u="none" strike="noStrike" baseline="0" dirty="0">
                <a:latin typeface="Times-Roman"/>
              </a:rPr>
              <a:t>“successors” (offspring) </a:t>
            </a:r>
            <a:r>
              <a:rPr lang="en-US" sz="2400" b="0" i="0" u="none" strike="noStrike" baseline="0" dirty="0">
                <a:latin typeface="Times-Roman"/>
              </a:rPr>
              <a:t>of a </a:t>
            </a:r>
            <a:r>
              <a:rPr lang="en-US" sz="2400" b="0" i="1" u="none" strike="noStrike" baseline="0" dirty="0">
                <a:latin typeface="Times-Roman"/>
              </a:rPr>
              <a:t>“state” (organism) </a:t>
            </a:r>
            <a:r>
              <a:rPr lang="en-US" sz="2400" b="0" i="0" u="none" strike="noStrike" baseline="0" dirty="0">
                <a:latin typeface="Times-Roman"/>
              </a:rPr>
              <a:t>populate the next generation according to its </a:t>
            </a:r>
            <a:r>
              <a:rPr lang="en-US" sz="2400" b="0" i="1" u="none" strike="noStrike" baseline="0" dirty="0">
                <a:latin typeface="Times-Roman"/>
              </a:rPr>
              <a:t>“value” (fitness)</a:t>
            </a:r>
            <a:r>
              <a:rPr lang="en-US" sz="2400" b="0" i="0" u="none" strike="noStrike" baseline="0" dirty="0">
                <a:latin typeface="Times-Roman"/>
              </a:rPr>
              <a: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dirty="0"/>
              <a:t>Genetic Algorithms</a:t>
            </a:r>
          </a:p>
        </p:txBody>
      </p:sp>
      <p:sp>
        <p:nvSpPr>
          <p:cNvPr id="3" name="Content Placeholder 2"/>
          <p:cNvSpPr>
            <a:spLocks noGrp="1"/>
          </p:cNvSpPr>
          <p:nvPr>
            <p:ph idx="1"/>
          </p:nvPr>
        </p:nvSpPr>
        <p:spPr>
          <a:xfrm>
            <a:off x="2589212" y="1676400"/>
            <a:ext cx="8915400" cy="4953000"/>
          </a:xfrm>
        </p:spPr>
        <p:txBody>
          <a:bodyPr>
            <a:noAutofit/>
          </a:bodyPr>
          <a:lstStyle/>
          <a:p>
            <a:pPr algn="just"/>
            <a:r>
              <a:rPr lang="en-US" sz="2000" b="0" i="0" u="none" strike="noStrike" baseline="0" dirty="0">
                <a:latin typeface="Times-Roman"/>
              </a:rPr>
              <a:t>A </a:t>
            </a:r>
            <a:r>
              <a:rPr lang="en-US" sz="2000" b="1" i="0" u="none" strike="noStrike" baseline="0" dirty="0">
                <a:latin typeface="Times-Bold"/>
              </a:rPr>
              <a:t>genetic algorithm </a:t>
            </a:r>
            <a:r>
              <a:rPr lang="en-US" sz="2000" b="0" i="0" u="none" strike="noStrike" baseline="0" dirty="0">
                <a:latin typeface="Times-Roman"/>
              </a:rPr>
              <a:t>(or </a:t>
            </a:r>
            <a:r>
              <a:rPr lang="en-US" sz="2000" b="1" i="0" u="none" strike="noStrike" baseline="0" dirty="0">
                <a:latin typeface="Times-Bold"/>
              </a:rPr>
              <a:t>GA</a:t>
            </a:r>
            <a:r>
              <a:rPr lang="en-US" sz="2000" b="0" i="0" u="none" strike="noStrike" baseline="0" dirty="0">
                <a:latin typeface="Times-Roman"/>
              </a:rPr>
              <a:t>) is a variant of </a:t>
            </a:r>
            <a:r>
              <a:rPr lang="en-US" sz="2000" b="0" i="1" u="none" strike="noStrike" baseline="0" dirty="0">
                <a:latin typeface="Times-Roman"/>
              </a:rPr>
              <a:t>stochastic beam search</a:t>
            </a:r>
            <a:r>
              <a:rPr lang="en-US" sz="2000" b="0" i="0" u="none" strike="noStrike" baseline="0" dirty="0">
                <a:latin typeface="Times-Roman"/>
              </a:rPr>
              <a:t> in which successor states are generated by combining </a:t>
            </a:r>
            <a:r>
              <a:rPr lang="en-US" sz="2000" b="0" i="1" u="none" strike="noStrike" baseline="0" dirty="0">
                <a:latin typeface="Times-Italic"/>
              </a:rPr>
              <a:t>two </a:t>
            </a:r>
            <a:r>
              <a:rPr lang="en-US" sz="2000" b="0" i="0" u="none" strike="noStrike" baseline="0" dirty="0">
                <a:latin typeface="Times-Roman"/>
              </a:rPr>
              <a:t>parent states rather than by modifying a single state.</a:t>
            </a:r>
          </a:p>
          <a:p>
            <a:pPr algn="just"/>
            <a:r>
              <a:rPr lang="en-US" sz="2000" b="0" i="0" u="none" strike="noStrike" baseline="0" dirty="0">
                <a:latin typeface="Times-Roman"/>
              </a:rPr>
              <a:t> The analogy to natural selection is the same as in stochastic beam search, except that now we are dealing with mimicking the natural real life reproduction rather than asexual reproduction as in stochastic beam search. (Later normally does not happen in real life).</a:t>
            </a:r>
          </a:p>
          <a:p>
            <a:pPr algn="just"/>
            <a:r>
              <a:rPr lang="en-US" sz="2000" b="0" i="0" u="none" strike="noStrike" baseline="0" dirty="0">
                <a:latin typeface="Times-Roman"/>
              </a:rPr>
              <a:t>Like beam searches, GAs begin with a set of </a:t>
            </a:r>
            <a:r>
              <a:rPr lang="en-US" sz="2000" b="0" i="0" u="none" strike="noStrike" baseline="0" dirty="0">
                <a:latin typeface="CMMI10"/>
              </a:rPr>
              <a:t>k </a:t>
            </a:r>
            <a:r>
              <a:rPr lang="en-US" sz="2000" b="0" i="0" u="none" strike="noStrike" baseline="0" dirty="0">
                <a:latin typeface="Times-Roman"/>
              </a:rPr>
              <a:t>randomly generated states, called the </a:t>
            </a:r>
            <a:r>
              <a:rPr lang="en-US" sz="2000" b="1" i="0" u="none" strike="noStrike" baseline="0" dirty="0">
                <a:latin typeface="Times-Bold"/>
              </a:rPr>
              <a:t>population</a:t>
            </a:r>
            <a:r>
              <a:rPr lang="en-US" sz="2000" b="0" i="0" u="none" strike="noStrike" baseline="0" dirty="0">
                <a:latin typeface="Times-Roman"/>
              </a:rPr>
              <a:t>. Each state, or </a:t>
            </a:r>
            <a:r>
              <a:rPr lang="en-US" sz="2000" b="1" i="0" u="none" strike="noStrike" baseline="0" dirty="0">
                <a:latin typeface="Times-Bold"/>
              </a:rPr>
              <a:t>individual</a:t>
            </a:r>
            <a:r>
              <a:rPr lang="en-US" sz="2000" b="0" i="0" u="none" strike="noStrike" baseline="0" dirty="0">
                <a:latin typeface="Times-Roman"/>
              </a:rPr>
              <a:t>, is</a:t>
            </a:r>
            <a:r>
              <a:rPr lang="en-US" sz="2000" b="0" i="0" u="none" strike="noStrike" baseline="0" dirty="0">
                <a:latin typeface="Helvetica-Narrow"/>
              </a:rPr>
              <a:t> </a:t>
            </a:r>
            <a:r>
              <a:rPr lang="en-US" sz="2000" b="0" i="0" u="none" strike="noStrike" baseline="0" dirty="0">
                <a:latin typeface="Times-Roman"/>
              </a:rPr>
              <a:t>represented as a string over a finite alphabet—most commonly, a string of 0s and 1s. </a:t>
            </a:r>
          </a:p>
          <a:p>
            <a:pPr algn="just"/>
            <a:r>
              <a:rPr lang="en-US" sz="2000" b="0" i="0" u="none" strike="noStrike" baseline="0" dirty="0">
                <a:latin typeface="Times-Roman"/>
              </a:rPr>
              <a:t>For example, an 8-queens state must specify the positions of 8 queens, each in a column of 8 squares, and so requires </a:t>
            </a:r>
            <a:r>
              <a:rPr lang="en-US" sz="2000" dirty="0">
                <a:effectLst/>
                <a:latin typeface="Calibri" panose="020F0502020204030204" charset="0"/>
                <a:ea typeface="Calibri" panose="020F0502020204030204" charset="0"/>
                <a:cs typeface="Times New Roman" panose="02020603050405020304" charset="0"/>
              </a:rPr>
              <a:t>8 </a:t>
            </a:r>
            <a:r>
              <a:rPr lang="en-US" sz="2000" dirty="0">
                <a:effectLst/>
                <a:latin typeface="Calibri" panose="020F0502020204030204" charset="0"/>
                <a:ea typeface="Calibri" panose="020F0502020204030204" charset="0"/>
                <a:cs typeface="Calibri" panose="020F0502020204030204" charset="0"/>
              </a:rPr>
              <a:t>×</a:t>
            </a:r>
            <a:r>
              <a:rPr lang="en-US" sz="2000" dirty="0">
                <a:effectLst/>
                <a:latin typeface="Calibri" panose="020F0502020204030204" charset="0"/>
                <a:ea typeface="Calibri" panose="020F0502020204030204" charset="0"/>
                <a:cs typeface="Times New Roman" panose="02020603050405020304" charset="0"/>
              </a:rPr>
              <a:t> log</a:t>
            </a:r>
            <a:r>
              <a:rPr lang="en-US" sz="2000" baseline="-25000" dirty="0">
                <a:effectLst/>
                <a:latin typeface="Calibri" panose="020F0502020204030204" charset="0"/>
                <a:ea typeface="Calibri" panose="020F0502020204030204" charset="0"/>
                <a:cs typeface="Times New Roman" panose="02020603050405020304" charset="0"/>
              </a:rPr>
              <a:t>2</a:t>
            </a:r>
            <a:r>
              <a:rPr lang="en-US" sz="2000" dirty="0">
                <a:effectLst/>
                <a:latin typeface="Calibri" panose="020F0502020204030204" charset="0"/>
                <a:ea typeface="Calibri" panose="020F0502020204030204" charset="0"/>
                <a:cs typeface="Times New Roman" panose="02020603050405020304" charset="0"/>
              </a:rPr>
              <a:t>8 </a:t>
            </a:r>
            <a:r>
              <a:rPr lang="en-US" sz="2000" b="0" i="0" u="none" strike="noStrike" baseline="0" dirty="0">
                <a:latin typeface="Times-Roman"/>
              </a:rPr>
              <a:t>bits. </a:t>
            </a:r>
          </a:p>
          <a:p>
            <a:pPr algn="l"/>
            <a:r>
              <a:rPr lang="en-US" sz="2000" b="0" i="0" u="none" strike="noStrike" baseline="0" dirty="0">
                <a:latin typeface="Times-Roman"/>
              </a:rPr>
              <a:t>Alternatively, the state could be represented as 8 digits, each in the range from 1 to 8. </a:t>
            </a:r>
          </a:p>
          <a:p>
            <a:pPr algn="l"/>
            <a:r>
              <a:rPr lang="en-US" sz="2000" i="1" dirty="0">
                <a:latin typeface="Times-Roman"/>
              </a:rPr>
              <a:t>T</a:t>
            </a:r>
            <a:r>
              <a:rPr lang="en-US" sz="2000" b="0" i="1" u="none" strike="noStrike" baseline="0" dirty="0">
                <a:latin typeface="Times-Roman"/>
              </a:rPr>
              <a:t>hese two encodings behave differently.</a:t>
            </a:r>
            <a:endParaRPr lang="en-US" sz="2000" i="1"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71290"/>
          </a:xfrm>
        </p:spPr>
        <p:txBody>
          <a:bodyPr>
            <a:normAutofit fontScale="90000"/>
          </a:bodyPr>
          <a:lstStyle/>
          <a:p>
            <a:r>
              <a:rPr lang="en-US" dirty="0"/>
              <a:t>Genetic Algorithms (</a:t>
            </a:r>
            <a:r>
              <a:rPr lang="en-US" dirty="0" err="1"/>
              <a:t>contd</a:t>
            </a:r>
            <a:r>
              <a:rPr lang="en-US" dirty="0"/>
              <a:t>…)</a:t>
            </a:r>
          </a:p>
        </p:txBody>
      </p:sp>
      <p:pic>
        <p:nvPicPr>
          <p:cNvPr id="4" name="Picture 3"/>
          <p:cNvPicPr>
            <a:picLocks noChangeAspect="1"/>
          </p:cNvPicPr>
          <p:nvPr/>
        </p:nvPicPr>
        <p:blipFill>
          <a:blip r:embed="rId2"/>
          <a:stretch>
            <a:fillRect/>
          </a:stretch>
        </p:blipFill>
        <p:spPr>
          <a:xfrm>
            <a:off x="2592924" y="1752600"/>
            <a:ext cx="8989476" cy="3810000"/>
          </a:xfrm>
          <a:prstGeom prst="rect">
            <a:avLst/>
          </a:prstGeom>
        </p:spPr>
      </p:pic>
      <p:sp>
        <p:nvSpPr>
          <p:cNvPr id="5" name="TextBox 4"/>
          <p:cNvSpPr txBox="1"/>
          <p:nvPr/>
        </p:nvSpPr>
        <p:spPr>
          <a:xfrm>
            <a:off x="2743200" y="5943600"/>
            <a:ext cx="8686800" cy="400110"/>
          </a:xfrm>
          <a:prstGeom prst="rect">
            <a:avLst/>
          </a:prstGeom>
          <a:noFill/>
        </p:spPr>
        <p:txBody>
          <a:bodyPr wrap="square" rtlCol="0">
            <a:spAutoFit/>
          </a:bodyPr>
          <a:lstStyle/>
          <a:p>
            <a:pPr algn="l"/>
            <a:r>
              <a:rPr lang="en-US" sz="2000" b="1" i="0" u="none" strike="noStrike" baseline="0" dirty="0">
                <a:latin typeface="Times-Roman"/>
              </a:rPr>
              <a:t>(Figure shows a population of four 8-digit strings representing 8-queens states)</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99890"/>
          </a:xfrm>
        </p:spPr>
        <p:txBody>
          <a:bodyPr/>
          <a:lstStyle/>
          <a:p>
            <a:r>
              <a:rPr lang="en-US" dirty="0"/>
              <a:t>Genetic Algorithms (</a:t>
            </a:r>
            <a:r>
              <a:rPr lang="en-US" dirty="0" err="1"/>
              <a:t>contd</a:t>
            </a:r>
            <a:r>
              <a:rPr lang="en-US" dirty="0"/>
              <a:t>…)</a:t>
            </a:r>
          </a:p>
        </p:txBody>
      </p:sp>
      <p:pic>
        <p:nvPicPr>
          <p:cNvPr id="4" name="Picture 3"/>
          <p:cNvPicPr>
            <a:picLocks noChangeAspect="1"/>
          </p:cNvPicPr>
          <p:nvPr/>
        </p:nvPicPr>
        <p:blipFill>
          <a:blip r:embed="rId2"/>
          <a:stretch>
            <a:fillRect/>
          </a:stretch>
        </p:blipFill>
        <p:spPr>
          <a:xfrm>
            <a:off x="2592924" y="1828800"/>
            <a:ext cx="3807875" cy="3733800"/>
          </a:xfrm>
          <a:prstGeom prst="rect">
            <a:avLst/>
          </a:prstGeom>
        </p:spPr>
      </p:pic>
      <p:pic>
        <p:nvPicPr>
          <p:cNvPr id="5" name="Picture 4"/>
          <p:cNvPicPr>
            <a:picLocks noChangeAspect="1"/>
          </p:cNvPicPr>
          <p:nvPr/>
        </p:nvPicPr>
        <p:blipFill>
          <a:blip r:embed="rId3"/>
          <a:stretch>
            <a:fillRect/>
          </a:stretch>
        </p:blipFill>
        <p:spPr>
          <a:xfrm>
            <a:off x="6781800" y="1828800"/>
            <a:ext cx="3886200" cy="3657600"/>
          </a:xfrm>
          <a:prstGeom prst="rect">
            <a:avLst/>
          </a:prstGeom>
        </p:spPr>
      </p:pic>
      <p:sp>
        <p:nvSpPr>
          <p:cNvPr id="6" name="TextBox 5"/>
          <p:cNvSpPr txBox="1"/>
          <p:nvPr/>
        </p:nvSpPr>
        <p:spPr>
          <a:xfrm>
            <a:off x="2438399" y="5772225"/>
            <a:ext cx="4038601" cy="646331"/>
          </a:xfrm>
          <a:prstGeom prst="rect">
            <a:avLst/>
          </a:prstGeom>
          <a:noFill/>
        </p:spPr>
        <p:txBody>
          <a:bodyPr wrap="square" rtlCol="0">
            <a:spAutoFit/>
          </a:bodyPr>
          <a:lstStyle/>
          <a:p>
            <a:r>
              <a:rPr lang="en-US" dirty="0"/>
              <a:t>     </a:t>
            </a:r>
            <a:r>
              <a:rPr lang="en-US" b="1" dirty="0"/>
              <a:t>2     4     7     4     8    5    5     2  </a:t>
            </a:r>
          </a:p>
          <a:p>
            <a:r>
              <a:rPr lang="en-US" i="1" dirty="0"/>
              <a:t>(</a:t>
            </a:r>
            <a:r>
              <a:rPr lang="en-US" b="1" i="1" dirty="0"/>
              <a:t>24</a:t>
            </a:r>
            <a:r>
              <a:rPr lang="en-US" i="1" dirty="0"/>
              <a:t> non-attacking pairs of queens)   </a:t>
            </a:r>
          </a:p>
        </p:txBody>
      </p:sp>
      <p:sp>
        <p:nvSpPr>
          <p:cNvPr id="7" name="TextBox 6"/>
          <p:cNvSpPr txBox="1"/>
          <p:nvPr/>
        </p:nvSpPr>
        <p:spPr>
          <a:xfrm>
            <a:off x="6629399" y="5772224"/>
            <a:ext cx="4038601" cy="646331"/>
          </a:xfrm>
          <a:prstGeom prst="rect">
            <a:avLst/>
          </a:prstGeom>
          <a:noFill/>
        </p:spPr>
        <p:txBody>
          <a:bodyPr wrap="square" rtlCol="0">
            <a:spAutoFit/>
          </a:bodyPr>
          <a:lstStyle/>
          <a:p>
            <a:r>
              <a:rPr lang="en-US" b="1" dirty="0"/>
              <a:t>      3     2     7     5    2    4     1     1  </a:t>
            </a:r>
          </a:p>
          <a:p>
            <a:r>
              <a:rPr lang="en-US" i="1" dirty="0"/>
              <a:t>(</a:t>
            </a:r>
            <a:r>
              <a:rPr lang="en-US" b="1" i="1" dirty="0"/>
              <a:t>23</a:t>
            </a:r>
            <a:r>
              <a:rPr lang="en-US" i="1" dirty="0"/>
              <a:t> non-attacking pairs of queens)</a:t>
            </a:r>
            <a:endParaRPr lang="en-US"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Algorithms (</a:t>
            </a:r>
            <a:r>
              <a:rPr lang="en-US" dirty="0" err="1"/>
              <a:t>contd</a:t>
            </a:r>
            <a:r>
              <a:rPr lang="en-US" dirty="0"/>
              <a:t>…)</a:t>
            </a:r>
          </a:p>
        </p:txBody>
      </p:sp>
      <p:sp>
        <p:nvSpPr>
          <p:cNvPr id="3" name="Content Placeholder 2"/>
          <p:cNvSpPr>
            <a:spLocks noGrp="1"/>
          </p:cNvSpPr>
          <p:nvPr>
            <p:ph idx="1"/>
          </p:nvPr>
        </p:nvSpPr>
        <p:spPr/>
        <p:txBody>
          <a:bodyPr>
            <a:normAutofit fontScale="92500" lnSpcReduction="10000"/>
          </a:bodyPr>
          <a:lstStyle/>
          <a:p>
            <a:pPr algn="l"/>
            <a:r>
              <a:rPr lang="en-US" sz="1800" b="1" i="0" u="none" strike="noStrike" baseline="0" dirty="0">
                <a:latin typeface="Times-Roman"/>
              </a:rPr>
              <a:t> </a:t>
            </a:r>
            <a:r>
              <a:rPr lang="en-US" sz="2000" b="1" i="0" u="none" strike="noStrike" baseline="0" dirty="0">
                <a:latin typeface="Times-Roman"/>
              </a:rPr>
              <a:t>(a)</a:t>
            </a:r>
            <a:r>
              <a:rPr lang="en-US" sz="2000" b="0" i="0" u="none" strike="noStrike" baseline="0" dirty="0">
                <a:latin typeface="Times-Roman"/>
              </a:rPr>
              <a:t> shows a population of four 8-digit strings representing 8-queens states.</a:t>
            </a:r>
          </a:p>
          <a:p>
            <a:pPr algn="l"/>
            <a:r>
              <a:rPr lang="en-US" sz="2000" b="0" i="0" u="none" strike="noStrike" baseline="0" dirty="0">
                <a:latin typeface="Times-Roman"/>
              </a:rPr>
              <a:t>The production of the next generation of states is shown in Figures </a:t>
            </a:r>
            <a:r>
              <a:rPr lang="en-US" sz="2000" b="1" i="0" u="none" strike="noStrike" baseline="0" dirty="0">
                <a:latin typeface="Times-Roman"/>
              </a:rPr>
              <a:t>(b)–(e). </a:t>
            </a:r>
          </a:p>
          <a:p>
            <a:pPr algn="just"/>
            <a:r>
              <a:rPr lang="en-US" sz="2000" b="0" i="0" u="none" strike="noStrike" baseline="0" dirty="0">
                <a:latin typeface="Times-Roman"/>
              </a:rPr>
              <a:t>In </a:t>
            </a:r>
            <a:r>
              <a:rPr lang="en-US" sz="2000" b="1" i="0" u="none" strike="noStrike" baseline="0" dirty="0">
                <a:latin typeface="Times-Roman"/>
              </a:rPr>
              <a:t>(b)</a:t>
            </a:r>
            <a:r>
              <a:rPr lang="en-US" sz="2000" b="0" i="0" u="none" strike="noStrike" baseline="0" dirty="0">
                <a:latin typeface="Times-Roman"/>
              </a:rPr>
              <a:t>, each state is rated by the objective function, or (in GA terminology) the </a:t>
            </a:r>
            <a:r>
              <a:rPr lang="en-US" sz="2000" b="1" i="0" u="none" strike="noStrike" baseline="0" dirty="0">
                <a:latin typeface="Times-Bold"/>
              </a:rPr>
              <a:t>fitness function</a:t>
            </a:r>
            <a:r>
              <a:rPr lang="en-US" sz="2000" b="0" i="0" u="none" strike="noStrike" baseline="0" dirty="0">
                <a:latin typeface="Times-Roman"/>
              </a:rPr>
              <a:t>. A fitness function should return higher values for better states.</a:t>
            </a:r>
          </a:p>
          <a:p>
            <a:pPr algn="just"/>
            <a:r>
              <a:rPr lang="en-US" sz="2000" b="0" i="0" u="none" strike="noStrike" baseline="0" dirty="0">
                <a:latin typeface="Times-Roman"/>
              </a:rPr>
              <a:t>So, for </a:t>
            </a:r>
            <a:r>
              <a:rPr lang="en-US" sz="2000" b="1" i="0" u="none" strike="noStrike" baseline="0" dirty="0">
                <a:latin typeface="Times-Roman"/>
              </a:rPr>
              <a:t>the 8-queens problem</a:t>
            </a:r>
            <a:r>
              <a:rPr lang="en-US" sz="2000" b="0" i="0" u="none" strike="noStrike" baseline="0" dirty="0">
                <a:latin typeface="Times-Roman"/>
              </a:rPr>
              <a:t>, we use the </a:t>
            </a:r>
            <a:r>
              <a:rPr lang="en-US" sz="2000" b="1" i="1" u="none" strike="noStrike" baseline="0" dirty="0">
                <a:latin typeface="Times-Roman"/>
              </a:rPr>
              <a:t>number of </a:t>
            </a:r>
            <a:r>
              <a:rPr lang="en-US" sz="2000" b="1" i="1" u="none" strike="noStrike" baseline="0" dirty="0">
                <a:latin typeface="Times-Italic"/>
              </a:rPr>
              <a:t>nonattacking </a:t>
            </a:r>
            <a:r>
              <a:rPr lang="en-US" sz="2000" b="1" i="1" u="none" strike="noStrike" baseline="0" dirty="0">
                <a:latin typeface="Times-Roman"/>
              </a:rPr>
              <a:t>pairs of queens</a:t>
            </a:r>
            <a:r>
              <a:rPr lang="en-US" sz="2000" b="0" i="0" u="none" strike="noStrike" baseline="0" dirty="0">
                <a:latin typeface="Times-Roman"/>
              </a:rPr>
              <a:t>, which has a value of </a:t>
            </a:r>
            <a:r>
              <a:rPr lang="en-US" sz="2000" b="1" i="0" u="none" strike="noStrike" baseline="0" dirty="0">
                <a:latin typeface="Times-Roman"/>
              </a:rPr>
              <a:t>28</a:t>
            </a:r>
            <a:r>
              <a:rPr lang="en-US" sz="2000" b="0" i="0" u="none" strike="noStrike" baseline="0" dirty="0">
                <a:latin typeface="Times-Roman"/>
              </a:rPr>
              <a:t> for a solution.</a:t>
            </a:r>
          </a:p>
          <a:p>
            <a:pPr algn="l"/>
            <a:r>
              <a:rPr lang="en-US" sz="2000" b="0" i="0" u="none" strike="noStrike" baseline="0" dirty="0">
                <a:latin typeface="Times-Roman"/>
              </a:rPr>
              <a:t>The values of the given four states are </a:t>
            </a:r>
            <a:r>
              <a:rPr lang="en-US" sz="2000" b="1" i="0" u="none" strike="noStrike" baseline="0" dirty="0">
                <a:latin typeface="Times-Roman"/>
              </a:rPr>
              <a:t>24, 23, 20, </a:t>
            </a:r>
            <a:r>
              <a:rPr lang="en-US" sz="2000" i="0" u="none" strike="noStrike" baseline="0" dirty="0">
                <a:latin typeface="Times-Roman"/>
              </a:rPr>
              <a:t>and</a:t>
            </a:r>
            <a:r>
              <a:rPr lang="en-US" sz="2000" b="1" i="0" u="none" strike="noStrike" baseline="0" dirty="0">
                <a:latin typeface="Times-Roman"/>
              </a:rPr>
              <a:t> 11</a:t>
            </a:r>
            <a:r>
              <a:rPr lang="en-US" sz="2000" b="0" i="0" u="none" strike="noStrike" baseline="0" dirty="0">
                <a:latin typeface="Times-Roman"/>
              </a:rPr>
              <a:t>. </a:t>
            </a:r>
          </a:p>
          <a:p>
            <a:pPr algn="just"/>
            <a:r>
              <a:rPr lang="en-US" sz="2000" b="0" i="0" u="none" strike="noStrike" baseline="0" dirty="0">
                <a:latin typeface="Times-Roman"/>
              </a:rPr>
              <a:t>In this particular variant of the genetic algorithm, the probability of being chosen for reproducing is directly proportional to the fitness score, and the percentages are shown next to the raw scores.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dirty="0"/>
              <a:t>Genetic Algorithms (</a:t>
            </a:r>
            <a:r>
              <a:rPr lang="en-US" dirty="0" err="1"/>
              <a:t>contd</a:t>
            </a:r>
            <a:r>
              <a:rPr lang="en-US" dirty="0"/>
              <a:t>…)</a:t>
            </a:r>
          </a:p>
        </p:txBody>
      </p:sp>
      <p:sp>
        <p:nvSpPr>
          <p:cNvPr id="3" name="Content Placeholder 2"/>
          <p:cNvSpPr>
            <a:spLocks noGrp="1"/>
          </p:cNvSpPr>
          <p:nvPr>
            <p:ph idx="1"/>
          </p:nvPr>
        </p:nvSpPr>
        <p:spPr>
          <a:xfrm>
            <a:off x="2589212" y="1828800"/>
            <a:ext cx="8915400" cy="4082422"/>
          </a:xfrm>
        </p:spPr>
        <p:txBody>
          <a:bodyPr>
            <a:normAutofit lnSpcReduction="10000"/>
          </a:bodyPr>
          <a:lstStyle/>
          <a:p>
            <a:r>
              <a:rPr lang="en-US" sz="2000" b="0" i="0" u="none" strike="noStrike" baseline="0" dirty="0">
                <a:latin typeface="Times-Roman"/>
              </a:rPr>
              <a:t>In Figure </a:t>
            </a:r>
            <a:r>
              <a:rPr lang="en-US" sz="2000" b="1" i="0" u="none" strike="noStrike" baseline="0" dirty="0">
                <a:latin typeface="Times-Roman"/>
              </a:rPr>
              <a:t>(c)</a:t>
            </a:r>
            <a:r>
              <a:rPr lang="en-US" sz="2000" b="0" i="0" u="none" strike="noStrike" baseline="0" dirty="0">
                <a:latin typeface="Times-Roman"/>
              </a:rPr>
              <a:t>, two pairs are selected at random for reproduction, in accordance with the probabilities in (b). It is to be noticed that </a:t>
            </a:r>
            <a:r>
              <a:rPr lang="en-US" sz="2000" b="0" i="1" u="none" strike="noStrike" baseline="0" dirty="0">
                <a:latin typeface="Times-Roman"/>
              </a:rPr>
              <a:t>one individual is selected twice and one not at all.</a:t>
            </a:r>
          </a:p>
          <a:p>
            <a:r>
              <a:rPr lang="en-US" sz="2000" b="0" i="0" u="none" strike="noStrike" baseline="0" dirty="0">
                <a:latin typeface="Times-Roman"/>
              </a:rPr>
              <a:t> For each pair to be mated, a </a:t>
            </a:r>
            <a:r>
              <a:rPr lang="en-US" sz="2000" b="1" i="0" u="none" strike="noStrike" baseline="0" dirty="0">
                <a:latin typeface="Times-Bold"/>
              </a:rPr>
              <a:t>crossover </a:t>
            </a:r>
            <a:r>
              <a:rPr lang="en-US" sz="2000" b="0" i="0" u="none" strike="noStrike" baseline="0" dirty="0">
                <a:latin typeface="Times-Roman"/>
              </a:rPr>
              <a:t>point is chosen randomly from the positions in the string. In Figure, </a:t>
            </a:r>
            <a:r>
              <a:rPr lang="en-US" sz="2000" b="0" i="1" u="none" strike="noStrike" baseline="0" dirty="0">
                <a:latin typeface="Times-Roman"/>
              </a:rPr>
              <a:t>the crossover points are after the third digit in the first pair and after the fifth digit in the second pair.</a:t>
            </a:r>
          </a:p>
          <a:p>
            <a:pPr algn="l"/>
            <a:r>
              <a:rPr lang="en-US" sz="2000" b="0" i="0" u="none" strike="noStrike" baseline="0" dirty="0">
                <a:latin typeface="Times-Roman"/>
              </a:rPr>
              <a:t>In Figure </a:t>
            </a:r>
            <a:r>
              <a:rPr lang="en-US" sz="2000" b="1" i="0" u="none" strike="noStrike" baseline="0" dirty="0">
                <a:latin typeface="Times-Roman"/>
              </a:rPr>
              <a:t>(d)</a:t>
            </a:r>
            <a:r>
              <a:rPr lang="en-US" sz="2000" b="0" i="0" u="none" strike="noStrike" baseline="0" dirty="0">
                <a:latin typeface="Times-Roman"/>
              </a:rPr>
              <a:t>, the offspring themselves are created by crossing over the parent strings at the crossover point. For example, the </a:t>
            </a:r>
            <a:r>
              <a:rPr lang="en-US" sz="2000" b="0" i="1" u="none" strike="noStrike" baseline="0" dirty="0">
                <a:latin typeface="Times-Roman"/>
              </a:rPr>
              <a:t>first child </a:t>
            </a:r>
            <a:r>
              <a:rPr lang="en-US" sz="2000" b="0" i="0" u="none" strike="noStrike" baseline="0" dirty="0">
                <a:latin typeface="Times-Roman"/>
              </a:rPr>
              <a:t>of the first pair gets the first three digits from the first parent and the remaining digits from the second parent, whereas the </a:t>
            </a:r>
            <a:r>
              <a:rPr lang="en-US" sz="2000" b="0" i="1" u="none" strike="noStrike" baseline="0" dirty="0">
                <a:latin typeface="Times-Roman"/>
              </a:rPr>
              <a:t>second child </a:t>
            </a:r>
            <a:r>
              <a:rPr lang="en-US" sz="2000" b="0" i="0" u="none" strike="noStrike" baseline="0" dirty="0">
                <a:latin typeface="Times-Roman"/>
              </a:rPr>
              <a:t>gets the first three digits from the second parent and the rest from the first parent. The 8-queens states involved in this reproduction step are shown in the next figure. </a:t>
            </a:r>
          </a:p>
          <a:p>
            <a:endParaRPr lang="en-US"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lstStyle/>
          <a:p>
            <a:r>
              <a:rPr lang="en-US" dirty="0"/>
              <a:t>Genetic Algorithms (</a:t>
            </a:r>
            <a:r>
              <a:rPr lang="en-US" dirty="0" err="1"/>
              <a:t>contd</a:t>
            </a:r>
            <a:r>
              <a:rPr lang="en-US" dirty="0"/>
              <a:t>…)</a:t>
            </a:r>
          </a:p>
        </p:txBody>
      </p:sp>
      <p:pic>
        <p:nvPicPr>
          <p:cNvPr id="4" name="Picture 3"/>
          <p:cNvPicPr>
            <a:picLocks noChangeAspect="1"/>
          </p:cNvPicPr>
          <p:nvPr/>
        </p:nvPicPr>
        <p:blipFill>
          <a:blip r:embed="rId2"/>
          <a:stretch>
            <a:fillRect/>
          </a:stretch>
        </p:blipFill>
        <p:spPr>
          <a:xfrm>
            <a:off x="2592924" y="2057400"/>
            <a:ext cx="8989476" cy="2895601"/>
          </a:xfrm>
          <a:prstGeom prst="rect">
            <a:avLst/>
          </a:prstGeom>
        </p:spPr>
      </p:pic>
      <p:sp>
        <p:nvSpPr>
          <p:cNvPr id="5" name="TextBox 4"/>
          <p:cNvSpPr txBox="1"/>
          <p:nvPr/>
        </p:nvSpPr>
        <p:spPr>
          <a:xfrm>
            <a:off x="3200400" y="5257800"/>
            <a:ext cx="7391400" cy="1015663"/>
          </a:xfrm>
          <a:prstGeom prst="rect">
            <a:avLst/>
          </a:prstGeom>
          <a:noFill/>
        </p:spPr>
        <p:txBody>
          <a:bodyPr wrap="square" rtlCol="0">
            <a:spAutoFit/>
          </a:bodyPr>
          <a:lstStyle/>
          <a:p>
            <a:pPr algn="just"/>
            <a:r>
              <a:rPr lang="en-US" sz="2000" b="0" i="0" u="none" strike="noStrike" baseline="0" dirty="0">
                <a:latin typeface="Times-Roman"/>
              </a:rPr>
              <a:t>(The 8-queens states corresponding to the first two parents in Figure </a:t>
            </a:r>
            <a:r>
              <a:rPr lang="en-US" sz="2000" b="1" i="0" u="none" strike="noStrike" baseline="0" dirty="0">
                <a:latin typeface="Times-Roman"/>
              </a:rPr>
              <a:t>(c)</a:t>
            </a:r>
            <a:r>
              <a:rPr lang="en-US" sz="2000" b="0" i="0" u="none" strike="noStrike" baseline="0" dirty="0">
                <a:latin typeface="Times-Roman"/>
              </a:rPr>
              <a:t> and the first offspring in Figure </a:t>
            </a:r>
            <a:r>
              <a:rPr lang="en-US" sz="2000" b="1" i="0" u="none" strike="noStrike" baseline="0" dirty="0">
                <a:latin typeface="Times-Roman"/>
              </a:rPr>
              <a:t>(d)</a:t>
            </a:r>
            <a:r>
              <a:rPr lang="en-US" sz="2000" b="0" i="0" u="none" strike="noStrike" baseline="0" dirty="0">
                <a:latin typeface="Times-Roman"/>
              </a:rPr>
              <a:t>. The shaded columns are lost in the crossover step and the unshaded columns are retained.)</a:t>
            </a: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33400"/>
            <a:ext cx="8229600" cy="634536"/>
          </a:xfrm>
          <a:noFill/>
        </p:spPr>
        <p:txBody>
          <a:bodyPr>
            <a:normAutofit fontScale="90000"/>
          </a:bodyPr>
          <a:lstStyle/>
          <a:p>
            <a:r>
              <a:rPr lang="en-US" dirty="0"/>
              <a:t>Agent</a:t>
            </a:r>
          </a:p>
        </p:txBody>
      </p:sp>
      <p:pic>
        <p:nvPicPr>
          <p:cNvPr id="4" name="Picture 3"/>
          <p:cNvPicPr>
            <a:picLocks noChangeAspect="1"/>
          </p:cNvPicPr>
          <p:nvPr/>
        </p:nvPicPr>
        <p:blipFill>
          <a:blip r:embed="rId2"/>
          <a:stretch>
            <a:fillRect/>
          </a:stretch>
        </p:blipFill>
        <p:spPr>
          <a:xfrm>
            <a:off x="2190445" y="2362200"/>
            <a:ext cx="7753044" cy="3473512"/>
          </a:xfrm>
          <a:prstGeom prst="rect">
            <a:avLst/>
          </a:prstGeom>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Algorithms (</a:t>
            </a:r>
            <a:r>
              <a:rPr lang="en-US" dirty="0" err="1"/>
              <a:t>contd</a:t>
            </a:r>
            <a:r>
              <a:rPr lang="en-US" dirty="0"/>
              <a:t>…)</a:t>
            </a:r>
          </a:p>
        </p:txBody>
      </p:sp>
      <p:sp>
        <p:nvSpPr>
          <p:cNvPr id="3" name="Content Placeholder 2"/>
          <p:cNvSpPr>
            <a:spLocks noGrp="1"/>
          </p:cNvSpPr>
          <p:nvPr>
            <p:ph idx="1"/>
          </p:nvPr>
        </p:nvSpPr>
        <p:spPr/>
        <p:txBody>
          <a:bodyPr>
            <a:normAutofit fontScale="70000" lnSpcReduction="20000"/>
          </a:bodyPr>
          <a:lstStyle/>
          <a:p>
            <a:pPr algn="l"/>
            <a:r>
              <a:rPr lang="en-US" sz="2800" b="0" i="0" u="none" strike="noStrike" baseline="0" dirty="0">
                <a:latin typeface="Times-Roman"/>
              </a:rPr>
              <a:t>The example shows that when two parent states are quite different, the crossover operation can produce a state that is a long way from either parent state. </a:t>
            </a:r>
          </a:p>
          <a:p>
            <a:pPr algn="l"/>
            <a:r>
              <a:rPr lang="en-US" sz="2800" b="0" i="0" u="none" strike="noStrike" baseline="0" dirty="0">
                <a:latin typeface="Times-Roman"/>
              </a:rPr>
              <a:t>It is often the case that the population is quite diverse early on in the process, so crossover (like </a:t>
            </a:r>
            <a:r>
              <a:rPr lang="en-US" sz="2800" b="0" i="1" u="none" strike="noStrike" baseline="0" dirty="0">
                <a:latin typeface="Times-Roman"/>
              </a:rPr>
              <a:t>simulated annealing</a:t>
            </a:r>
            <a:r>
              <a:rPr lang="en-US" sz="2800" b="0" i="0" u="none" strike="noStrike" baseline="0" dirty="0">
                <a:latin typeface="Times-Roman"/>
              </a:rPr>
              <a:t>) frequently takes large steps in the state space early in the search process and smaller steps later on when most individuals are quite similar.</a:t>
            </a:r>
          </a:p>
          <a:p>
            <a:pPr algn="just"/>
            <a:r>
              <a:rPr lang="en-US" sz="2800" b="0" i="0" u="none" strike="noStrike" baseline="0" dirty="0">
                <a:latin typeface="Times-Roman"/>
              </a:rPr>
              <a:t>Finally, in Figure </a:t>
            </a:r>
            <a:r>
              <a:rPr lang="en-US" sz="2800" b="1" i="0" u="none" strike="noStrike" baseline="0" dirty="0">
                <a:latin typeface="Times-Roman"/>
              </a:rPr>
              <a:t>(e)</a:t>
            </a:r>
            <a:r>
              <a:rPr lang="en-US" sz="2800" b="0" i="0" u="none" strike="noStrike" baseline="0" dirty="0">
                <a:latin typeface="Times-Roman"/>
              </a:rPr>
              <a:t>, each location is subject to random </a:t>
            </a:r>
            <a:r>
              <a:rPr lang="en-US" sz="2800" b="1" i="0" u="none" strike="noStrike" baseline="0" dirty="0">
                <a:latin typeface="Times-Bold"/>
              </a:rPr>
              <a:t>mutation </a:t>
            </a:r>
            <a:r>
              <a:rPr lang="en-US" sz="2800" b="0" i="0" u="none" strike="noStrike" baseline="0" dirty="0">
                <a:latin typeface="Times-Roman"/>
              </a:rPr>
              <a:t>with a small independent probability. </a:t>
            </a:r>
          </a:p>
          <a:p>
            <a:pPr algn="just"/>
            <a:r>
              <a:rPr lang="en-US" sz="2800" b="0" i="0" u="none" strike="noStrike" baseline="0" dirty="0">
                <a:latin typeface="Times-Roman"/>
              </a:rPr>
              <a:t>One digit was mutated in the first, third, and fourth offspring. </a:t>
            </a:r>
          </a:p>
          <a:p>
            <a:pPr algn="just"/>
            <a:r>
              <a:rPr lang="en-US" sz="2800" b="0" i="0" u="none" strike="noStrike" baseline="0" dirty="0">
                <a:latin typeface="Times-Roman"/>
              </a:rPr>
              <a:t>In the 8-queens problem, this corresponds to choosing a queen at random and moving it to a random square in its column. </a:t>
            </a:r>
            <a:endParaRPr lang="en-US" sz="2800"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747490"/>
          </a:xfrm>
        </p:spPr>
        <p:txBody>
          <a:bodyPr/>
          <a:lstStyle/>
          <a:p>
            <a:r>
              <a:rPr lang="en-US" dirty="0"/>
              <a:t>Genetic Algorithms (</a:t>
            </a:r>
            <a:r>
              <a:rPr lang="en-US" dirty="0" err="1"/>
              <a:t>contd</a:t>
            </a:r>
            <a:r>
              <a:rPr lang="en-US" dirty="0"/>
              <a:t>…)</a:t>
            </a:r>
          </a:p>
        </p:txBody>
      </p:sp>
      <p:sp>
        <p:nvSpPr>
          <p:cNvPr id="3" name="Content Placeholder 2"/>
          <p:cNvSpPr>
            <a:spLocks noGrp="1"/>
          </p:cNvSpPr>
          <p:nvPr>
            <p:ph sz="half" idx="1"/>
          </p:nvPr>
        </p:nvSpPr>
        <p:spPr>
          <a:xfrm>
            <a:off x="2589212" y="1371600"/>
            <a:ext cx="4802188" cy="5181600"/>
          </a:xfrm>
        </p:spPr>
        <p:txBody>
          <a:bodyPr>
            <a:normAutofit fontScale="32500" lnSpcReduction="20000"/>
          </a:bodyPr>
          <a:lstStyle/>
          <a:p>
            <a:pPr algn="l"/>
            <a:r>
              <a:rPr lang="en-US" sz="4300" b="1" i="0" u="none" strike="noStrike" baseline="0" dirty="0">
                <a:latin typeface="Times-Bold"/>
              </a:rPr>
              <a:t>function </a:t>
            </a:r>
            <a:r>
              <a:rPr lang="en-US" sz="4300" b="0" i="0" u="none" strike="noStrike" baseline="0" dirty="0">
                <a:latin typeface="Times-Roman"/>
              </a:rPr>
              <a:t>GENETIC-ALGORITHM(</a:t>
            </a:r>
            <a:r>
              <a:rPr lang="en-US" sz="4300" b="0" i="0" u="none" strike="noStrike" baseline="0" dirty="0">
                <a:latin typeface="CMTI10"/>
              </a:rPr>
              <a:t>population</a:t>
            </a:r>
            <a:r>
              <a:rPr lang="en-US" sz="4300" b="0" i="0" u="none" strike="noStrike" baseline="0" dirty="0">
                <a:latin typeface="Times-Roman"/>
              </a:rPr>
              <a:t>, FITNESS-FN) </a:t>
            </a:r>
            <a:r>
              <a:rPr lang="en-US" sz="4300" b="1" i="0" u="none" strike="noStrike" baseline="0" dirty="0">
                <a:latin typeface="Times-Bold"/>
              </a:rPr>
              <a:t>returns </a:t>
            </a:r>
            <a:r>
              <a:rPr lang="en-US" sz="4300" b="0" i="0" u="none" strike="noStrike" baseline="0" dirty="0">
                <a:latin typeface="Times-Roman"/>
              </a:rPr>
              <a:t>an individual</a:t>
            </a:r>
          </a:p>
          <a:p>
            <a:pPr algn="l"/>
            <a:r>
              <a:rPr lang="en-US" sz="4300" b="1" i="0" u="none" strike="noStrike" baseline="0" dirty="0">
                <a:latin typeface="Times-Bold"/>
              </a:rPr>
              <a:t>inputs</a:t>
            </a:r>
            <a:r>
              <a:rPr lang="en-US" sz="4300" b="0" i="0" u="none" strike="noStrike" baseline="0" dirty="0">
                <a:latin typeface="Times-Roman"/>
              </a:rPr>
              <a:t>: </a:t>
            </a:r>
            <a:r>
              <a:rPr lang="en-US" sz="4300" b="0" i="0" u="none" strike="noStrike" baseline="0" dirty="0">
                <a:latin typeface="CMTI10"/>
              </a:rPr>
              <a:t>population</a:t>
            </a:r>
            <a:r>
              <a:rPr lang="en-US" sz="4300" b="0" i="0" u="none" strike="noStrike" baseline="0" dirty="0">
                <a:latin typeface="Times-Roman"/>
              </a:rPr>
              <a:t>, a set of individuals</a:t>
            </a:r>
          </a:p>
          <a:p>
            <a:pPr algn="l"/>
            <a:r>
              <a:rPr lang="en-US" sz="4300" b="0" i="0" u="none" strike="noStrike" baseline="0" dirty="0">
                <a:latin typeface="Times-Roman"/>
              </a:rPr>
              <a:t>FITNESS-FN, a function that measures the fitness of an individual</a:t>
            </a:r>
          </a:p>
          <a:p>
            <a:pPr algn="l"/>
            <a:r>
              <a:rPr lang="en-US" sz="4300" b="1" i="0" u="none" strike="noStrike" baseline="0" dirty="0">
                <a:latin typeface="Times-Bold"/>
              </a:rPr>
              <a:t>repeat</a:t>
            </a:r>
          </a:p>
          <a:p>
            <a:pPr algn="l"/>
            <a:r>
              <a:rPr lang="en-US" sz="4300" b="0" i="0" u="none" strike="noStrike" baseline="0" dirty="0">
                <a:latin typeface="CMTI10"/>
              </a:rPr>
              <a:t>new population </a:t>
            </a:r>
            <a:r>
              <a:rPr lang="en-US" sz="4300" b="0" i="0" u="none" strike="noStrike" baseline="0" dirty="0">
                <a:latin typeface="CMSY10"/>
              </a:rPr>
              <a:t>←</a:t>
            </a:r>
            <a:r>
              <a:rPr lang="en-US" sz="4300" b="0" i="0" u="none" strike="noStrike" baseline="0" dirty="0">
                <a:latin typeface="Times-Roman"/>
              </a:rPr>
              <a:t>empty set                                                                                                 </a:t>
            </a:r>
          </a:p>
          <a:p>
            <a:pPr algn="l"/>
            <a:r>
              <a:rPr lang="en-US" sz="4300" b="1" i="0" u="none" strike="noStrike" baseline="0" dirty="0">
                <a:latin typeface="Times-Bold"/>
              </a:rPr>
              <a:t>for </a:t>
            </a:r>
            <a:r>
              <a:rPr lang="en-US" sz="4300" b="0" i="0" u="none" strike="noStrike" baseline="0" dirty="0" err="1">
                <a:latin typeface="CMTI10"/>
              </a:rPr>
              <a:t>i</a:t>
            </a:r>
            <a:r>
              <a:rPr lang="en-US" sz="4300" b="0" i="0" u="none" strike="noStrike" baseline="0" dirty="0">
                <a:latin typeface="CMTI10"/>
              </a:rPr>
              <a:t> </a:t>
            </a:r>
            <a:r>
              <a:rPr lang="en-US" sz="4300" b="0" i="0" u="none" strike="noStrike" baseline="0" dirty="0">
                <a:latin typeface="Times-Roman"/>
              </a:rPr>
              <a:t>= 1 </a:t>
            </a:r>
            <a:r>
              <a:rPr lang="en-US" sz="4300" b="1" i="0" u="none" strike="noStrike" baseline="0" dirty="0">
                <a:latin typeface="Times-Bold"/>
              </a:rPr>
              <a:t>to </a:t>
            </a:r>
            <a:r>
              <a:rPr lang="en-US" sz="4300" b="0" i="0" u="none" strike="noStrike" baseline="0" dirty="0">
                <a:latin typeface="Times-Roman"/>
              </a:rPr>
              <a:t>SIZE(</a:t>
            </a:r>
            <a:r>
              <a:rPr lang="en-US" sz="4300" b="0" i="0" u="none" strike="noStrike" baseline="0" dirty="0">
                <a:latin typeface="CMTI10"/>
              </a:rPr>
              <a:t>population</a:t>
            </a:r>
            <a:r>
              <a:rPr lang="en-US" sz="4300" b="0" i="0" u="none" strike="noStrike" baseline="0" dirty="0">
                <a:latin typeface="Times-Roman"/>
              </a:rPr>
              <a:t>) </a:t>
            </a:r>
            <a:r>
              <a:rPr lang="en-US" sz="4300" b="1" i="0" u="none" strike="noStrike" baseline="0" dirty="0">
                <a:latin typeface="Times-Bold"/>
              </a:rPr>
              <a:t>do</a:t>
            </a:r>
          </a:p>
          <a:p>
            <a:pPr algn="l"/>
            <a:r>
              <a:rPr lang="en-US" sz="4300" b="0" i="0" u="none" strike="noStrike" baseline="0" dirty="0">
                <a:latin typeface="CMTI10"/>
              </a:rPr>
              <a:t>x </a:t>
            </a:r>
            <a:r>
              <a:rPr lang="en-US" sz="4300" b="0" i="0" u="none" strike="noStrike" baseline="0" dirty="0">
                <a:latin typeface="CMSY10"/>
              </a:rPr>
              <a:t>←</a:t>
            </a:r>
            <a:r>
              <a:rPr lang="en-US" sz="4300" b="0" i="0" u="none" strike="noStrike" baseline="0" dirty="0">
                <a:latin typeface="Times-Roman"/>
              </a:rPr>
              <a:t>RANDOM-SELECTION(</a:t>
            </a:r>
            <a:r>
              <a:rPr lang="en-US" sz="4300" b="0" i="0" u="none" strike="noStrike" baseline="0" dirty="0">
                <a:latin typeface="CMTI10"/>
              </a:rPr>
              <a:t>population</a:t>
            </a:r>
            <a:r>
              <a:rPr lang="en-US" sz="4300" b="0" i="0" u="none" strike="noStrike" baseline="0" dirty="0">
                <a:latin typeface="Times-Roman"/>
              </a:rPr>
              <a:t>, FITNESS-FN)</a:t>
            </a:r>
          </a:p>
          <a:p>
            <a:pPr algn="l"/>
            <a:r>
              <a:rPr lang="en-US" sz="4300" b="0" i="0" u="none" strike="noStrike" baseline="0" dirty="0">
                <a:latin typeface="CMTI10"/>
              </a:rPr>
              <a:t>y </a:t>
            </a:r>
            <a:r>
              <a:rPr lang="en-US" sz="4300" b="0" i="0" u="none" strike="noStrike" baseline="0" dirty="0">
                <a:latin typeface="CMSY10"/>
              </a:rPr>
              <a:t>←</a:t>
            </a:r>
            <a:r>
              <a:rPr lang="en-US" sz="4300" b="0" i="0" u="none" strike="noStrike" baseline="0" dirty="0">
                <a:latin typeface="Times-Roman"/>
              </a:rPr>
              <a:t>RANDOM-SELECTION(</a:t>
            </a:r>
            <a:r>
              <a:rPr lang="en-US" sz="4300" b="0" i="0" u="none" strike="noStrike" baseline="0" dirty="0">
                <a:latin typeface="CMTI10"/>
              </a:rPr>
              <a:t>population</a:t>
            </a:r>
            <a:r>
              <a:rPr lang="en-US" sz="4300" b="0" i="0" u="none" strike="noStrike" baseline="0" dirty="0">
                <a:latin typeface="Times-Roman"/>
              </a:rPr>
              <a:t>, FITNESS-FN)</a:t>
            </a:r>
          </a:p>
          <a:p>
            <a:pPr algn="l"/>
            <a:r>
              <a:rPr lang="en-US" sz="4300" b="0" i="0" u="none" strike="noStrike" baseline="0" dirty="0">
                <a:latin typeface="CMTI10"/>
              </a:rPr>
              <a:t>child </a:t>
            </a:r>
            <a:r>
              <a:rPr lang="en-US" sz="4300" b="0" i="0" u="none" strike="noStrike" baseline="0" dirty="0">
                <a:latin typeface="CMSY10"/>
              </a:rPr>
              <a:t>←</a:t>
            </a:r>
            <a:r>
              <a:rPr lang="en-US" sz="4300" b="0" i="0" u="none" strike="noStrike" baseline="0" dirty="0">
                <a:latin typeface="Times-Roman"/>
              </a:rPr>
              <a:t>REPRODUCE(</a:t>
            </a:r>
            <a:r>
              <a:rPr lang="en-US" sz="4300" b="0" i="0" u="none" strike="noStrike" baseline="0" dirty="0">
                <a:latin typeface="CMTI10"/>
              </a:rPr>
              <a:t>x </a:t>
            </a:r>
            <a:r>
              <a:rPr lang="en-US" sz="4300" b="0" i="0" u="none" strike="noStrike" baseline="0" dirty="0">
                <a:latin typeface="Times-Roman"/>
              </a:rPr>
              <a:t>, </a:t>
            </a:r>
            <a:r>
              <a:rPr lang="en-US" sz="4300" b="0" i="0" u="none" strike="noStrike" baseline="0" dirty="0">
                <a:latin typeface="CMTI10"/>
              </a:rPr>
              <a:t>y</a:t>
            </a:r>
            <a:r>
              <a:rPr lang="en-US" sz="4300" b="0" i="0" u="none" strike="noStrike" baseline="0" dirty="0">
                <a:latin typeface="Times-Roman"/>
              </a:rPr>
              <a:t>)</a:t>
            </a:r>
          </a:p>
          <a:p>
            <a:pPr algn="l"/>
            <a:r>
              <a:rPr lang="en-US" sz="4300" b="1" i="0" u="none" strike="noStrike" baseline="0" dirty="0">
                <a:latin typeface="Times-Bold"/>
              </a:rPr>
              <a:t>if </a:t>
            </a:r>
            <a:r>
              <a:rPr lang="en-US" sz="4300" b="0" i="0" u="none" strike="noStrike" baseline="0" dirty="0">
                <a:latin typeface="Times-Roman"/>
              </a:rPr>
              <a:t>(small random probability) </a:t>
            </a:r>
            <a:r>
              <a:rPr lang="en-US" sz="4300" b="1" i="0" u="none" strike="noStrike" baseline="0" dirty="0">
                <a:latin typeface="Times-Bold"/>
              </a:rPr>
              <a:t>then </a:t>
            </a:r>
            <a:r>
              <a:rPr lang="en-US" sz="4300" b="0" i="0" u="none" strike="noStrike" baseline="0" dirty="0">
                <a:latin typeface="CMTI10"/>
              </a:rPr>
              <a:t>child </a:t>
            </a:r>
            <a:r>
              <a:rPr lang="en-US" sz="4300" b="0" i="0" u="none" strike="noStrike" baseline="0" dirty="0">
                <a:latin typeface="CMSY10"/>
              </a:rPr>
              <a:t>←</a:t>
            </a:r>
            <a:r>
              <a:rPr lang="en-US" sz="4300" b="0" i="0" u="none" strike="noStrike" baseline="0" dirty="0">
                <a:latin typeface="Times-Roman"/>
              </a:rPr>
              <a:t>MUTATE(</a:t>
            </a:r>
            <a:r>
              <a:rPr lang="en-US" sz="4300" b="0" i="0" u="none" strike="noStrike" baseline="0" dirty="0">
                <a:latin typeface="CMTI10"/>
              </a:rPr>
              <a:t>child </a:t>
            </a:r>
            <a:r>
              <a:rPr lang="en-US" sz="4300" b="0" i="0" u="none" strike="noStrike" baseline="0" dirty="0">
                <a:latin typeface="Times-Roman"/>
              </a:rPr>
              <a:t>)</a:t>
            </a:r>
          </a:p>
          <a:p>
            <a:pPr algn="l"/>
            <a:r>
              <a:rPr lang="en-US" sz="4300" b="0" i="0" u="none" strike="noStrike" baseline="0" dirty="0">
                <a:latin typeface="Times-Roman"/>
              </a:rPr>
              <a:t>add </a:t>
            </a:r>
            <a:r>
              <a:rPr lang="en-US" sz="4300" b="0" i="0" u="none" strike="noStrike" baseline="0" dirty="0">
                <a:latin typeface="CMTI10"/>
              </a:rPr>
              <a:t>child </a:t>
            </a:r>
            <a:r>
              <a:rPr lang="en-US" sz="4300" b="0" i="0" u="none" strike="noStrike" baseline="0" dirty="0">
                <a:latin typeface="Times-Roman"/>
              </a:rPr>
              <a:t>to </a:t>
            </a:r>
            <a:r>
              <a:rPr lang="en-US" sz="4300" b="0" i="0" u="none" strike="noStrike" baseline="0" dirty="0">
                <a:latin typeface="CMTI10"/>
              </a:rPr>
              <a:t>new population</a:t>
            </a:r>
          </a:p>
          <a:p>
            <a:pPr algn="l"/>
            <a:r>
              <a:rPr lang="en-US" sz="4300" b="0" i="0" u="none" strike="noStrike" baseline="0" dirty="0">
                <a:latin typeface="CMTI10"/>
              </a:rPr>
              <a:t>population </a:t>
            </a:r>
            <a:r>
              <a:rPr lang="en-US" sz="4300" b="0" i="0" u="none" strike="noStrike" baseline="0" dirty="0">
                <a:latin typeface="CMSY10"/>
              </a:rPr>
              <a:t>←</a:t>
            </a:r>
            <a:r>
              <a:rPr lang="en-US" sz="4300" b="0" i="0" u="none" strike="noStrike" baseline="0" dirty="0">
                <a:latin typeface="CMTI10"/>
              </a:rPr>
              <a:t>new population</a:t>
            </a:r>
          </a:p>
          <a:p>
            <a:pPr algn="l"/>
            <a:r>
              <a:rPr lang="en-US" sz="4300" b="1" i="0" u="none" strike="noStrike" baseline="0" dirty="0">
                <a:latin typeface="Times-Bold"/>
              </a:rPr>
              <a:t>until </a:t>
            </a:r>
            <a:r>
              <a:rPr lang="en-US" sz="4300" b="0" i="0" u="none" strike="noStrike" baseline="0" dirty="0">
                <a:latin typeface="Times-Roman"/>
              </a:rPr>
              <a:t>some individual is fit enough, or enough time has elapsed</a:t>
            </a:r>
          </a:p>
          <a:p>
            <a:pPr algn="l"/>
            <a:r>
              <a:rPr lang="en-US" sz="4300" b="1" i="0" u="none" strike="noStrike" baseline="0" dirty="0">
                <a:latin typeface="Times-Bold"/>
              </a:rPr>
              <a:t>return </a:t>
            </a:r>
            <a:r>
              <a:rPr lang="en-US" sz="4300" b="0" i="0" u="none" strike="noStrike" baseline="0" dirty="0">
                <a:latin typeface="Times-Roman"/>
              </a:rPr>
              <a:t>the best individual in </a:t>
            </a:r>
            <a:r>
              <a:rPr lang="en-US" sz="4300" b="0" i="0" u="none" strike="noStrike" baseline="0" dirty="0">
                <a:latin typeface="CMTI10"/>
              </a:rPr>
              <a:t>population</a:t>
            </a:r>
            <a:r>
              <a:rPr lang="en-US" sz="4300" b="0" i="0" u="none" strike="noStrike" baseline="0" dirty="0">
                <a:latin typeface="Times-Roman"/>
              </a:rPr>
              <a:t>, according to FITNESS-FN</a:t>
            </a:r>
          </a:p>
          <a:p>
            <a:endParaRPr lang="en-US" dirty="0"/>
          </a:p>
        </p:txBody>
      </p:sp>
      <p:sp>
        <p:nvSpPr>
          <p:cNvPr id="4" name="Content Placeholder 3"/>
          <p:cNvSpPr>
            <a:spLocks noGrp="1"/>
          </p:cNvSpPr>
          <p:nvPr>
            <p:ph sz="half" idx="2"/>
          </p:nvPr>
        </p:nvSpPr>
        <p:spPr>
          <a:xfrm>
            <a:off x="7543800" y="2133600"/>
            <a:ext cx="3960811" cy="1447800"/>
          </a:xfrm>
        </p:spPr>
        <p:txBody>
          <a:bodyPr>
            <a:normAutofit fontScale="32500" lnSpcReduction="20000"/>
          </a:bodyPr>
          <a:lstStyle/>
          <a:p>
            <a:pPr algn="l"/>
            <a:endParaRPr lang="en-US" sz="1800" b="1" i="0" u="none" strike="noStrike" baseline="0" dirty="0">
              <a:latin typeface="Times-Bold"/>
            </a:endParaRPr>
          </a:p>
          <a:p>
            <a:pPr algn="l"/>
            <a:r>
              <a:rPr lang="en-US" sz="3000" b="1" i="0" u="none" strike="noStrike" baseline="0" dirty="0">
                <a:latin typeface="Times-Bold"/>
              </a:rPr>
              <a:t>function </a:t>
            </a:r>
            <a:r>
              <a:rPr lang="en-US" sz="3000" b="0" i="0" u="none" strike="noStrike" baseline="0" dirty="0">
                <a:latin typeface="Times-Roman"/>
              </a:rPr>
              <a:t>REPRODUCE(</a:t>
            </a:r>
            <a:r>
              <a:rPr lang="en-US" sz="3000" b="0" i="0" u="none" strike="noStrike" baseline="0" dirty="0">
                <a:latin typeface="CMTI10"/>
              </a:rPr>
              <a:t>x </a:t>
            </a:r>
            <a:r>
              <a:rPr lang="en-US" sz="3000" b="0" i="0" u="none" strike="noStrike" baseline="0" dirty="0">
                <a:latin typeface="Times-Roman"/>
              </a:rPr>
              <a:t>, </a:t>
            </a:r>
            <a:r>
              <a:rPr lang="en-US" sz="3000" b="0" i="0" u="none" strike="noStrike" baseline="0" dirty="0">
                <a:latin typeface="CMTI10"/>
              </a:rPr>
              <a:t>y</a:t>
            </a:r>
            <a:r>
              <a:rPr lang="en-US" sz="3000" b="0" i="0" u="none" strike="noStrike" baseline="0" dirty="0">
                <a:latin typeface="Times-Roman"/>
              </a:rPr>
              <a:t>) </a:t>
            </a:r>
            <a:r>
              <a:rPr lang="en-US" sz="3000" b="1" i="0" u="none" strike="noStrike" baseline="0" dirty="0">
                <a:latin typeface="Times-Bold"/>
              </a:rPr>
              <a:t>returns </a:t>
            </a:r>
            <a:r>
              <a:rPr lang="en-US" sz="3000" b="0" i="0" u="none" strike="noStrike" baseline="0" dirty="0">
                <a:latin typeface="Times-Roman"/>
              </a:rPr>
              <a:t>an individual</a:t>
            </a:r>
          </a:p>
          <a:p>
            <a:pPr algn="l"/>
            <a:r>
              <a:rPr lang="en-US" sz="3000" b="1" i="0" u="none" strike="noStrike" baseline="0" dirty="0">
                <a:latin typeface="Times-Bold"/>
              </a:rPr>
              <a:t>inputs</a:t>
            </a:r>
            <a:r>
              <a:rPr lang="en-US" sz="3000" b="0" i="0" u="none" strike="noStrike" baseline="0" dirty="0">
                <a:latin typeface="Times-Roman"/>
              </a:rPr>
              <a:t>: </a:t>
            </a:r>
            <a:r>
              <a:rPr lang="en-US" sz="3000" b="0" i="0" u="none" strike="noStrike" baseline="0" dirty="0">
                <a:latin typeface="CMTI10"/>
              </a:rPr>
              <a:t>x </a:t>
            </a:r>
            <a:r>
              <a:rPr lang="en-US" sz="3000" b="0" i="0" u="none" strike="noStrike" baseline="0" dirty="0">
                <a:latin typeface="Times-Roman"/>
              </a:rPr>
              <a:t>, </a:t>
            </a:r>
            <a:r>
              <a:rPr lang="en-US" sz="3000" b="0" i="0" u="none" strike="noStrike" baseline="0" dirty="0">
                <a:latin typeface="CMTI10"/>
              </a:rPr>
              <a:t>y</a:t>
            </a:r>
            <a:r>
              <a:rPr lang="en-US" sz="3000" b="0" i="0" u="none" strike="noStrike" baseline="0" dirty="0">
                <a:latin typeface="Times-Roman"/>
              </a:rPr>
              <a:t>, parent individuals</a:t>
            </a:r>
          </a:p>
          <a:p>
            <a:pPr algn="l"/>
            <a:r>
              <a:rPr lang="en-US" sz="3000" b="0" i="0" u="none" strike="noStrike" baseline="0" dirty="0" err="1">
                <a:latin typeface="CMTI10"/>
              </a:rPr>
              <a:t>n</a:t>
            </a:r>
            <a:r>
              <a:rPr lang="en-US" sz="3000" b="0" i="0" u="none" strike="noStrike" baseline="0" dirty="0" err="1">
                <a:latin typeface="CMSY10"/>
              </a:rPr>
              <a:t>←</a:t>
            </a:r>
            <a:r>
              <a:rPr lang="en-US" sz="3000" b="0" i="0" u="none" strike="noStrike" baseline="0" dirty="0" err="1">
                <a:latin typeface="Times-Roman"/>
              </a:rPr>
              <a:t>LENGTH</a:t>
            </a:r>
            <a:r>
              <a:rPr lang="en-US" sz="3000" b="0" i="0" u="none" strike="noStrike" baseline="0" dirty="0">
                <a:latin typeface="Times-Roman"/>
              </a:rPr>
              <a:t>(</a:t>
            </a:r>
            <a:r>
              <a:rPr lang="en-US" sz="3000" b="0" i="0" u="none" strike="noStrike" baseline="0" dirty="0">
                <a:latin typeface="CMTI10"/>
              </a:rPr>
              <a:t>x </a:t>
            </a:r>
            <a:r>
              <a:rPr lang="en-US" sz="3000" b="0" i="0" u="none" strike="noStrike" baseline="0" dirty="0">
                <a:latin typeface="Times-Roman"/>
              </a:rPr>
              <a:t>); </a:t>
            </a:r>
            <a:r>
              <a:rPr lang="en-US" sz="3000" b="0" i="0" u="none" strike="noStrike" baseline="0" dirty="0" err="1">
                <a:latin typeface="CMTI10"/>
              </a:rPr>
              <a:t>c</a:t>
            </a:r>
            <a:r>
              <a:rPr lang="en-US" sz="3000" b="0" i="0" u="none" strike="noStrike" baseline="0" dirty="0" err="1">
                <a:latin typeface="CMSY10"/>
              </a:rPr>
              <a:t>←</a:t>
            </a:r>
            <a:r>
              <a:rPr lang="en-US" sz="3000" b="0" i="0" u="none" strike="noStrike" baseline="0" dirty="0" err="1">
                <a:latin typeface="Times-Roman"/>
              </a:rPr>
              <a:t>random</a:t>
            </a:r>
            <a:r>
              <a:rPr lang="en-US" sz="3000" b="0" i="0" u="none" strike="noStrike" baseline="0" dirty="0">
                <a:latin typeface="Times-Roman"/>
              </a:rPr>
              <a:t> number from 1 to </a:t>
            </a:r>
            <a:r>
              <a:rPr lang="en-US" sz="3000" b="0" i="0" u="none" strike="noStrike" baseline="0" dirty="0">
                <a:latin typeface="CMTI10"/>
              </a:rPr>
              <a:t>n</a:t>
            </a:r>
          </a:p>
          <a:p>
            <a:pPr algn="l"/>
            <a:r>
              <a:rPr lang="en-US" sz="3000" b="1" i="0" u="none" strike="noStrike" baseline="0" dirty="0">
                <a:latin typeface="Times-Bold"/>
              </a:rPr>
              <a:t>return </a:t>
            </a:r>
            <a:r>
              <a:rPr lang="en-US" sz="3000" b="0" i="0" u="none" strike="noStrike" baseline="0" dirty="0">
                <a:latin typeface="Times-Roman"/>
              </a:rPr>
              <a:t>APPEND(SUBSTRING(</a:t>
            </a:r>
            <a:r>
              <a:rPr lang="en-US" sz="3000" b="0" i="0" u="none" strike="noStrike" baseline="0" dirty="0">
                <a:latin typeface="CMTI10"/>
              </a:rPr>
              <a:t>x</a:t>
            </a:r>
            <a:r>
              <a:rPr lang="en-US" sz="3000" b="0" i="0" u="none" strike="noStrike" baseline="0" dirty="0">
                <a:latin typeface="Times-Roman"/>
              </a:rPr>
              <a:t>, 1, </a:t>
            </a:r>
            <a:r>
              <a:rPr lang="en-US" sz="3000" b="0" i="0" u="none" strike="noStrike" baseline="0" dirty="0">
                <a:latin typeface="CMTI10"/>
              </a:rPr>
              <a:t>c</a:t>
            </a:r>
            <a:r>
              <a:rPr lang="en-US" sz="3000" b="0" i="0" u="none" strike="noStrike" baseline="0" dirty="0">
                <a:latin typeface="Times-Roman"/>
              </a:rPr>
              <a:t>), SUBSTRING(</a:t>
            </a:r>
            <a:r>
              <a:rPr lang="en-US" sz="3000" b="0" i="0" u="none" strike="noStrike" baseline="0" dirty="0">
                <a:latin typeface="CMTI10"/>
              </a:rPr>
              <a:t>y</a:t>
            </a:r>
            <a:r>
              <a:rPr lang="en-US" sz="3000" b="0" i="0" u="none" strike="noStrike" baseline="0" dirty="0">
                <a:latin typeface="Times-Roman"/>
              </a:rPr>
              <a:t>, </a:t>
            </a:r>
            <a:r>
              <a:rPr lang="en-US" sz="3000" b="0" i="0" u="none" strike="noStrike" baseline="0" dirty="0">
                <a:latin typeface="CMTI10"/>
              </a:rPr>
              <a:t>c </a:t>
            </a:r>
            <a:r>
              <a:rPr lang="en-US" sz="3000" b="0" i="0" u="none" strike="noStrike" baseline="0" dirty="0">
                <a:latin typeface="CMR10"/>
              </a:rPr>
              <a:t>+ 1</a:t>
            </a:r>
            <a:r>
              <a:rPr lang="en-US" sz="3000" b="0" i="0" u="none" strike="noStrike" baseline="0" dirty="0">
                <a:latin typeface="Times-Roman"/>
              </a:rPr>
              <a:t>, </a:t>
            </a:r>
            <a:r>
              <a:rPr lang="en-US" sz="3000" b="0" i="0" u="none" strike="noStrike" baseline="0" dirty="0">
                <a:latin typeface="CMTI10"/>
              </a:rPr>
              <a:t>n</a:t>
            </a:r>
            <a:r>
              <a:rPr lang="en-US" sz="3000" b="0" i="0" u="none" strike="noStrike" baseline="0" dirty="0">
                <a:latin typeface="Times-Roman"/>
              </a:rPr>
              <a:t>))</a:t>
            </a:r>
            <a:endParaRPr lang="en-US" sz="3000" dirty="0"/>
          </a:p>
          <a:p>
            <a:endParaRPr lang="en-US" sz="3000" dirty="0"/>
          </a:p>
          <a:p>
            <a:endParaRPr lang="en-US" sz="3000" dirty="0"/>
          </a:p>
          <a:p>
            <a:endParaRPr lang="en-US" sz="3000" dirty="0"/>
          </a:p>
          <a:p>
            <a:pPr marL="0" indent="0" algn="l">
              <a:buNone/>
            </a:pPr>
            <a:endParaRPr lang="en-US" sz="1800" b="0" i="0" u="none" strike="noStrike" baseline="0" dirty="0">
              <a:latin typeface="Times-Roman"/>
            </a:endParaRPr>
          </a:p>
          <a:p>
            <a:pPr marL="0" indent="0" algn="l">
              <a:buNone/>
            </a:pPr>
            <a:endParaRPr lang="en-US" dirty="0">
              <a:latin typeface="Times-Roman"/>
            </a:endParaRPr>
          </a:p>
          <a:p>
            <a:pPr marL="0" indent="0" algn="l">
              <a:buNone/>
            </a:pPr>
            <a:endParaRPr lang="en-US" sz="1800" b="0" i="0" u="none" strike="noStrike" baseline="0" dirty="0">
              <a:latin typeface="Times-Roman"/>
            </a:endParaRPr>
          </a:p>
          <a:p>
            <a:endParaRPr lang="en-US" dirty="0"/>
          </a:p>
        </p:txBody>
      </p:sp>
      <p:sp>
        <p:nvSpPr>
          <p:cNvPr id="5" name="TextBox 4"/>
          <p:cNvSpPr txBox="1"/>
          <p:nvPr/>
        </p:nvSpPr>
        <p:spPr>
          <a:xfrm>
            <a:off x="7620001" y="4343400"/>
            <a:ext cx="3884610" cy="1754326"/>
          </a:xfrm>
          <a:prstGeom prst="rect">
            <a:avLst/>
          </a:prstGeom>
          <a:noFill/>
        </p:spPr>
        <p:txBody>
          <a:bodyPr wrap="square" rtlCol="0">
            <a:spAutoFit/>
          </a:bodyPr>
          <a:lstStyle/>
          <a:p>
            <a:pPr marL="0" indent="0" algn="l">
              <a:buNone/>
            </a:pPr>
            <a:r>
              <a:rPr lang="en-US" sz="1800" b="0" i="0" u="none" strike="noStrike" baseline="0" dirty="0">
                <a:latin typeface="Times-Roman"/>
              </a:rPr>
              <a:t>(</a:t>
            </a:r>
            <a:r>
              <a:rPr lang="en-US" sz="1800" b="1" i="0" u="none" strike="noStrike" baseline="0" dirty="0">
                <a:latin typeface="Times-Roman"/>
              </a:rPr>
              <a:t>A genetic algorithm</a:t>
            </a:r>
            <a:r>
              <a:rPr lang="en-US" sz="1800" b="0" i="0" u="none" strike="noStrike" baseline="0" dirty="0">
                <a:latin typeface="Times-Roman"/>
              </a:rPr>
              <a:t>. The algorithm is the same as the one diagrammed in Figure, with one variation: in this more popular version, each mating of two parents produces only one offspring, not two.)</a:t>
            </a:r>
            <a:endParaRPr lang="en-US" sz="1800"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9438" y="1647696"/>
            <a:ext cx="7618562" cy="3299749"/>
          </a:xfrm>
          <a:prstGeom prst="rect">
            <a:avLst/>
          </a:prstGeom>
          <a:noFill/>
        </p:spPr>
        <p:txBody>
          <a:bodyPr wrap="square">
            <a:spAutoFit/>
          </a:bodyPr>
          <a:lstStyle/>
          <a:p>
            <a:pPr marL="523240" marR="0">
              <a:spcBef>
                <a:spcPts val="135"/>
              </a:spcBef>
              <a:spcAft>
                <a:spcPts val="0"/>
              </a:spcAft>
            </a:pPr>
            <a:r>
              <a:rPr lang="en-US" sz="4000" b="1" kern="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Chapter</a:t>
            </a:r>
            <a:r>
              <a:rPr lang="en-US" sz="4000" b="1" kern="0" spc="1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000" b="1" kern="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5:</a:t>
            </a:r>
            <a:r>
              <a:rPr lang="en-US" sz="4000" b="1" kern="0" spc="-5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000" b="1" kern="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Adversarial</a:t>
            </a:r>
            <a:r>
              <a:rPr lang="en-US" sz="4000" b="1" kern="0" spc="2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000" b="1" kern="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Search</a:t>
            </a:r>
            <a:endParaRPr lang="en-US" sz="4000" b="1" kern="0" dirty="0">
              <a:effectLst/>
              <a:latin typeface="Verdana" panose="020B0604030504040204" pitchFamily="34" charset="0"/>
              <a:ea typeface="Verdana" panose="020B0604030504040204" pitchFamily="34" charset="0"/>
              <a:cs typeface="Verdana" panose="020B0604030504040204" pitchFamily="34" charset="0"/>
            </a:endParaRPr>
          </a:p>
          <a:p>
            <a:pPr marL="0" marR="0">
              <a:spcBef>
                <a:spcPts val="0"/>
              </a:spcBef>
              <a:spcAft>
                <a:spcPts val="0"/>
              </a:spcAft>
            </a:pPr>
            <a:r>
              <a:rPr lang="en-US" sz="4800" dirty="0">
                <a:effectLst/>
                <a:latin typeface="Verdana" panose="020B0604030504040204" pitchFamily="34" charset="0"/>
                <a:ea typeface="Verdana" panose="020B0604030504040204" pitchFamily="34" charset="0"/>
                <a:cs typeface="Verdana" panose="020B0604030504040204" pitchFamily="34" charset="0"/>
              </a:rPr>
              <a:t> </a:t>
            </a:r>
            <a:endParaRPr lang="en-US" sz="2400" dirty="0">
              <a:effectLst/>
              <a:latin typeface="Verdana" panose="020B0604030504040204" pitchFamily="34" charset="0"/>
              <a:ea typeface="Verdana" panose="020B0604030504040204" pitchFamily="34" charset="0"/>
              <a:cs typeface="Verdana" panose="020B0604030504040204" pitchFamily="34" charset="0"/>
            </a:endParaRPr>
          </a:p>
          <a:p>
            <a:pPr marL="370840" marR="885825">
              <a:lnSpc>
                <a:spcPct val="98000"/>
              </a:lnSpc>
              <a:spcBef>
                <a:spcPts val="3270"/>
              </a:spcBef>
              <a:spcAft>
                <a:spcPts val="0"/>
              </a:spcAft>
            </a:pP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In which we examine the problems that arise when we try to plan </a:t>
            </a:r>
            <a:r>
              <a:rPr lang="en-US" sz="1800" spc="-62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ahead</a:t>
            </a:r>
            <a:r>
              <a:rPr lang="en-US" sz="1800" spc="-2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in a</a:t>
            </a:r>
            <a:r>
              <a:rPr lang="en-US" sz="1800" spc="-1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world</a:t>
            </a:r>
            <a:r>
              <a:rPr lang="en-US" sz="1800" spc="-2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where</a:t>
            </a:r>
            <a:r>
              <a:rPr lang="en-US" sz="1800" spc="15"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other</a:t>
            </a:r>
            <a:r>
              <a:rPr lang="en-US" sz="1800" spc="-1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agents are</a:t>
            </a:r>
            <a:r>
              <a:rPr lang="en-US" sz="1800" spc="-5"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planning</a:t>
            </a:r>
            <a:r>
              <a:rPr lang="en-US" sz="1800" spc="-2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against us.</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Adversarial</a:t>
            </a:r>
            <a:r>
              <a:rPr lang="en-US" sz="4800" b="1" spc="-2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800" b="1"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Search</a:t>
            </a:r>
            <a:r>
              <a:rPr lang="en-US" sz="1800" dirty="0">
                <a:effectLst/>
                <a:latin typeface="Verdana" panose="020B0604030504040204" pitchFamily="34" charset="0"/>
                <a:ea typeface="Verdana" panose="020B0604030504040204" pitchFamily="34" charset="0"/>
                <a:cs typeface="Verdana" panose="020B0604030504040204" pitchFamily="34" charset="0"/>
              </a:rPr>
              <a:t/>
            </a:r>
            <a:br>
              <a:rPr lang="en-US" sz="1800" dirty="0">
                <a:effectLst/>
                <a:latin typeface="Verdana" panose="020B0604030504040204" pitchFamily="34" charset="0"/>
                <a:ea typeface="Verdana" panose="020B0604030504040204" pitchFamily="34" charset="0"/>
                <a:cs typeface="Verdana" panose="020B0604030504040204" pitchFamily="34" charset="0"/>
              </a:rPr>
            </a:br>
            <a:endParaRPr lang="en-US" dirty="0"/>
          </a:p>
        </p:txBody>
      </p:sp>
      <p:sp>
        <p:nvSpPr>
          <p:cNvPr id="3" name="Content Placeholder 2"/>
          <p:cNvSpPr>
            <a:spLocks noGrp="1"/>
          </p:cNvSpPr>
          <p:nvPr>
            <p:ph idx="1"/>
          </p:nvPr>
        </p:nvSpPr>
        <p:spPr>
          <a:xfrm>
            <a:off x="1484310" y="2743199"/>
            <a:ext cx="10018713" cy="3124201"/>
          </a:xfrm>
        </p:spPr>
        <p:txBody>
          <a:bodyPr>
            <a:normAutofit fontScale="85000" lnSpcReduction="20000"/>
          </a:bodyPr>
          <a:lstStyle/>
          <a:p>
            <a:pPr marL="0" indent="0">
              <a:buNone/>
            </a:pPr>
            <a:endParaRPr lang="en-US" sz="1800" dirty="0">
              <a:effectLst/>
              <a:latin typeface="Verdana" panose="020B0604030504040204" pitchFamily="34" charset="0"/>
              <a:ea typeface="Verdana" panose="020B0604030504040204" pitchFamily="34" charset="0"/>
              <a:cs typeface="Verdana" panose="020B0604030504040204" pitchFamily="34" charset="0"/>
            </a:endParaRPr>
          </a:p>
          <a:p>
            <a:pPr marL="342900" marR="0" lvl="0" indent="-342900">
              <a:spcBef>
                <a:spcPts val="495"/>
              </a:spcBef>
              <a:spcAft>
                <a:spcPts val="0"/>
              </a:spcAft>
              <a:buFont typeface="Arial" panose="020B0604020202020204" pitchFamily="34" charset="0"/>
              <a:buChar char="■"/>
              <a:tabLst>
                <a:tab pos="636905" algn="l"/>
                <a:tab pos="638175" algn="l"/>
              </a:tabLst>
            </a:pPr>
            <a:r>
              <a:rPr lang="en-US" sz="2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Multi-agent</a:t>
            </a:r>
            <a:r>
              <a:rPr lang="en-US" sz="2800" spc="-25"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2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environments</a:t>
            </a:r>
            <a:r>
              <a:rPr lang="en-US" sz="2800" dirty="0">
                <a:effectLst/>
                <a:latin typeface="Verdana" panose="020B0604030504040204" pitchFamily="34" charset="0"/>
                <a:ea typeface="Verdana" panose="020B0604030504040204" pitchFamily="34" charset="0"/>
                <a:cs typeface="Verdana" panose="020B0604030504040204" pitchFamily="34" charset="0"/>
              </a:rPr>
              <a:t>:</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742950" marR="832485" lvl="1" indent="-285750" algn="just">
              <a:lnSpc>
                <a:spcPct val="98000"/>
              </a:lnSpc>
              <a:spcBef>
                <a:spcPts val="565"/>
              </a:spcBef>
              <a:spcAft>
                <a:spcPts val="0"/>
              </a:spcAft>
              <a:buFont typeface="Arial" panose="020B0604020202020204" pitchFamily="34" charset="0"/>
              <a:buChar char="■"/>
              <a:tabLst>
                <a:tab pos="1038225" algn="l"/>
                <a:tab pos="1038860" algn="l"/>
              </a:tabLst>
            </a:pPr>
            <a:r>
              <a:rPr lang="en-US" sz="2400" dirty="0">
                <a:effectLst/>
                <a:latin typeface="Verdana" panose="020B0604030504040204" pitchFamily="34" charset="0"/>
                <a:ea typeface="Verdana" panose="020B0604030504040204" pitchFamily="34" charset="0"/>
                <a:cs typeface="Verdana" panose="020B0604030504040204" pitchFamily="34" charset="0"/>
              </a:rPr>
              <a:t>Each agent</a:t>
            </a:r>
            <a:r>
              <a:rPr lang="en-US" sz="2400" spc="-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needs</a:t>
            </a:r>
            <a:r>
              <a:rPr lang="en-US" sz="2400" spc="-2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to</a:t>
            </a:r>
            <a:r>
              <a:rPr lang="en-US" sz="2400" spc="-1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consider</a:t>
            </a:r>
            <a:r>
              <a:rPr lang="en-US" sz="2400" spc="3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the</a:t>
            </a:r>
            <a:r>
              <a:rPr lang="en-US" sz="2400" spc="-1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actions</a:t>
            </a:r>
            <a:r>
              <a:rPr lang="en-US" sz="2400" spc="-83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of</a:t>
            </a:r>
            <a:r>
              <a:rPr lang="en-US" sz="2400" spc="2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other</a:t>
            </a:r>
            <a:r>
              <a:rPr lang="en-US" sz="2400" spc="-1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agents</a:t>
            </a:r>
            <a:r>
              <a:rPr lang="en-US" sz="2400" spc="-1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and how</a:t>
            </a:r>
            <a:r>
              <a:rPr lang="en-US" sz="2400" spc="1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they</a:t>
            </a:r>
            <a:r>
              <a:rPr lang="en-US" sz="2400" spc="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affect</a:t>
            </a:r>
            <a:r>
              <a:rPr lang="en-US" sz="2400" spc="2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its</a:t>
            </a:r>
            <a:r>
              <a:rPr lang="en-US" sz="2400" spc="2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own</a:t>
            </a:r>
            <a:r>
              <a:rPr lang="en-US" sz="2400" spc="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welfare</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742950" marR="1645285" lvl="1" indent="-285750" algn="just">
              <a:lnSpc>
                <a:spcPct val="98000"/>
              </a:lnSpc>
              <a:spcBef>
                <a:spcPts val="550"/>
              </a:spcBef>
              <a:spcAft>
                <a:spcPts val="0"/>
              </a:spcAft>
              <a:buFont typeface="Arial" panose="020B0604020202020204" pitchFamily="34" charset="0"/>
              <a:buChar char="■"/>
              <a:tabLst>
                <a:tab pos="1038225" algn="l"/>
                <a:tab pos="1038860" algn="l"/>
              </a:tabLst>
            </a:pPr>
            <a:r>
              <a:rPr lang="en-US" sz="2400" dirty="0">
                <a:effectLst/>
                <a:latin typeface="Verdana" panose="020B0604030504040204" pitchFamily="34" charset="0"/>
                <a:ea typeface="Verdana" panose="020B0604030504040204" pitchFamily="34" charset="0"/>
                <a:cs typeface="Verdana" panose="020B0604030504040204" pitchFamily="34" charset="0"/>
              </a:rPr>
              <a:t>The unpredictability of these other agents can introduce possible</a:t>
            </a:r>
            <a:r>
              <a:rPr lang="en-US" sz="2400" spc="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contingencies</a:t>
            </a:r>
            <a:r>
              <a:rPr lang="en-US" sz="2400" spc="1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into</a:t>
            </a:r>
            <a:r>
              <a:rPr lang="en-US" sz="2400" spc="2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the</a:t>
            </a:r>
            <a:r>
              <a:rPr lang="en-US" sz="2400" spc="-83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agent’s</a:t>
            </a:r>
            <a:r>
              <a:rPr lang="en-US" sz="2400" spc="-2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problem-solving</a:t>
            </a:r>
            <a:r>
              <a:rPr lang="en-US" sz="2400" spc="7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process</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742950" marR="0" lvl="1" indent="-285750">
              <a:spcBef>
                <a:spcPts val="540"/>
              </a:spcBef>
              <a:spcAft>
                <a:spcPts val="0"/>
              </a:spcAft>
              <a:buFont typeface="Arial" panose="020B0604020202020204" pitchFamily="34" charset="0"/>
              <a:buChar char="■"/>
              <a:tabLst>
                <a:tab pos="1038225" algn="l"/>
                <a:tab pos="1038860" algn="l"/>
              </a:tabLst>
            </a:pPr>
            <a:r>
              <a:rPr lang="en-US" sz="2400" dirty="0">
                <a:effectLst/>
                <a:latin typeface="Verdana" panose="020B0604030504040204" pitchFamily="34" charset="0"/>
                <a:ea typeface="Verdana" panose="020B0604030504040204" pitchFamily="34" charset="0"/>
                <a:cs typeface="Verdana" panose="020B0604030504040204" pitchFamily="34" charset="0"/>
              </a:rPr>
              <a:t>cooperative</a:t>
            </a:r>
            <a:r>
              <a:rPr lang="en-US" sz="2400" spc="1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vs.</a:t>
            </a:r>
            <a:r>
              <a:rPr lang="en-US" sz="2400" spc="-3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competitive multi-agents</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342900" marR="765175" lvl="0" indent="-342900">
              <a:lnSpc>
                <a:spcPct val="98000"/>
              </a:lnSpc>
              <a:spcBef>
                <a:spcPts val="655"/>
              </a:spcBef>
              <a:spcAft>
                <a:spcPts val="0"/>
              </a:spcAft>
              <a:buFont typeface="Arial" panose="020B0604020202020204" pitchFamily="34" charset="0"/>
              <a:buChar char="■"/>
              <a:tabLst>
                <a:tab pos="636905" algn="l"/>
                <a:tab pos="638175" algn="l"/>
              </a:tabLst>
            </a:pPr>
            <a:r>
              <a:rPr lang="en-US" sz="2400" b="1"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Adversarial search problems (often known as Games)</a:t>
            </a:r>
            <a:r>
              <a:rPr lang="en-US" sz="2400" b="1" dirty="0">
                <a:effectLst/>
                <a:latin typeface="Verdana" panose="020B0604030504040204" pitchFamily="34" charset="0"/>
                <a:ea typeface="Verdana" panose="020B0604030504040204" pitchFamily="34" charset="0"/>
                <a:cs typeface="Verdana" panose="020B0604030504040204" pitchFamily="34" charset="0"/>
              </a:rPr>
              <a:t>: Deals with competitive multi-agents which have </a:t>
            </a:r>
            <a:r>
              <a:rPr lang="en-US" sz="2400" b="1" spc="-970" dirty="0">
                <a:effectLst/>
                <a:latin typeface="Verdana" panose="020B0604030504040204" pitchFamily="34" charset="0"/>
                <a:ea typeface="Verdana" panose="020B0604030504040204" pitchFamily="34" charset="0"/>
                <a:cs typeface="Verdana" panose="020B0604030504040204" pitchFamily="34" charset="0"/>
              </a:rPr>
              <a:t> </a:t>
            </a:r>
            <a:r>
              <a:rPr lang="en-US" sz="2400" b="1" dirty="0">
                <a:effectLst/>
                <a:latin typeface="Verdana" panose="020B0604030504040204" pitchFamily="34" charset="0"/>
                <a:ea typeface="Verdana" panose="020B0604030504040204" pitchFamily="34" charset="0"/>
                <a:cs typeface="Verdana" panose="020B0604030504040204" pitchFamily="34" charset="0"/>
              </a:rPr>
              <a:t>conflicting</a:t>
            </a:r>
            <a:r>
              <a:rPr lang="en-US" sz="2400" b="1" spc="55" dirty="0">
                <a:effectLst/>
                <a:latin typeface="Verdana" panose="020B0604030504040204" pitchFamily="34" charset="0"/>
                <a:ea typeface="Verdana" panose="020B0604030504040204" pitchFamily="34" charset="0"/>
                <a:cs typeface="Verdana" panose="020B0604030504040204" pitchFamily="34" charset="0"/>
              </a:rPr>
              <a:t> </a:t>
            </a:r>
            <a:r>
              <a:rPr lang="en-US" sz="2400" b="1" dirty="0">
                <a:effectLst/>
                <a:latin typeface="Verdana" panose="020B0604030504040204" pitchFamily="34" charset="0"/>
                <a:ea typeface="Verdana" panose="020B0604030504040204" pitchFamily="34" charset="0"/>
                <a:cs typeface="Verdana" panose="020B0604030504040204" pitchFamily="34" charset="0"/>
              </a:rPr>
              <a:t>goals</a:t>
            </a:r>
            <a:endParaRPr lang="en-US" sz="2800" b="1" dirty="0">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Games</a:t>
            </a:r>
            <a:r>
              <a:rPr lang="en-US" sz="4800" spc="-2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8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vs.</a:t>
            </a:r>
            <a:r>
              <a:rPr lang="en-US" sz="4800" spc="-2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8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Search</a:t>
            </a:r>
            <a:r>
              <a:rPr lang="en-US" sz="4800" spc="-2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8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Problems</a:t>
            </a:r>
            <a:r>
              <a:rPr lang="en-US" sz="1800" dirty="0">
                <a:effectLst/>
                <a:latin typeface="Verdana" panose="020B0604030504040204" pitchFamily="34" charset="0"/>
                <a:ea typeface="Verdana" panose="020B0604030504040204" pitchFamily="34" charset="0"/>
                <a:cs typeface="Verdana" panose="020B0604030504040204" pitchFamily="34" charset="0"/>
              </a:rPr>
              <a:t/>
            </a:r>
            <a:br>
              <a:rPr lang="en-US" sz="1800" dirty="0">
                <a:effectLst/>
                <a:latin typeface="Verdana" panose="020B0604030504040204" pitchFamily="34" charset="0"/>
                <a:ea typeface="Verdana" panose="020B0604030504040204" pitchFamily="34" charset="0"/>
                <a:cs typeface="Verdana" panose="020B0604030504040204" pitchFamily="34" charset="0"/>
              </a:rPr>
            </a:br>
            <a:endParaRPr lang="en-US" dirty="0"/>
          </a:p>
        </p:txBody>
      </p:sp>
      <p:sp>
        <p:nvSpPr>
          <p:cNvPr id="3" name="Content Placeholder 2"/>
          <p:cNvSpPr>
            <a:spLocks noGrp="1"/>
          </p:cNvSpPr>
          <p:nvPr>
            <p:ph idx="1"/>
          </p:nvPr>
        </p:nvSpPr>
        <p:spPr/>
        <p:txBody>
          <a:bodyPr/>
          <a:lstStyle/>
          <a:p>
            <a:pPr marL="0" lvl="0" indent="0" defTabSz="914400" eaLnBrk="0" fontAlgn="base" hangingPunct="0">
              <a:spcBef>
                <a:spcPct val="0"/>
              </a:spcBef>
              <a:spcAft>
                <a:spcPct val="0"/>
              </a:spcAft>
              <a:buClrTx/>
              <a:buNone/>
              <a:tabLst>
                <a:tab pos="1038225" algn="l"/>
              </a:tabLst>
            </a:pPr>
            <a:r>
              <a:rPr lang="en-US" altLang="en-US" sz="2400" dirty="0">
                <a:solidFill>
                  <a:schemeClr val="tx1"/>
                </a:solidFill>
                <a:latin typeface="Arial" panose="020B0604020202020204" pitchFamily="34" charset="0"/>
                <a:ea typeface="Verdana" panose="020B0604030504040204" pitchFamily="34" charset="0"/>
                <a:cs typeface="Verdana" panose="020B0604030504040204" pitchFamily="34" charset="0"/>
              </a:rPr>
              <a:t>"</a:t>
            </a:r>
            <a:r>
              <a:rPr lang="en-US" altLang="en-US" sz="2400" dirty="0">
                <a:solidFill>
                  <a:srgbClr val="1C80E2"/>
                </a:solidFill>
                <a:latin typeface="Arial" panose="020B0604020202020204" pitchFamily="34" charset="0"/>
                <a:ea typeface="Verdana" panose="020B0604030504040204" pitchFamily="34" charset="0"/>
                <a:cs typeface="Verdana" panose="020B0604030504040204" pitchFamily="34" charset="0"/>
              </a:rPr>
              <a:t>Unpredictable</a:t>
            </a:r>
            <a:r>
              <a:rPr lang="en-US" altLang="en-US" sz="2400" dirty="0">
                <a:solidFill>
                  <a:schemeClr val="tx1"/>
                </a:solidFill>
                <a:latin typeface="Arial" panose="020B0604020202020204" pitchFamily="34" charset="0"/>
                <a:ea typeface="Verdana" panose="020B0604030504040204" pitchFamily="34" charset="0"/>
                <a:cs typeface="Verdana" panose="020B0604030504040204" pitchFamily="34" charset="0"/>
              </a:rPr>
              <a:t>" opponent</a:t>
            </a:r>
            <a:endParaRPr lang="en-US" altLang="en-US" sz="800" dirty="0">
              <a:solidFill>
                <a:schemeClr val="tx1"/>
              </a:solidFill>
              <a:latin typeface="Arial" panose="020B0604020202020204" pitchFamily="34" charset="0"/>
            </a:endParaRPr>
          </a:p>
          <a:p>
            <a:pPr marL="457200" lvl="1" indent="0" defTabSz="914400" eaLnBrk="0" fontAlgn="base" hangingPunct="0">
              <a:spcBef>
                <a:spcPct val="0"/>
              </a:spcBef>
              <a:spcAft>
                <a:spcPct val="0"/>
              </a:spcAft>
              <a:buClrTx/>
              <a:buFontTx/>
              <a:buChar char="■"/>
              <a:tabLst>
                <a:tab pos="1038225" algn="l"/>
              </a:tabLst>
            </a:pPr>
            <a:r>
              <a:rPr lang="en-US" altLang="en-US" sz="2000" dirty="0">
                <a:solidFill>
                  <a:schemeClr val="tx1"/>
                </a:solidFill>
                <a:latin typeface="Arial" panose="020B0604020202020204" pitchFamily="34" charset="0"/>
                <a:ea typeface="Verdana" panose="020B0604030504040204" pitchFamily="34" charset="0"/>
                <a:cs typeface="Verdana" panose="020B0604030504040204" pitchFamily="34" charset="0"/>
              </a:rPr>
              <a:t>specifying a move for every possible</a:t>
            </a:r>
          </a:p>
          <a:p>
            <a:pPr marL="457200" lvl="1" indent="0" defTabSz="914400" eaLnBrk="0" fontAlgn="base" hangingPunct="0">
              <a:spcBef>
                <a:spcPct val="0"/>
              </a:spcBef>
              <a:spcAft>
                <a:spcPct val="0"/>
              </a:spcAft>
              <a:buClrTx/>
              <a:buNone/>
              <a:tabLst>
                <a:tab pos="1038225" algn="l"/>
              </a:tabLst>
            </a:pPr>
            <a:r>
              <a:rPr lang="en-US" altLang="en-US" sz="2000" dirty="0">
                <a:solidFill>
                  <a:schemeClr val="tx1"/>
                </a:solidFill>
                <a:latin typeface="Arial" panose="020B0604020202020204" pitchFamily="34" charset="0"/>
                <a:ea typeface="Verdana" panose="020B0604030504040204" pitchFamily="34" charset="0"/>
                <a:cs typeface="Verdana" panose="020B0604030504040204" pitchFamily="34" charset="0"/>
              </a:rPr>
              <a:t> opponent reply</a:t>
            </a:r>
            <a:endParaRPr lang="en-US" altLang="en-US" sz="800" dirty="0">
              <a:solidFill>
                <a:schemeClr val="tx1"/>
              </a:solidFill>
              <a:latin typeface="Arial" panose="020B0604020202020204" pitchFamily="34" charset="0"/>
            </a:endParaRPr>
          </a:p>
          <a:p>
            <a:pPr marL="0" lvl="0" indent="0" defTabSz="914400" eaLnBrk="0" fontAlgn="base" hangingPunct="0">
              <a:spcBef>
                <a:spcPct val="0"/>
              </a:spcBef>
              <a:spcAft>
                <a:spcPct val="0"/>
              </a:spcAft>
              <a:buClrTx/>
              <a:buFontTx/>
              <a:buChar char="•"/>
              <a:tabLst>
                <a:tab pos="1038225" algn="l"/>
              </a:tabLst>
            </a:pPr>
            <a:r>
              <a:rPr lang="en-US" altLang="en-US" sz="2400" dirty="0">
                <a:solidFill>
                  <a:srgbClr val="1C80E2"/>
                </a:solidFill>
                <a:latin typeface="Arial" panose="020B0604020202020204" pitchFamily="34" charset="0"/>
                <a:ea typeface="Verdana" panose="020B0604030504040204" pitchFamily="34" charset="0"/>
                <a:cs typeface="Verdana" panose="020B0604030504040204" pitchFamily="34" charset="0"/>
              </a:rPr>
              <a:t>Time limits</a:t>
            </a:r>
            <a:endParaRPr lang="en-US" altLang="en-US" sz="800" dirty="0">
              <a:solidFill>
                <a:schemeClr val="tx1"/>
              </a:solidFill>
              <a:latin typeface="Arial" panose="020B0604020202020204" pitchFamily="34" charset="0"/>
            </a:endParaRPr>
          </a:p>
          <a:p>
            <a:pPr marL="457200" lvl="1" indent="0" defTabSz="914400" eaLnBrk="0" fontAlgn="base" hangingPunct="0">
              <a:spcBef>
                <a:spcPct val="0"/>
              </a:spcBef>
              <a:spcAft>
                <a:spcPct val="0"/>
              </a:spcAft>
              <a:buClrTx/>
              <a:buFontTx/>
              <a:buChar char="■"/>
              <a:tabLst>
                <a:tab pos="1038225" algn="l"/>
              </a:tabLst>
            </a:pPr>
            <a:r>
              <a:rPr lang="en-US" altLang="en-US" sz="2000" dirty="0">
                <a:solidFill>
                  <a:schemeClr val="tx1"/>
                </a:solidFill>
                <a:latin typeface="Arial" panose="020B0604020202020204" pitchFamily="34" charset="0"/>
                <a:ea typeface="Verdana" panose="020B0604030504040204" pitchFamily="34" charset="0"/>
                <a:cs typeface="Verdana" panose="020B0604030504040204" pitchFamily="34" charset="0"/>
              </a:rPr>
              <a:t>unlikely to find goal, must approximate</a:t>
            </a:r>
            <a:endParaRPr lang="en-US" dirty="0"/>
          </a:p>
        </p:txBody>
      </p:sp>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image5.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212" y="2362200"/>
            <a:ext cx="3933826"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A0AF-748E-49AD-8512-85EC2EF6FBB3}"/>
              </a:ext>
            </a:extLst>
          </p:cNvPr>
          <p:cNvSpPr>
            <a:spLocks noGrp="1"/>
          </p:cNvSpPr>
          <p:nvPr>
            <p:ph type="title"/>
          </p:nvPr>
        </p:nvSpPr>
        <p:spPr>
          <a:xfrm>
            <a:off x="1484311" y="685801"/>
            <a:ext cx="10018713" cy="1066800"/>
          </a:xfrm>
        </p:spPr>
        <p:txBody>
          <a:bodyPr/>
          <a:lstStyle/>
          <a:p>
            <a:r>
              <a:rPr lang="en-US" dirty="0"/>
              <a:t>Go</a:t>
            </a:r>
          </a:p>
        </p:txBody>
      </p:sp>
      <p:pic>
        <p:nvPicPr>
          <p:cNvPr id="4" name="Content Placeholder 3">
            <a:extLst>
              <a:ext uri="{FF2B5EF4-FFF2-40B4-BE49-F238E27FC236}">
                <a16:creationId xmlns:a16="http://schemas.microsoft.com/office/drawing/2014/main" id="{B3DE1802-85C9-4618-B86D-92E96E5B2B73}"/>
              </a:ext>
            </a:extLst>
          </p:cNvPr>
          <p:cNvPicPr>
            <a:picLocks noGrp="1" noChangeAspect="1"/>
          </p:cNvPicPr>
          <p:nvPr>
            <p:ph idx="1"/>
          </p:nvPr>
        </p:nvPicPr>
        <p:blipFill>
          <a:blip r:embed="rId2"/>
          <a:stretch>
            <a:fillRect/>
          </a:stretch>
        </p:blipFill>
        <p:spPr>
          <a:xfrm>
            <a:off x="2819400" y="1981200"/>
            <a:ext cx="7239000" cy="4343400"/>
          </a:xfrm>
          <a:prstGeom prst="rect">
            <a:avLst/>
          </a:prstGeom>
        </p:spPr>
      </p:pic>
    </p:spTree>
    <p:extLst>
      <p:ext uri="{BB962C8B-B14F-4D97-AF65-F5344CB8AC3E}">
        <p14:creationId xmlns:p14="http://schemas.microsoft.com/office/powerpoint/2010/main" val="302873390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AI and</a:t>
            </a:r>
            <a:r>
              <a:rPr lang="en-US" sz="4800" spc="-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8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Games</a:t>
            </a:r>
            <a:r>
              <a:rPr lang="en-US" sz="1800" dirty="0">
                <a:effectLst/>
                <a:latin typeface="Verdana" panose="020B0604030504040204" pitchFamily="34" charset="0"/>
                <a:ea typeface="Verdana" panose="020B0604030504040204" pitchFamily="34" charset="0"/>
                <a:cs typeface="Verdana" panose="020B0604030504040204" pitchFamily="34" charset="0"/>
              </a:rPr>
              <a:t/>
            </a:r>
            <a:br>
              <a:rPr lang="en-US" sz="1800" dirty="0">
                <a:effectLst/>
                <a:latin typeface="Verdana" panose="020B0604030504040204" pitchFamily="34" charset="0"/>
                <a:ea typeface="Verdana" panose="020B0604030504040204" pitchFamily="34" charset="0"/>
                <a:cs typeface="Verdana" panose="020B0604030504040204" pitchFamily="34" charset="0"/>
              </a:rPr>
            </a:br>
            <a:endParaRPr lang="en-US" dirty="0"/>
          </a:p>
        </p:txBody>
      </p:sp>
      <p:sp>
        <p:nvSpPr>
          <p:cNvPr id="3" name="Content Placeholder 2"/>
          <p:cNvSpPr>
            <a:spLocks noGrp="1"/>
          </p:cNvSpPr>
          <p:nvPr>
            <p:ph idx="1"/>
          </p:nvPr>
        </p:nvSpPr>
        <p:spPr/>
        <p:txBody>
          <a:bodyPr/>
          <a:lstStyle/>
          <a:p>
            <a:pPr marL="342900" marR="707390" lvl="0" indent="-342900">
              <a:lnSpc>
                <a:spcPct val="98000"/>
              </a:lnSpc>
              <a:spcBef>
                <a:spcPts val="525"/>
              </a:spcBef>
              <a:spcAft>
                <a:spcPts val="0"/>
              </a:spcAft>
              <a:buFont typeface="Arial" panose="020B0604020202020204" pitchFamily="34" charset="0"/>
              <a:buChar char="■"/>
              <a:tabLst>
                <a:tab pos="636905" algn="l"/>
                <a:tab pos="637540" algn="l"/>
              </a:tabLst>
            </a:pPr>
            <a:r>
              <a:rPr lang="en-US" sz="2000" dirty="0">
                <a:effectLst/>
                <a:latin typeface="Verdana" panose="020B0604030504040204" pitchFamily="34" charset="0"/>
                <a:ea typeface="Verdana" panose="020B0604030504040204" pitchFamily="34" charset="0"/>
                <a:cs typeface="Verdana" panose="020B0604030504040204" pitchFamily="34" charset="0"/>
              </a:rPr>
              <a:t>In</a:t>
            </a:r>
            <a:r>
              <a:rPr lang="en-US" sz="2000" spc="-2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AI,</a:t>
            </a:r>
            <a:r>
              <a:rPr lang="en-US" sz="2000" spc="-3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“games”</a:t>
            </a:r>
            <a:r>
              <a:rPr lang="en-US" sz="2000" spc="-2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have</a:t>
            </a:r>
            <a:r>
              <a:rPr lang="en-US" sz="2000" spc="-4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special </a:t>
            </a:r>
            <a:r>
              <a:rPr lang="en-US" sz="2000" spc="-69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format:</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742950" marR="496570" lvl="1" indent="-285750">
              <a:lnSpc>
                <a:spcPct val="98000"/>
              </a:lnSpc>
              <a:spcBef>
                <a:spcPts val="425"/>
              </a:spcBef>
              <a:spcAft>
                <a:spcPts val="0"/>
              </a:spcAft>
              <a:buFont typeface="Arial" panose="020B0604020202020204" pitchFamily="34" charset="0"/>
              <a:buChar char="■"/>
              <a:tabLst>
                <a:tab pos="1038225" algn="l"/>
                <a:tab pos="1038860" algn="l"/>
              </a:tabLst>
            </a:pPr>
            <a:r>
              <a:rPr lang="en-US" sz="1800" dirty="0">
                <a:effectLst/>
                <a:latin typeface="Verdana" panose="020B0604030504040204" pitchFamily="34" charset="0"/>
                <a:ea typeface="Verdana" panose="020B0604030504040204" pitchFamily="34" charset="0"/>
                <a:cs typeface="Verdana" panose="020B0604030504040204" pitchFamily="34" charset="0"/>
              </a:rPr>
              <a:t>deterministic, turn-taking,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2-</a:t>
            </a:r>
            <a:r>
              <a:rPr lang="en-US" sz="1800" spc="-62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player</a:t>
            </a:r>
            <a:r>
              <a:rPr lang="en-US" sz="1800" dirty="0">
                <a:effectLst/>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zero-sum </a:t>
            </a:r>
            <a:r>
              <a:rPr lang="en-US" sz="1800" dirty="0">
                <a:effectLst/>
                <a:latin typeface="Verdana" panose="020B0604030504040204" pitchFamily="34" charset="0"/>
                <a:ea typeface="Verdana" panose="020B0604030504040204" pitchFamily="34" charset="0"/>
                <a:cs typeface="Verdana" panose="020B0604030504040204" pitchFamily="34" charset="0"/>
              </a:rPr>
              <a:t>games of</a:t>
            </a:r>
            <a:r>
              <a:rPr lang="en-US" sz="1800" spc="5"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perfect</a:t>
            </a:r>
            <a:r>
              <a:rPr lang="en-US" sz="1800" spc="20"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information </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0" marR="0" indent="0">
              <a:spcBef>
                <a:spcPts val="15"/>
              </a:spcBef>
              <a:spcAft>
                <a:spcPts val="0"/>
              </a:spcAft>
              <a:buNone/>
            </a:pPr>
            <a:r>
              <a:rPr lang="en-US" sz="2700" dirty="0">
                <a:effectLst/>
                <a:latin typeface="Verdana" panose="020B0604030504040204" pitchFamily="34" charset="0"/>
                <a:ea typeface="Verdana" panose="020B0604030504040204" pitchFamily="34" charset="0"/>
                <a:cs typeface="Verdana" panose="020B0604030504040204" pitchFamily="34" charset="0"/>
              </a:rPr>
              <a:t> </a:t>
            </a:r>
            <a:endParaRPr lang="en-US" sz="2400" dirty="0">
              <a:effectLst/>
              <a:latin typeface="Verdana" panose="020B0604030504040204" pitchFamily="34" charset="0"/>
              <a:ea typeface="Verdana" panose="020B0604030504040204" pitchFamily="34" charset="0"/>
              <a:cs typeface="Verdana" panose="020B0604030504040204" pitchFamily="34" charset="0"/>
            </a:endParaRPr>
          </a:p>
          <a:p>
            <a:pPr marL="742950" marR="0" lvl="1" indent="-285750">
              <a:lnSpc>
                <a:spcPct val="98000"/>
              </a:lnSpc>
              <a:spcBef>
                <a:spcPts val="0"/>
              </a:spcBef>
              <a:spcAft>
                <a:spcPts val="0"/>
              </a:spcAft>
              <a:buFont typeface="Arial" panose="020B0604020202020204" pitchFamily="34" charset="0"/>
              <a:buChar char="■"/>
              <a:tabLst>
                <a:tab pos="1038225" algn="l"/>
                <a:tab pos="1038860" algn="l"/>
              </a:tabLst>
            </a:pPr>
            <a:r>
              <a:rPr lang="en-US" sz="1800" dirty="0">
                <a:effectLst/>
                <a:latin typeface="Verdana" panose="020B0604030504040204" pitchFamily="34" charset="0"/>
                <a:ea typeface="Verdana" panose="020B0604030504040204" pitchFamily="34" charset="0"/>
                <a:cs typeface="Verdana" panose="020B0604030504040204" pitchFamily="34" charset="0"/>
              </a:rPr>
              <a:t>Zero-sum describes a situation in</a:t>
            </a:r>
            <a:r>
              <a:rPr lang="en-US" sz="1800" spc="-620" dirty="0">
                <a:effectLst/>
                <a:latin typeface="Verdana" panose="020B0604030504040204" pitchFamily="34" charset="0"/>
                <a:ea typeface="Verdana" panose="020B0604030504040204" pitchFamily="34" charset="0"/>
                <a:cs typeface="Verdana" panose="020B0604030504040204" pitchFamily="34" charset="0"/>
              </a:rPr>
              <a:t>  </a:t>
            </a:r>
            <a:r>
              <a:rPr lang="en-US" sz="1800" spc="-620" dirty="0">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which a participant’s gain or loss</a:t>
            </a:r>
            <a:r>
              <a:rPr lang="en-US" sz="1800" spc="5"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is exactly balanced by the losses</a:t>
            </a:r>
            <a:r>
              <a:rPr lang="en-US" sz="1800" spc="5"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or gains of the other</a:t>
            </a:r>
            <a:r>
              <a:rPr lang="en-US" sz="1800" spc="5"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participant(s)</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0" marR="0" indent="0">
              <a:spcBef>
                <a:spcPts val="15"/>
              </a:spcBef>
              <a:spcAft>
                <a:spcPts val="0"/>
              </a:spcAft>
              <a:buNone/>
            </a:pPr>
            <a:r>
              <a:rPr lang="en-US" sz="2450" dirty="0">
                <a:effectLst/>
                <a:latin typeface="Verdana" panose="020B0604030504040204" pitchFamily="34" charset="0"/>
                <a:ea typeface="Verdana" panose="020B0604030504040204" pitchFamily="34" charset="0"/>
                <a:cs typeface="Verdana" panose="020B0604030504040204" pitchFamily="34" charset="0"/>
              </a:rPr>
              <a:t> </a:t>
            </a:r>
            <a:endParaRPr lang="en-US" sz="2400" dirty="0">
              <a:effectLst/>
              <a:latin typeface="Verdana" panose="020B0604030504040204" pitchFamily="34" charset="0"/>
              <a:ea typeface="Verdana" panose="020B0604030504040204" pitchFamily="34" charset="0"/>
              <a:cs typeface="Verdana" panose="020B0604030504040204" pitchFamily="34" charset="0"/>
            </a:endParaRPr>
          </a:p>
          <a:p>
            <a:pPr marL="742950" marR="69850" lvl="1" indent="-285750" algn="just">
              <a:lnSpc>
                <a:spcPct val="98000"/>
              </a:lnSpc>
              <a:spcBef>
                <a:spcPts val="5"/>
              </a:spcBef>
              <a:spcAft>
                <a:spcPts val="0"/>
              </a:spcAft>
              <a:buFont typeface="Arial" panose="020B0604020202020204" pitchFamily="34" charset="0"/>
              <a:buChar char="■"/>
              <a:tabLst>
                <a:tab pos="1038860" algn="l"/>
              </a:tabLst>
            </a:pPr>
            <a:r>
              <a:rPr lang="en-US" sz="1800" dirty="0">
                <a:effectLst/>
                <a:latin typeface="Verdana" panose="020B0604030504040204" pitchFamily="34" charset="0"/>
                <a:ea typeface="Verdana" panose="020B0604030504040204" pitchFamily="34" charset="0"/>
                <a:cs typeface="Verdana" panose="020B0604030504040204" pitchFamily="34" charset="0"/>
              </a:rPr>
              <a:t>Or, the total payoff to all players</a:t>
            </a:r>
            <a:r>
              <a:rPr lang="en-US" sz="1800" spc="-620"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is the same for every instance of</a:t>
            </a:r>
            <a:r>
              <a:rPr lang="en-US" sz="1800" spc="-620"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the</a:t>
            </a:r>
            <a:r>
              <a:rPr lang="en-US" sz="1800" spc="-10"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game</a:t>
            </a:r>
            <a:r>
              <a:rPr lang="en-US" sz="1800" spc="15"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(constant</a:t>
            </a:r>
            <a:r>
              <a:rPr lang="en-US" sz="1800" spc="-20" dirty="0">
                <a:effectLst/>
                <a:latin typeface="Verdana" panose="020B0604030504040204" pitchFamily="34" charset="0"/>
                <a:ea typeface="Verdana" panose="020B0604030504040204" pitchFamily="34" charset="0"/>
                <a:cs typeface="Verdana" panose="020B0604030504040204" pitchFamily="34" charset="0"/>
              </a:rPr>
              <a:t> </a:t>
            </a:r>
            <a:r>
              <a:rPr lang="en-US" sz="1800" dirty="0">
                <a:effectLst/>
                <a:latin typeface="Verdana" panose="020B0604030504040204" pitchFamily="34" charset="0"/>
                <a:ea typeface="Verdana" panose="020B0604030504040204" pitchFamily="34" charset="0"/>
                <a:cs typeface="Verdana" panose="020B0604030504040204" pitchFamily="34" charset="0"/>
              </a:rPr>
              <a:t>sum)</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Game Playing</a:t>
            </a:r>
          </a:p>
        </p:txBody>
      </p:sp>
      <p:sp>
        <p:nvSpPr>
          <p:cNvPr id="3" name="Content Placeholder 2"/>
          <p:cNvSpPr>
            <a:spLocks noGrp="1"/>
          </p:cNvSpPr>
          <p:nvPr>
            <p:ph idx="1"/>
          </p:nvPr>
        </p:nvSpPr>
        <p:spPr/>
        <p:txBody>
          <a:bodyPr>
            <a:noAutofit/>
          </a:bodyPr>
          <a:lstStyle/>
          <a:p>
            <a:pPr marL="0" indent="0">
              <a:buNone/>
            </a:pPr>
            <a:r>
              <a:rPr lang="en-US" sz="2000" dirty="0"/>
              <a:t>Game playing was one of the first tasks undertaken by AI</a:t>
            </a:r>
          </a:p>
          <a:p>
            <a:pPr marL="0" indent="0" algn="just">
              <a:buNone/>
            </a:pPr>
            <a:r>
              <a:rPr lang="en-US" sz="2000" dirty="0"/>
              <a:t>By 1950, almost as soon as computers became programmable, Chess had been tackled by </a:t>
            </a:r>
            <a:r>
              <a:rPr lang="en-US" sz="2000" dirty="0" err="1"/>
              <a:t>Konard</a:t>
            </a:r>
            <a:r>
              <a:rPr lang="en-US" sz="2000" dirty="0"/>
              <a:t> </a:t>
            </a:r>
            <a:r>
              <a:rPr lang="en-US" sz="2000" dirty="0" err="1"/>
              <a:t>Zuse</a:t>
            </a:r>
            <a:r>
              <a:rPr lang="en-US" sz="2000" dirty="0"/>
              <a:t>, by Claude Shannon, by Norbert Wiener and by Alan Turing.</a:t>
            </a:r>
          </a:p>
          <a:p>
            <a:pPr marL="0" indent="0" algn="just">
              <a:buNone/>
            </a:pPr>
            <a:r>
              <a:rPr lang="en-US" sz="2000" dirty="0"/>
              <a:t>Since then, there has been steady progress in the standard of play, to the point that machines have surpassed humans in Checkers and Othello, have defeated human champions (although not every time) in Chess and Backgammon, and are competitive in many other games.</a:t>
            </a:r>
          </a:p>
          <a:p>
            <a:pPr marL="0" indent="0" algn="just">
              <a:buNone/>
            </a:pPr>
            <a:r>
              <a:rPr lang="en-US" sz="2000" dirty="0"/>
              <a:t>The main exception is Go, in which computers perform at the amateur level. </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Games</a:t>
            </a:r>
          </a:p>
        </p:txBody>
      </p:sp>
      <p:pic>
        <p:nvPicPr>
          <p:cNvPr id="5" name="Content Placeholder 4"/>
          <p:cNvPicPr>
            <a:picLocks noGrp="1" noChangeAspect="1"/>
          </p:cNvPicPr>
          <p:nvPr>
            <p:ph idx="1"/>
          </p:nvPr>
        </p:nvPicPr>
        <p:blipFill>
          <a:blip r:embed="rId2"/>
          <a:stretch>
            <a:fillRect/>
          </a:stretch>
        </p:blipFill>
        <p:spPr>
          <a:xfrm>
            <a:off x="2819400" y="2209800"/>
            <a:ext cx="7543800" cy="3505200"/>
          </a:xfrm>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lstStyle/>
          <a:p>
            <a:r>
              <a:rPr lang="en-US" dirty="0"/>
              <a:t>Types of Games</a:t>
            </a:r>
          </a:p>
        </p:txBody>
      </p:sp>
      <p:pic>
        <p:nvPicPr>
          <p:cNvPr id="5" name="Content Placeholder 4"/>
          <p:cNvPicPr>
            <a:picLocks noGrp="1" noChangeAspect="1"/>
          </p:cNvPicPr>
          <p:nvPr>
            <p:ph idx="1"/>
          </p:nvPr>
        </p:nvPicPr>
        <p:blipFill>
          <a:blip r:embed="rId2"/>
          <a:stretch>
            <a:fillRect/>
          </a:stretch>
        </p:blipFill>
        <p:spPr>
          <a:xfrm>
            <a:off x="2592925" y="2057400"/>
            <a:ext cx="7846475" cy="3200399"/>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981200" y="533400"/>
            <a:ext cx="8229600" cy="792162"/>
          </a:xfrm>
          <a:noFill/>
        </p:spPr>
        <p:txBody>
          <a:bodyPr>
            <a:normAutofit/>
          </a:bodyPr>
          <a:lstStyle/>
          <a:p>
            <a:pPr eaLnBrk="1" hangingPunct="1">
              <a:defRPr/>
            </a:pPr>
            <a:r>
              <a:rPr lang="en-US" dirty="0"/>
              <a:t>Agents and environments</a:t>
            </a:r>
          </a:p>
        </p:txBody>
      </p:sp>
      <p:sp>
        <p:nvSpPr>
          <p:cNvPr id="8195" name="Rectangle 3"/>
          <p:cNvSpPr>
            <a:spLocks noGrp="1" noChangeArrowheads="1"/>
          </p:cNvSpPr>
          <p:nvPr>
            <p:ph idx="1"/>
          </p:nvPr>
        </p:nvSpPr>
        <p:spPr>
          <a:xfrm>
            <a:off x="2171700" y="3429000"/>
            <a:ext cx="7848600" cy="2581274"/>
          </a:xfrm>
          <a:noFill/>
        </p:spPr>
        <p:txBody>
          <a:bodyPr>
            <a:normAutofit fontScale="70000" lnSpcReduction="20000"/>
          </a:bodyPr>
          <a:lstStyle/>
          <a:p>
            <a:pPr eaLnBrk="1" hangingPunct="1">
              <a:buFontTx/>
              <a:buNone/>
            </a:pPr>
            <a:endParaRPr lang="en-US" altLang="zh-CN" sz="2800" dirty="0">
              <a:ea typeface="SimSun" panose="02010600030101010101" pitchFamily="2" charset="-122"/>
            </a:endParaRPr>
          </a:p>
          <a:p>
            <a:pPr eaLnBrk="1" hangingPunct="1">
              <a:buFontTx/>
              <a:buNone/>
            </a:pPr>
            <a:endParaRPr lang="en-US" altLang="zh-CN" sz="2800" dirty="0">
              <a:ea typeface="SimSun" panose="02010600030101010101" pitchFamily="2" charset="-122"/>
            </a:endParaRPr>
          </a:p>
          <a:p>
            <a:pPr eaLnBrk="1" hangingPunct="1">
              <a:buFontTx/>
              <a:buNone/>
            </a:pPr>
            <a:endParaRPr lang="en-US" altLang="zh-CN" sz="2800" dirty="0">
              <a:ea typeface="SimSun" panose="02010600030101010101" pitchFamily="2" charset="-122"/>
            </a:endParaRPr>
          </a:p>
          <a:p>
            <a:pPr eaLnBrk="1" hangingPunct="1"/>
            <a:r>
              <a:rPr lang="en-US" altLang="zh-CN" dirty="0">
                <a:ea typeface="SimSun" panose="02010600030101010101" pitchFamily="2" charset="-122"/>
              </a:rPr>
              <a:t>The </a:t>
            </a:r>
            <a:r>
              <a:rPr lang="en-US" altLang="zh-CN" dirty="0">
                <a:solidFill>
                  <a:srgbClr val="FF0000"/>
                </a:solidFill>
                <a:ea typeface="SimSun" panose="02010600030101010101" pitchFamily="2" charset="-122"/>
              </a:rPr>
              <a:t>agent</a:t>
            </a:r>
            <a:r>
              <a:rPr lang="en-US" altLang="zh-CN" dirty="0">
                <a:ea typeface="SimSun" panose="02010600030101010101" pitchFamily="2" charset="-122"/>
              </a:rPr>
              <a:t> </a:t>
            </a:r>
            <a:r>
              <a:rPr lang="en-US" altLang="zh-CN" dirty="0">
                <a:solidFill>
                  <a:srgbClr val="FF0000"/>
                </a:solidFill>
                <a:ea typeface="SimSun" panose="02010600030101010101" pitchFamily="2" charset="-122"/>
              </a:rPr>
              <a:t>function</a:t>
            </a:r>
            <a:r>
              <a:rPr lang="en-US" altLang="zh-CN" dirty="0">
                <a:ea typeface="SimSun" panose="02010600030101010101" pitchFamily="2" charset="-122"/>
              </a:rPr>
              <a:t> maps from percept histories to actions:     [</a:t>
            </a:r>
            <a:r>
              <a:rPr lang="en-US" altLang="zh-CN" i="1" dirty="0">
                <a:ea typeface="SimSun" panose="02010600030101010101" pitchFamily="2" charset="-122"/>
              </a:rPr>
              <a:t>f</a:t>
            </a:r>
            <a:r>
              <a:rPr lang="en-US" altLang="zh-CN" dirty="0">
                <a:ea typeface="SimSun" panose="02010600030101010101" pitchFamily="2" charset="-122"/>
              </a:rPr>
              <a:t>: </a:t>
            </a:r>
            <a:r>
              <a:rPr lang="en-US" altLang="zh-CN" dirty="0">
                <a:latin typeface="Monotype Corsiva" panose="03010101010201010101" pitchFamily="66" charset="0"/>
                <a:ea typeface="SimSun" panose="02010600030101010101" pitchFamily="2" charset="-122"/>
              </a:rPr>
              <a:t>P*</a:t>
            </a:r>
            <a:r>
              <a:rPr lang="en-US" altLang="zh-CN" dirty="0">
                <a:ea typeface="SimSun" panose="02010600030101010101" pitchFamily="2" charset="-122"/>
              </a:rPr>
              <a:t> </a:t>
            </a:r>
            <a:r>
              <a:rPr lang="en-US" altLang="zh-CN" dirty="0">
                <a:ea typeface="SimSun" panose="02010600030101010101" pitchFamily="2" charset="-122"/>
                <a:sym typeface="Wingdings" panose="05000000000000000000" pitchFamily="2" charset="2"/>
              </a:rPr>
              <a:t> </a:t>
            </a:r>
            <a:r>
              <a:rPr lang="en-US" altLang="zh-CN" dirty="0">
                <a:latin typeface="Monotype Corsiva" panose="03010101010201010101" pitchFamily="66" charset="0"/>
                <a:ea typeface="SimSun" panose="02010600030101010101" pitchFamily="2" charset="-122"/>
              </a:rPr>
              <a:t>A</a:t>
            </a:r>
            <a:r>
              <a:rPr lang="en-US" altLang="zh-CN" dirty="0">
                <a:ea typeface="SimSun" panose="02010600030101010101" pitchFamily="2" charset="-122"/>
              </a:rPr>
              <a:t>]   </a:t>
            </a:r>
          </a:p>
          <a:p>
            <a:pPr eaLnBrk="1" hangingPunct="1"/>
            <a:r>
              <a:rPr lang="en-US" altLang="zh-CN" dirty="0">
                <a:ea typeface="SimSun" panose="02010600030101010101" pitchFamily="2" charset="-122"/>
              </a:rPr>
              <a:t>The  agent function is implemented by an </a:t>
            </a:r>
            <a:r>
              <a:rPr lang="en-US" altLang="zh-CN" dirty="0">
                <a:solidFill>
                  <a:srgbClr val="FF0000"/>
                </a:solidFill>
                <a:ea typeface="SimSun" panose="02010600030101010101" pitchFamily="2" charset="-122"/>
              </a:rPr>
              <a:t>agent program</a:t>
            </a:r>
            <a:r>
              <a:rPr lang="en-US" altLang="zh-CN" dirty="0">
                <a:ea typeface="SimSun" panose="02010600030101010101" pitchFamily="2" charset="-122"/>
              </a:rPr>
              <a:t>.</a:t>
            </a:r>
          </a:p>
          <a:p>
            <a:pPr eaLnBrk="1" hangingPunct="1"/>
            <a:r>
              <a:rPr lang="en-US" altLang="zh-CN" dirty="0">
                <a:ea typeface="SimSun" panose="02010600030101010101" pitchFamily="2" charset="-122"/>
              </a:rPr>
              <a:t>The </a:t>
            </a:r>
            <a:r>
              <a:rPr lang="en-US" altLang="zh-CN" dirty="0">
                <a:solidFill>
                  <a:srgbClr val="FF0000"/>
                </a:solidFill>
                <a:ea typeface="SimSun" panose="02010600030101010101" pitchFamily="2" charset="-122"/>
              </a:rPr>
              <a:t>agent</a:t>
            </a:r>
            <a:r>
              <a:rPr lang="en-US" altLang="zh-CN" dirty="0">
                <a:ea typeface="SimSun" panose="02010600030101010101" pitchFamily="2" charset="-122"/>
              </a:rPr>
              <a:t> </a:t>
            </a:r>
            <a:r>
              <a:rPr lang="en-US" altLang="zh-CN" dirty="0">
                <a:solidFill>
                  <a:srgbClr val="FF0000"/>
                </a:solidFill>
                <a:ea typeface="SimSun" panose="02010600030101010101" pitchFamily="2" charset="-122"/>
              </a:rPr>
              <a:t>program</a:t>
            </a:r>
            <a:r>
              <a:rPr lang="en-US" altLang="zh-CN" dirty="0">
                <a:ea typeface="SimSun" panose="02010600030101010101" pitchFamily="2" charset="-122"/>
              </a:rPr>
              <a:t> runs on the physical </a:t>
            </a:r>
            <a:r>
              <a:rPr lang="en-US" altLang="zh-CN" dirty="0">
                <a:solidFill>
                  <a:srgbClr val="FF0000"/>
                </a:solidFill>
                <a:ea typeface="SimSun" panose="02010600030101010101" pitchFamily="2" charset="-122"/>
              </a:rPr>
              <a:t>architecture</a:t>
            </a:r>
            <a:r>
              <a:rPr lang="en-US" altLang="zh-CN" dirty="0">
                <a:ea typeface="SimSun" panose="02010600030101010101" pitchFamily="2" charset="-122"/>
              </a:rPr>
              <a:t> to produce </a:t>
            </a:r>
            <a:r>
              <a:rPr lang="en-US" altLang="zh-CN" i="1" dirty="0">
                <a:ea typeface="SimSun" panose="02010600030101010101" pitchFamily="2" charset="-122"/>
              </a:rPr>
              <a:t>f</a:t>
            </a:r>
            <a:endParaRPr lang="en-US" altLang="zh-CN" dirty="0">
              <a:ea typeface="SimSun" panose="02010600030101010101" pitchFamily="2" charset="-122"/>
            </a:endParaRPr>
          </a:p>
          <a:p>
            <a:pPr eaLnBrk="1" hangingPunct="1"/>
            <a:r>
              <a:rPr lang="en-US" altLang="zh-CN" dirty="0">
                <a:ea typeface="SimSun" panose="02010600030101010101" pitchFamily="2" charset="-122"/>
              </a:rPr>
              <a:t>agent = architecture + program</a:t>
            </a:r>
          </a:p>
        </p:txBody>
      </p:sp>
      <p:pic>
        <p:nvPicPr>
          <p:cNvPr id="8196" name="Picture 4" descr="agent-enviro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676400"/>
            <a:ext cx="3733800" cy="1990725"/>
          </a:xfrm>
          <a:prstGeom prst="rect">
            <a:avLst/>
          </a:prstGeom>
          <a:solidFill>
            <a:srgbClr val="D1D1F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Game</a:t>
            </a:r>
            <a:r>
              <a:rPr lang="en-US" sz="4800" spc="-5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8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Problem</a:t>
            </a:r>
            <a:r>
              <a:rPr lang="en-US" sz="4800" spc="-3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48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Formulation</a:t>
            </a:r>
            <a:r>
              <a:rPr lang="en-US" sz="1800" dirty="0">
                <a:effectLst/>
                <a:latin typeface="Verdana" panose="020B0604030504040204" pitchFamily="34" charset="0"/>
                <a:ea typeface="Verdana" panose="020B0604030504040204" pitchFamily="34" charset="0"/>
                <a:cs typeface="Verdana" panose="020B0604030504040204" pitchFamily="34" charset="0"/>
              </a:rPr>
              <a:t/>
            </a:r>
            <a:br>
              <a:rPr lang="en-US" sz="1800" dirty="0">
                <a:effectLst/>
                <a:latin typeface="Verdana" panose="020B0604030504040204" pitchFamily="34" charset="0"/>
                <a:ea typeface="Verdana" panose="020B0604030504040204" pitchFamily="34" charset="0"/>
                <a:cs typeface="Verdana" panose="020B0604030504040204" pitchFamily="34" charset="0"/>
              </a:rPr>
            </a:br>
            <a:endParaRPr lang="en-US" dirty="0"/>
          </a:p>
        </p:txBody>
      </p:sp>
      <p:sp>
        <p:nvSpPr>
          <p:cNvPr id="3" name="Content Placeholder 2"/>
          <p:cNvSpPr>
            <a:spLocks noGrp="1"/>
          </p:cNvSpPr>
          <p:nvPr>
            <p:ph idx="1"/>
          </p:nvPr>
        </p:nvSpPr>
        <p:spPr>
          <a:xfrm>
            <a:off x="1484310" y="2743199"/>
            <a:ext cx="10018713" cy="3124201"/>
          </a:xfrm>
        </p:spPr>
        <p:txBody>
          <a:bodyPr>
            <a:normAutofit fontScale="62500" lnSpcReduction="20000"/>
          </a:bodyPr>
          <a:lstStyle/>
          <a:p>
            <a:pPr marL="342900" marR="552450" lvl="0" indent="-342900">
              <a:lnSpc>
                <a:spcPct val="98000"/>
              </a:lnSpc>
              <a:spcBef>
                <a:spcPts val="525"/>
              </a:spcBef>
              <a:spcAft>
                <a:spcPts val="0"/>
              </a:spcAft>
              <a:buFont typeface="Arial" panose="020B0604020202020204" pitchFamily="34" charset="0"/>
              <a:buChar char="■"/>
              <a:tabLst>
                <a:tab pos="636905" algn="l"/>
                <a:tab pos="637540" algn="l"/>
              </a:tabLst>
            </a:pPr>
            <a:r>
              <a:rPr lang="en-US" sz="2400" dirty="0">
                <a:effectLst/>
                <a:latin typeface="Verdana" panose="020B0604030504040204" pitchFamily="34" charset="0"/>
                <a:ea typeface="Verdana" panose="020B0604030504040204" pitchFamily="34" charset="0"/>
                <a:cs typeface="Verdana" panose="020B0604030504040204" pitchFamily="34" charset="0"/>
              </a:rPr>
              <a:t>A game</a:t>
            </a:r>
            <a:r>
              <a:rPr lang="en-US" sz="2400" spc="-2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with 2 players</a:t>
            </a:r>
            <a:r>
              <a:rPr lang="en-US" sz="2400" spc="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a:t>
            </a:r>
            <a:r>
              <a:rPr lang="en-US" sz="24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MAX</a:t>
            </a:r>
            <a:r>
              <a:rPr lang="en-US" sz="2400" spc="-1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and</a:t>
            </a:r>
            <a:r>
              <a:rPr lang="en-US" sz="2400" spc="15" dirty="0">
                <a:effectLst/>
                <a:latin typeface="Verdana" panose="020B0604030504040204" pitchFamily="34" charset="0"/>
                <a:ea typeface="Verdana" panose="020B0604030504040204" pitchFamily="34" charset="0"/>
                <a:cs typeface="Verdana" panose="020B0604030504040204" pitchFamily="34" charset="0"/>
              </a:rPr>
              <a:t> </a:t>
            </a:r>
            <a:r>
              <a:rPr lang="en-US" sz="24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MIN</a:t>
            </a:r>
            <a:r>
              <a:rPr lang="en-US" sz="2400" dirty="0">
                <a:effectLst/>
                <a:latin typeface="Verdana" panose="020B0604030504040204" pitchFamily="34" charset="0"/>
                <a:ea typeface="Verdana" panose="020B0604030504040204" pitchFamily="34" charset="0"/>
                <a:cs typeface="Verdana" panose="020B0604030504040204" pitchFamily="34" charset="0"/>
              </a:rPr>
              <a:t>,</a:t>
            </a:r>
            <a:r>
              <a:rPr lang="en-US" sz="2400" spc="2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MAX moves </a:t>
            </a:r>
            <a:r>
              <a:rPr lang="en-US" sz="2400" spc="-83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first,</a:t>
            </a:r>
            <a:r>
              <a:rPr lang="en-US" sz="2400" spc="4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turn-taking)</a:t>
            </a:r>
            <a:r>
              <a:rPr lang="en-US" sz="2400" spc="2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can</a:t>
            </a:r>
            <a:r>
              <a:rPr lang="en-US" sz="2400" spc="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be</a:t>
            </a:r>
            <a:r>
              <a:rPr lang="en-US" sz="2400" spc="-3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defined</a:t>
            </a:r>
            <a:r>
              <a:rPr lang="en-US" sz="2400" spc="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as</a:t>
            </a:r>
            <a:r>
              <a:rPr lang="en-US" sz="2400" spc="1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a</a:t>
            </a:r>
            <a:r>
              <a:rPr lang="en-US" sz="2400" spc="-1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search</a:t>
            </a:r>
            <a:r>
              <a:rPr lang="en-US" sz="2400" spc="5"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problem</a:t>
            </a:r>
            <a:r>
              <a:rPr lang="en-US" sz="2400" spc="30" dirty="0">
                <a:effectLst/>
                <a:latin typeface="Verdana" panose="020B0604030504040204" pitchFamily="34" charset="0"/>
                <a:ea typeface="Verdana" panose="020B0604030504040204" pitchFamily="34" charset="0"/>
                <a:cs typeface="Verdana" panose="020B0604030504040204" pitchFamily="34" charset="0"/>
              </a:rPr>
              <a:t> </a:t>
            </a:r>
            <a:r>
              <a:rPr lang="en-US" sz="2400" dirty="0">
                <a:effectLst/>
                <a:latin typeface="Verdana" panose="020B0604030504040204" pitchFamily="34" charset="0"/>
                <a:ea typeface="Verdana" panose="020B0604030504040204" pitchFamily="34" charset="0"/>
                <a:cs typeface="Verdana" panose="020B0604030504040204" pitchFamily="34" charset="0"/>
              </a:rPr>
              <a:t>with:</a:t>
            </a:r>
          </a:p>
          <a:p>
            <a:pPr marL="342900" marR="552450" lvl="0" indent="-342900">
              <a:lnSpc>
                <a:spcPct val="98000"/>
              </a:lnSpc>
              <a:spcBef>
                <a:spcPts val="525"/>
              </a:spcBef>
              <a:spcAft>
                <a:spcPts val="0"/>
              </a:spcAft>
              <a:buFont typeface="Arial" panose="020B0604020202020204" pitchFamily="34" charset="0"/>
              <a:buChar char="■"/>
              <a:tabLst>
                <a:tab pos="636905" algn="l"/>
                <a:tab pos="637540" algn="l"/>
              </a:tabLst>
            </a:pP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742950" marR="0" lvl="1" indent="-285750">
              <a:spcBef>
                <a:spcPts val="425"/>
              </a:spcBef>
              <a:spcAft>
                <a:spcPts val="0"/>
              </a:spcAft>
              <a:buFont typeface="Arial" panose="020B0604020202020204" pitchFamily="34" charset="0"/>
              <a:buChar char="■"/>
              <a:tabLst>
                <a:tab pos="1038225" algn="l"/>
                <a:tab pos="1038860" algn="l"/>
              </a:tabLst>
            </a:pPr>
            <a:r>
              <a:rPr lang="en-US" sz="20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initial</a:t>
            </a:r>
            <a:r>
              <a:rPr lang="en-US" sz="2000" spc="-15"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20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state</a:t>
            </a:r>
            <a:r>
              <a:rPr lang="en-US" sz="2000" dirty="0">
                <a:effectLst/>
                <a:latin typeface="Verdana" panose="020B0604030504040204" pitchFamily="34" charset="0"/>
                <a:ea typeface="Verdana" panose="020B0604030504040204" pitchFamily="34" charset="0"/>
                <a:cs typeface="Verdana" panose="020B0604030504040204" pitchFamily="34" charset="0"/>
              </a:rPr>
              <a:t>:</a:t>
            </a:r>
            <a:r>
              <a:rPr lang="en-US" sz="2000" spc="-3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board</a:t>
            </a:r>
            <a:r>
              <a:rPr lang="en-US" sz="2000" spc="-2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position</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742950" marR="0" lvl="1" indent="-285750">
              <a:spcBef>
                <a:spcPts val="450"/>
              </a:spcBef>
              <a:spcAft>
                <a:spcPts val="0"/>
              </a:spcAft>
              <a:buFont typeface="Arial" panose="020B0604020202020204" pitchFamily="34" charset="0"/>
              <a:buChar char="■"/>
              <a:tabLst>
                <a:tab pos="1038225" algn="l"/>
                <a:tab pos="1038860" algn="l"/>
              </a:tabLst>
            </a:pPr>
            <a:r>
              <a:rPr lang="en-US" sz="20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player</a:t>
            </a:r>
            <a:r>
              <a:rPr lang="en-US" sz="2000" dirty="0">
                <a:effectLst/>
                <a:latin typeface="Verdana" panose="020B0604030504040204" pitchFamily="34" charset="0"/>
                <a:ea typeface="Verdana" panose="020B0604030504040204" pitchFamily="34" charset="0"/>
                <a:cs typeface="Verdana" panose="020B0604030504040204" pitchFamily="34" charset="0"/>
              </a:rPr>
              <a:t>: player</a:t>
            </a:r>
            <a:r>
              <a:rPr lang="en-US" sz="2000" spc="-1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to</a:t>
            </a:r>
            <a:r>
              <a:rPr lang="en-US" sz="2000" spc="-3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move</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742950" marR="0" lvl="1" indent="-285750">
              <a:spcBef>
                <a:spcPts val="450"/>
              </a:spcBef>
              <a:spcAft>
                <a:spcPts val="0"/>
              </a:spcAft>
              <a:buFont typeface="Arial" panose="020B0604020202020204" pitchFamily="34" charset="0"/>
              <a:buChar char="■"/>
              <a:tabLst>
                <a:tab pos="1038225" algn="l"/>
                <a:tab pos="1038860" algn="l"/>
              </a:tabLst>
            </a:pPr>
            <a:r>
              <a:rPr lang="en-US" sz="20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successor</a:t>
            </a:r>
            <a:r>
              <a:rPr lang="en-US" sz="2000" spc="-5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20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function</a:t>
            </a:r>
            <a:r>
              <a:rPr lang="en-US" sz="2000" dirty="0">
                <a:effectLst/>
                <a:latin typeface="Verdana" panose="020B0604030504040204" pitchFamily="34" charset="0"/>
                <a:ea typeface="Verdana" panose="020B0604030504040204" pitchFamily="34" charset="0"/>
                <a:cs typeface="Verdana" panose="020B0604030504040204" pitchFamily="34" charset="0"/>
              </a:rPr>
              <a:t>:</a:t>
            </a:r>
            <a:r>
              <a:rPr lang="en-US" sz="2000" spc="-60" dirty="0">
                <a:effectLst/>
                <a:latin typeface="Verdana" panose="020B0604030504040204" pitchFamily="34" charset="0"/>
                <a:ea typeface="Verdana" panose="020B0604030504040204" pitchFamily="34" charset="0"/>
                <a:cs typeface="Verdana" panose="020B0604030504040204" pitchFamily="34" charset="0"/>
              </a:rPr>
              <a:t> </a:t>
            </a:r>
            <a:r>
              <a:rPr lang="en-US" sz="2000" spc="-60" dirty="0">
                <a:latin typeface="Verdana" panose="020B0604030504040204" pitchFamily="34" charset="0"/>
                <a:ea typeface="Verdana" panose="020B0604030504040204" pitchFamily="34" charset="0"/>
                <a:cs typeface="Verdana" panose="020B0604030504040204" pitchFamily="34" charset="0"/>
              </a:rPr>
              <a:t>Returns </a:t>
            </a:r>
            <a:r>
              <a:rPr lang="en-US" sz="2000" dirty="0">
                <a:effectLst/>
                <a:latin typeface="Verdana" panose="020B0604030504040204" pitchFamily="34" charset="0"/>
                <a:ea typeface="Verdana" panose="020B0604030504040204" pitchFamily="34" charset="0"/>
                <a:cs typeface="Verdana" panose="020B0604030504040204" pitchFamily="34" charset="0"/>
              </a:rPr>
              <a:t>a</a:t>
            </a:r>
            <a:r>
              <a:rPr lang="en-US" sz="2000" spc="-1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list of</a:t>
            </a:r>
            <a:r>
              <a:rPr lang="en-US" sz="2000" spc="-1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legal</a:t>
            </a:r>
            <a:r>
              <a:rPr lang="en-US" sz="2000" spc="-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a:t>
            </a:r>
            <a:r>
              <a:rPr lang="en-US" sz="2000" i="1" dirty="0">
                <a:effectLst/>
                <a:latin typeface="Verdana" panose="020B0604030504040204" pitchFamily="34" charset="0"/>
                <a:ea typeface="Verdana" panose="020B0604030504040204" pitchFamily="34" charset="0"/>
                <a:cs typeface="Verdana" panose="020B0604030504040204" pitchFamily="34" charset="0"/>
              </a:rPr>
              <a:t>move,</a:t>
            </a:r>
            <a:r>
              <a:rPr lang="en-US" sz="2000" i="1" spc="-20" dirty="0">
                <a:effectLst/>
                <a:latin typeface="Verdana" panose="020B0604030504040204" pitchFamily="34" charset="0"/>
                <a:ea typeface="Verdana" panose="020B0604030504040204" pitchFamily="34" charset="0"/>
                <a:cs typeface="Verdana" panose="020B0604030504040204" pitchFamily="34" charset="0"/>
              </a:rPr>
              <a:t> </a:t>
            </a:r>
            <a:r>
              <a:rPr lang="en-US" sz="2000" i="1" dirty="0">
                <a:effectLst/>
                <a:latin typeface="Verdana" panose="020B0604030504040204" pitchFamily="34" charset="0"/>
                <a:ea typeface="Verdana" panose="020B0604030504040204" pitchFamily="34" charset="0"/>
                <a:cs typeface="Verdana" panose="020B0604030504040204" pitchFamily="34" charset="0"/>
              </a:rPr>
              <a:t>state</a:t>
            </a:r>
            <a:r>
              <a:rPr lang="en-US" sz="2000" dirty="0">
                <a:effectLst/>
                <a:latin typeface="Verdana" panose="020B0604030504040204" pitchFamily="34" charset="0"/>
                <a:ea typeface="Verdana" panose="020B0604030504040204" pitchFamily="34" charset="0"/>
                <a:cs typeface="Verdana" panose="020B0604030504040204" pitchFamily="34" charset="0"/>
              </a:rPr>
              <a:t>)</a:t>
            </a:r>
            <a:r>
              <a:rPr lang="en-US" sz="2000" spc="-2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pairs, each indicating a legal move and the resulting state.</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742950" marR="0" lvl="1" indent="-285750">
              <a:spcBef>
                <a:spcPts val="450"/>
              </a:spcBef>
              <a:spcAft>
                <a:spcPts val="0"/>
              </a:spcAft>
              <a:buFont typeface="Arial" panose="020B0604020202020204" pitchFamily="34" charset="0"/>
              <a:buChar char="■"/>
              <a:tabLst>
                <a:tab pos="1038225" algn="l"/>
                <a:tab pos="1038860" algn="l"/>
              </a:tabLst>
            </a:pPr>
            <a:r>
              <a:rPr lang="en-US" sz="20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goal</a:t>
            </a:r>
            <a:r>
              <a:rPr lang="en-US" sz="2000" spc="-25"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20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test/ terminal test</a:t>
            </a:r>
            <a:r>
              <a:rPr lang="en-US" sz="2000" dirty="0">
                <a:effectLst/>
                <a:latin typeface="Verdana" panose="020B0604030504040204" pitchFamily="34" charset="0"/>
                <a:ea typeface="Verdana" panose="020B0604030504040204" pitchFamily="34" charset="0"/>
                <a:cs typeface="Verdana" panose="020B0604030504040204" pitchFamily="34" charset="0"/>
              </a:rPr>
              <a:t>:</a:t>
            </a:r>
            <a:r>
              <a:rPr lang="en-US" sz="2000" spc="-1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whether</a:t>
            </a:r>
            <a:r>
              <a:rPr lang="en-US" sz="2000" spc="-4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the</a:t>
            </a:r>
            <a:r>
              <a:rPr lang="en-US" sz="2000" spc="-4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game is</a:t>
            </a:r>
            <a:r>
              <a:rPr lang="en-US" sz="2000" spc="-1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over</a:t>
            </a:r>
            <a:r>
              <a:rPr lang="en-US" sz="2000" spc="-5" dirty="0">
                <a:effectLst/>
                <a:latin typeface="Verdana" panose="020B0604030504040204" pitchFamily="34" charset="0"/>
                <a:ea typeface="Verdana" panose="020B0604030504040204" pitchFamily="34" charset="0"/>
                <a:cs typeface="Verdana" panose="020B0604030504040204" pitchFamily="34" charset="0"/>
              </a:rPr>
              <a:t> (States where the game has ended are called </a:t>
            </a:r>
            <a:r>
              <a:rPr lang="en-US" sz="2000" dirty="0">
                <a:effectLst/>
                <a:latin typeface="Verdana" panose="020B0604030504040204" pitchFamily="34" charset="0"/>
                <a:ea typeface="Verdana" panose="020B0604030504040204" pitchFamily="34" charset="0"/>
                <a:cs typeface="Verdana" panose="020B0604030504040204" pitchFamily="34" charset="0"/>
              </a:rPr>
              <a:t>terminal states)</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742950" marR="993140" lvl="1" indent="-285750">
              <a:lnSpc>
                <a:spcPct val="98000"/>
              </a:lnSpc>
              <a:spcBef>
                <a:spcPts val="470"/>
              </a:spcBef>
              <a:spcAft>
                <a:spcPts val="0"/>
              </a:spcAft>
              <a:buFont typeface="Arial" panose="020B0604020202020204" pitchFamily="34" charset="0"/>
              <a:buChar char="■"/>
              <a:tabLst>
                <a:tab pos="1038225" algn="l"/>
                <a:tab pos="1038860" algn="l"/>
              </a:tabLst>
            </a:pPr>
            <a:r>
              <a:rPr lang="en-US" sz="20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utility</a:t>
            </a:r>
            <a:r>
              <a:rPr lang="en-US" sz="2000" spc="-5"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 </a:t>
            </a:r>
            <a:r>
              <a:rPr lang="en-US" sz="2000" dirty="0">
                <a:solidFill>
                  <a:srgbClr val="1C80E2"/>
                </a:solidFill>
                <a:effectLst/>
                <a:latin typeface="Verdana" panose="020B0604030504040204" pitchFamily="34" charset="0"/>
                <a:ea typeface="Verdana" panose="020B0604030504040204" pitchFamily="34" charset="0"/>
                <a:cs typeface="Verdana" panose="020B0604030504040204" pitchFamily="34" charset="0"/>
              </a:rPr>
              <a:t>function</a:t>
            </a:r>
            <a:r>
              <a:rPr lang="en-US" sz="2000" dirty="0">
                <a:effectLst/>
                <a:latin typeface="Verdana" panose="020B0604030504040204" pitchFamily="34" charset="0"/>
                <a:ea typeface="Verdana" panose="020B0604030504040204" pitchFamily="34" charset="0"/>
                <a:cs typeface="Verdana" panose="020B0604030504040204" pitchFamily="34" charset="0"/>
              </a:rPr>
              <a:t>:</a:t>
            </a:r>
            <a:r>
              <a:rPr lang="en-US" sz="2000" spc="-4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gives</a:t>
            </a:r>
            <a:r>
              <a:rPr lang="en-US" sz="2000" spc="-2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a</a:t>
            </a:r>
            <a:r>
              <a:rPr lang="en-US" sz="2000" spc="-1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numeric</a:t>
            </a:r>
            <a:r>
              <a:rPr lang="en-US" sz="2000" spc="-3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value</a:t>
            </a:r>
            <a:r>
              <a:rPr lang="en-US" sz="2000" spc="-3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for</a:t>
            </a:r>
            <a:r>
              <a:rPr lang="en-US" sz="2000" spc="-3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the</a:t>
            </a:r>
            <a:r>
              <a:rPr lang="en-US" sz="2000" spc="-25"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terminal</a:t>
            </a:r>
            <a:r>
              <a:rPr lang="en-US" sz="2000" spc="-69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states</a:t>
            </a:r>
            <a:r>
              <a:rPr lang="en-US" sz="2000" spc="-3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(win,</a:t>
            </a:r>
            <a:r>
              <a:rPr lang="en-US" sz="2000" spc="-1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loss,</a:t>
            </a:r>
            <a:r>
              <a:rPr lang="en-US" sz="2000" spc="-30" dirty="0">
                <a:effectLst/>
                <a:latin typeface="Verdana" panose="020B0604030504040204" pitchFamily="34" charset="0"/>
                <a:ea typeface="Verdana" panose="020B0604030504040204" pitchFamily="34" charset="0"/>
                <a:cs typeface="Verdana" panose="020B0604030504040204" pitchFamily="34" charset="0"/>
              </a:rPr>
              <a:t> </a:t>
            </a:r>
            <a:r>
              <a:rPr lang="en-US" sz="2000" dirty="0">
                <a:effectLst/>
                <a:latin typeface="Verdana" panose="020B0604030504040204" pitchFamily="34" charset="0"/>
                <a:ea typeface="Verdana" panose="020B0604030504040204" pitchFamily="34" charset="0"/>
                <a:cs typeface="Verdana" panose="020B0604030504040204" pitchFamily="34" charset="0"/>
              </a:rPr>
              <a:t>draw). Example: Chess-</a:t>
            </a:r>
            <a:r>
              <a:rPr lang="en-US" sz="2000" dirty="0">
                <a:effectLst/>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a:t>
            </a:r>
            <a:r>
              <a:rPr lang="en-US" sz="2000" dirty="0">
                <a:effectLst/>
                <a:latin typeface="Verdana" panose="020B0604030504040204" pitchFamily="34" charset="0"/>
                <a:ea typeface="Verdana" panose="020B0604030504040204" pitchFamily="34" charset="0"/>
                <a:cs typeface="Verdana" panose="020B0604030504040204" pitchFamily="34" charset="0"/>
              </a:rPr>
              <a:t> +1, -1, 0   </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pPr marL="0" marR="0">
              <a:spcBef>
                <a:spcPts val="55"/>
              </a:spcBef>
              <a:spcAft>
                <a:spcPts val="0"/>
              </a:spcAft>
            </a:pPr>
            <a:r>
              <a:rPr lang="en-US" sz="3250" dirty="0">
                <a:effectLst/>
                <a:latin typeface="Verdana" panose="020B0604030504040204" pitchFamily="34" charset="0"/>
                <a:ea typeface="Verdana" panose="020B0604030504040204" pitchFamily="34" charset="0"/>
                <a:cs typeface="Verdana" panose="020B0604030504040204" pitchFamily="34" charset="0"/>
              </a:rPr>
              <a:t> </a:t>
            </a:r>
            <a:endParaRPr lang="en-US" sz="2400" dirty="0">
              <a:effectLst/>
              <a:latin typeface="Verdana" panose="020B0604030504040204" pitchFamily="34" charset="0"/>
              <a:ea typeface="Verdana" panose="020B0604030504040204" pitchFamily="34" charset="0"/>
              <a:cs typeface="Verdana" panose="020B0604030504040204" pitchFamily="34" charset="0"/>
            </a:endParaRPr>
          </a:p>
          <a:p>
            <a:pPr marL="342900" marR="0" lvl="0" indent="-342900">
              <a:spcBef>
                <a:spcPts val="0"/>
              </a:spcBef>
              <a:spcAft>
                <a:spcPts val="0"/>
              </a:spcAft>
              <a:buFont typeface="Arial" panose="020B0604020202020204" pitchFamily="34" charset="0"/>
              <a:buChar char="■"/>
              <a:tabLst>
                <a:tab pos="636905" algn="l"/>
                <a:tab pos="637540" algn="l"/>
              </a:tabLst>
            </a:pPr>
            <a:r>
              <a:rPr lang="en-US" sz="24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Game</a:t>
            </a:r>
            <a:r>
              <a:rPr lang="en-US" sz="2400" spc="-1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 </a:t>
            </a:r>
            <a:r>
              <a:rPr lang="en-US" sz="24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tree</a:t>
            </a:r>
            <a:r>
              <a:rPr lang="en-US" sz="2400" spc="-1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 of the game </a:t>
            </a:r>
            <a:r>
              <a:rPr lang="en-US" sz="24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a:t>
            </a:r>
          </a:p>
          <a:p>
            <a:pPr marL="0" marR="0" lvl="0" indent="0">
              <a:spcBef>
                <a:spcPts val="0"/>
              </a:spcBef>
              <a:spcAft>
                <a:spcPts val="0"/>
              </a:spcAft>
              <a:buNone/>
              <a:tabLst>
                <a:tab pos="636905" algn="l"/>
                <a:tab pos="637540" algn="l"/>
              </a:tabLst>
            </a:pPr>
            <a:r>
              <a:rPr lang="en-US" sz="2400" spc="-1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sz="24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initial</a:t>
            </a:r>
            <a:r>
              <a:rPr lang="en-US" sz="2400" spc="15"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 </a:t>
            </a:r>
            <a:r>
              <a:rPr lang="en-US" sz="24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state</a:t>
            </a:r>
            <a:r>
              <a:rPr lang="en-US" sz="2400" spc="-5"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 </a:t>
            </a:r>
            <a:r>
              <a:rPr lang="en-US" sz="24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a:t>
            </a:r>
            <a:r>
              <a:rPr lang="en-US" sz="2400" spc="5"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 </a:t>
            </a:r>
            <a:r>
              <a:rPr lang="en-US" sz="24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legal</a:t>
            </a:r>
            <a:r>
              <a:rPr lang="en-US" sz="2400" spc="-5"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 </a:t>
            </a:r>
            <a:r>
              <a:rPr lang="en-US" sz="2400" dirty="0">
                <a:solidFill>
                  <a:srgbClr val="FF0000"/>
                </a:solidFill>
                <a:effectLst/>
                <a:latin typeface="Verdana" panose="020B0604030504040204" pitchFamily="34" charset="0"/>
                <a:ea typeface="Verdana" panose="020B0604030504040204" pitchFamily="34" charset="0"/>
                <a:cs typeface="Verdana" panose="020B0604030504040204" pitchFamily="34" charset="0"/>
              </a:rPr>
              <a:t>moves for  each side</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p>
            <a:r>
              <a:rPr lang="en-US" dirty="0"/>
              <a:t>Next slide shows an example on Game tree for </a:t>
            </a:r>
            <a:r>
              <a:rPr lang="en-US" b="1" i="1" dirty="0"/>
              <a:t>tic-tac-toe (</a:t>
            </a:r>
            <a:r>
              <a:rPr lang="en-US" b="1" i="1" dirty="0" err="1"/>
              <a:t>noughts</a:t>
            </a:r>
            <a:r>
              <a:rPr lang="en-US" b="1" i="1" dirty="0"/>
              <a:t> and crosses)</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2392" y="582168"/>
            <a:ext cx="8967216" cy="5818632"/>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Tic-tac–toe Game tree</a:t>
            </a:r>
          </a:p>
        </p:txBody>
      </p:sp>
      <p:sp>
        <p:nvSpPr>
          <p:cNvPr id="3" name="Content Placeholder 2"/>
          <p:cNvSpPr>
            <a:spLocks noGrp="1"/>
          </p:cNvSpPr>
          <p:nvPr>
            <p:ph idx="1"/>
          </p:nvPr>
        </p:nvSpPr>
        <p:spPr/>
        <p:txBody>
          <a:bodyPr/>
          <a:lstStyle/>
          <a:p>
            <a:r>
              <a:rPr lang="en-US" dirty="0"/>
              <a:t>The number on each leaf node indicates the utility value of the terminal state from the point of view of MAX.</a:t>
            </a:r>
          </a:p>
          <a:p>
            <a:r>
              <a:rPr lang="en-US" dirty="0"/>
              <a:t>High values are assumed to be good for MAX and bad for MIN (which is how the players get their names).</a:t>
            </a:r>
          </a:p>
          <a:p>
            <a:r>
              <a:rPr lang="en-US" dirty="0"/>
              <a:t>It is MAX’s job to use the search tree (particularly the utility of terminal states) to determine the best move.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strategies</a:t>
            </a:r>
          </a:p>
        </p:txBody>
      </p:sp>
      <p:sp>
        <p:nvSpPr>
          <p:cNvPr id="3" name="Content Placeholder 2"/>
          <p:cNvSpPr>
            <a:spLocks noGrp="1"/>
          </p:cNvSpPr>
          <p:nvPr>
            <p:ph idx="1"/>
          </p:nvPr>
        </p:nvSpPr>
        <p:spPr/>
        <p:txBody>
          <a:bodyPr>
            <a:normAutofit fontScale="92500" lnSpcReduction="20000"/>
          </a:bodyPr>
          <a:lstStyle/>
          <a:p>
            <a:r>
              <a:rPr lang="en-US" dirty="0"/>
              <a:t>In a normal search problem, the optimal solution would be a sequence of moves leading to goal state – a terminal state that is a win.</a:t>
            </a:r>
          </a:p>
          <a:p>
            <a:r>
              <a:rPr lang="en-US" dirty="0"/>
              <a:t>In a game, on the other hand, MIN has something to say about it. </a:t>
            </a:r>
          </a:p>
          <a:p>
            <a:r>
              <a:rPr lang="en-US" dirty="0"/>
              <a:t>MAX therefore must find a </a:t>
            </a:r>
            <a:r>
              <a:rPr lang="en-US" b="1" dirty="0"/>
              <a:t>contingent strategy</a:t>
            </a:r>
            <a:r>
              <a:rPr lang="en-US" dirty="0"/>
              <a:t>, which specifies MAX’s move in the initial state, then MAX’s moves in the states resulting from every possible response by MIN, then MAX’s moves in the states resulting from every possible response by MIN to those moves, and so on.</a:t>
            </a:r>
          </a:p>
          <a:p>
            <a:r>
              <a:rPr lang="en-US" dirty="0"/>
              <a:t>Roughly speaking, an </a:t>
            </a:r>
            <a:r>
              <a:rPr lang="en-US" b="1" dirty="0"/>
              <a:t>optimal strategy </a:t>
            </a:r>
            <a:r>
              <a:rPr lang="en-US" dirty="0"/>
              <a:t>leads to outcomes at least as good as any other strategy when one is playing an </a:t>
            </a:r>
            <a:r>
              <a:rPr lang="en-US" b="1" dirty="0"/>
              <a:t>infallible</a:t>
            </a:r>
            <a:r>
              <a:rPr lang="en-US" dirty="0"/>
              <a:t> opponent.</a:t>
            </a:r>
          </a:p>
          <a:p>
            <a:endParaRPr 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strategies (</a:t>
            </a:r>
            <a:r>
              <a:rPr lang="en-US" dirty="0" err="1"/>
              <a:t>contd</a:t>
            </a:r>
            <a:r>
              <a:rPr lang="en-US" dirty="0"/>
              <a:t>…)</a:t>
            </a:r>
          </a:p>
        </p:txBody>
      </p:sp>
      <p:pic>
        <p:nvPicPr>
          <p:cNvPr id="5" name="Content Placeholder 4"/>
          <p:cNvPicPr>
            <a:picLocks noGrp="1" noChangeAspect="1"/>
          </p:cNvPicPr>
          <p:nvPr>
            <p:ph idx="1"/>
          </p:nvPr>
        </p:nvPicPr>
        <p:blipFill>
          <a:blip r:embed="rId2"/>
          <a:stretch>
            <a:fillRect/>
          </a:stretch>
        </p:blipFill>
        <p:spPr>
          <a:xfrm>
            <a:off x="2743200" y="2514600"/>
            <a:ext cx="6857999" cy="2590800"/>
          </a:xfrm>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609600"/>
            <a:ext cx="8911687" cy="747490"/>
          </a:xfrm>
        </p:spPr>
        <p:txBody>
          <a:bodyPr/>
          <a:lstStyle/>
          <a:p>
            <a:r>
              <a:rPr lang="en-US" dirty="0"/>
              <a:t>Optimal strategies (</a:t>
            </a:r>
            <a:r>
              <a:rPr lang="en-US" dirty="0" err="1"/>
              <a:t>contd</a:t>
            </a:r>
            <a:r>
              <a:rPr lang="en-US" dirty="0"/>
              <a:t>…)</a:t>
            </a:r>
          </a:p>
        </p:txBody>
      </p:sp>
      <p:pic>
        <p:nvPicPr>
          <p:cNvPr id="38" name="Picture 37"/>
          <p:cNvPicPr>
            <a:picLocks noChangeAspect="1"/>
          </p:cNvPicPr>
          <p:nvPr/>
        </p:nvPicPr>
        <p:blipFill>
          <a:blip r:embed="rId3"/>
          <a:stretch>
            <a:fillRect/>
          </a:stretch>
        </p:blipFill>
        <p:spPr>
          <a:xfrm>
            <a:off x="2129887" y="1566877"/>
            <a:ext cx="8534400" cy="4690667"/>
          </a:xfrm>
          <a:prstGeom prst="rect">
            <a:avLst/>
          </a:prstGeom>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95090"/>
          </a:xfrm>
        </p:spPr>
        <p:txBody>
          <a:bodyPr>
            <a:normAutofit fontScale="90000"/>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2577685" y="2362200"/>
            <a:ext cx="8911687" cy="2133600"/>
          </a:xfrm>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99890"/>
          </a:xfrm>
        </p:spPr>
        <p:txBody>
          <a:bodyPr/>
          <a:lstStyle/>
          <a:p>
            <a:r>
              <a:rPr lang="en-US" dirty="0"/>
              <a:t>Optimal strategies &amp; Minimax Value</a:t>
            </a:r>
          </a:p>
        </p:txBody>
      </p:sp>
      <p:pic>
        <p:nvPicPr>
          <p:cNvPr id="5" name="Content Placeholder 4"/>
          <p:cNvPicPr>
            <a:picLocks noGrp="1" noChangeAspect="1"/>
          </p:cNvPicPr>
          <p:nvPr>
            <p:ph idx="1"/>
          </p:nvPr>
        </p:nvPicPr>
        <p:blipFill>
          <a:blip r:embed="rId2"/>
          <a:stretch>
            <a:fillRect/>
          </a:stretch>
        </p:blipFill>
        <p:spPr>
          <a:xfrm>
            <a:off x="1905000" y="1905000"/>
            <a:ext cx="9497660" cy="3048001"/>
          </a:xfrm>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Minimax Value </a:t>
            </a:r>
          </a:p>
        </p:txBody>
      </p:sp>
      <p:pic>
        <p:nvPicPr>
          <p:cNvPr id="5" name="Content Placeholder 4"/>
          <p:cNvPicPr>
            <a:picLocks noGrp="1" noChangeAspect="1"/>
          </p:cNvPicPr>
          <p:nvPr>
            <p:ph idx="1"/>
          </p:nvPr>
        </p:nvPicPr>
        <p:blipFill>
          <a:blip r:embed="rId2"/>
          <a:stretch>
            <a:fillRect/>
          </a:stretch>
        </p:blipFill>
        <p:spPr>
          <a:xfrm>
            <a:off x="3889365" y="2860375"/>
            <a:ext cx="5208608" cy="2737449"/>
          </a:xfrm>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normAutofit fontScale="90000"/>
          </a:bodyPr>
          <a:lstStyle/>
          <a:p>
            <a:r>
              <a:rPr lang="en-US"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A</a:t>
            </a:r>
            <a:r>
              <a:rPr lang="en-US" spc="-3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Partial Game</a:t>
            </a:r>
            <a:r>
              <a:rPr lang="en-US" spc="-4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Tree</a:t>
            </a:r>
            <a:r>
              <a:rPr lang="en-US" spc="-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for</a:t>
            </a:r>
            <a:r>
              <a:rPr lang="en-US" spc="-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Tic-Tac-Toe</a:t>
            </a:r>
            <a:endParaRPr lang="en-US" dirty="0"/>
          </a:p>
        </p:txBody>
      </p:sp>
      <p:pic>
        <p:nvPicPr>
          <p:cNvPr id="5" name="Content Placeholder 4"/>
          <p:cNvPicPr>
            <a:picLocks noGrp="1" noChangeAspect="1"/>
          </p:cNvPicPr>
          <p:nvPr>
            <p:ph idx="1"/>
          </p:nvPr>
        </p:nvPicPr>
        <p:blipFill>
          <a:blip r:embed="rId2"/>
          <a:stretch>
            <a:fillRect/>
          </a:stretch>
        </p:blipFill>
        <p:spPr>
          <a:xfrm>
            <a:off x="2592924" y="1905000"/>
            <a:ext cx="8151275" cy="41910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533400"/>
            <a:ext cx="8458200" cy="792162"/>
          </a:xfrm>
          <a:noFill/>
        </p:spPr>
        <p:txBody>
          <a:bodyPr>
            <a:normAutofit/>
          </a:bodyPr>
          <a:lstStyle/>
          <a:p>
            <a:pPr eaLnBrk="1" hangingPunct="1">
              <a:defRPr/>
            </a:pPr>
            <a:r>
              <a:rPr lang="en-US" dirty="0"/>
              <a:t>Vacuum-cleaner world</a:t>
            </a:r>
          </a:p>
        </p:txBody>
      </p:sp>
      <p:sp>
        <p:nvSpPr>
          <p:cNvPr id="9219" name="Rectangle 3"/>
          <p:cNvSpPr>
            <a:spLocks noGrp="1" noChangeArrowheads="1"/>
          </p:cNvSpPr>
          <p:nvPr>
            <p:ph idx="1"/>
          </p:nvPr>
        </p:nvSpPr>
        <p:spPr>
          <a:xfrm>
            <a:off x="2552700" y="2849562"/>
            <a:ext cx="7086600" cy="3932238"/>
          </a:xfrm>
          <a:noFill/>
        </p:spPr>
        <p:txBody>
          <a:bodyPr>
            <a:normAutofit fontScale="25000" lnSpcReduction="20000"/>
          </a:bodyPr>
          <a:lstStyle/>
          <a:p>
            <a:pPr eaLnBrk="1" hangingPunct="1"/>
            <a:endParaRPr lang="en-US" altLang="zh-CN" dirty="0">
              <a:ea typeface="SimSun" panose="02010600030101010101" pitchFamily="2" charset="-122"/>
            </a:endParaRPr>
          </a:p>
          <a:p>
            <a:pPr eaLnBrk="1" hangingPunct="1">
              <a:buFontTx/>
              <a:buNone/>
            </a:pPr>
            <a:endParaRPr lang="en-US" altLang="zh-CN" sz="2800" dirty="0">
              <a:ea typeface="SimSun" panose="02010600030101010101" pitchFamily="2" charset="-122"/>
            </a:endParaRPr>
          </a:p>
          <a:p>
            <a:pPr eaLnBrk="1" hangingPunct="1">
              <a:buFontTx/>
              <a:buNone/>
            </a:pPr>
            <a:endParaRPr lang="en-US" altLang="zh-CN" sz="2800" dirty="0">
              <a:ea typeface="SimSun" panose="02010600030101010101" pitchFamily="2" charset="-122"/>
            </a:endParaRPr>
          </a:p>
          <a:p>
            <a:pPr eaLnBrk="1" hangingPunct="1">
              <a:buFontTx/>
              <a:buNone/>
            </a:pPr>
            <a:endParaRPr lang="en-US" altLang="zh-CN" sz="2800" dirty="0">
              <a:ea typeface="SimSun" panose="02010600030101010101" pitchFamily="2" charset="-122"/>
            </a:endParaRPr>
          </a:p>
          <a:p>
            <a:pPr eaLnBrk="1" hangingPunct="1"/>
            <a:r>
              <a:rPr lang="en-US" altLang="zh-CN" sz="7200" dirty="0">
                <a:ea typeface="SimSun" panose="02010600030101010101" pitchFamily="2" charset="-122"/>
              </a:rPr>
              <a:t>Percepts: location and contents , e.g.,[ A, Dirty]</a:t>
            </a:r>
          </a:p>
          <a:p>
            <a:pPr eaLnBrk="1" hangingPunct="1"/>
            <a:r>
              <a:rPr lang="en-US" altLang="zh-CN" sz="7200" dirty="0">
                <a:ea typeface="SimSun" panose="02010600030101010101" pitchFamily="2" charset="-122"/>
              </a:rPr>
              <a:t>Actions: </a:t>
            </a:r>
            <a:r>
              <a:rPr lang="en-US" altLang="zh-CN" sz="7200" i="1" dirty="0">
                <a:ea typeface="SimSun" panose="02010600030101010101" pitchFamily="2" charset="-122"/>
              </a:rPr>
              <a:t>Left</a:t>
            </a:r>
            <a:r>
              <a:rPr lang="en-US" altLang="zh-CN" sz="7200" dirty="0">
                <a:ea typeface="SimSun" panose="02010600030101010101" pitchFamily="2" charset="-122"/>
              </a:rPr>
              <a:t>, </a:t>
            </a:r>
            <a:r>
              <a:rPr lang="en-US" altLang="zh-CN" sz="7200" i="1" dirty="0">
                <a:ea typeface="SimSun" panose="02010600030101010101" pitchFamily="2" charset="-122"/>
              </a:rPr>
              <a:t>Right</a:t>
            </a:r>
            <a:r>
              <a:rPr lang="en-US" altLang="zh-CN" sz="7200" dirty="0">
                <a:ea typeface="SimSun" panose="02010600030101010101" pitchFamily="2" charset="-122"/>
              </a:rPr>
              <a:t>, </a:t>
            </a:r>
            <a:r>
              <a:rPr lang="en-US" altLang="zh-CN" sz="7200" i="1" dirty="0">
                <a:ea typeface="SimSun" panose="02010600030101010101" pitchFamily="2" charset="-122"/>
              </a:rPr>
              <a:t>Suck</a:t>
            </a:r>
            <a:r>
              <a:rPr lang="en-US" altLang="zh-CN" sz="7200" dirty="0">
                <a:ea typeface="SimSun" panose="02010600030101010101" pitchFamily="2" charset="-122"/>
              </a:rPr>
              <a:t>, </a:t>
            </a:r>
            <a:r>
              <a:rPr lang="en-US" altLang="zh-CN" sz="7200" i="1" dirty="0" err="1">
                <a:ea typeface="SimSun" panose="02010600030101010101" pitchFamily="2" charset="-122"/>
              </a:rPr>
              <a:t>NoOp</a:t>
            </a:r>
            <a:r>
              <a:rPr lang="en-US" altLang="zh-CN" sz="7200" dirty="0">
                <a:ea typeface="SimSun" panose="02010600030101010101" pitchFamily="2" charset="-122"/>
              </a:rPr>
              <a:t>
Percept sequence :  Action : </a:t>
            </a:r>
          </a:p>
          <a:p>
            <a:pPr eaLnBrk="1" hangingPunct="1">
              <a:buFontTx/>
              <a:buNone/>
            </a:pPr>
            <a:r>
              <a:rPr lang="en-US" altLang="zh-CN" sz="7200" dirty="0">
                <a:ea typeface="SimSun" panose="02010600030101010101" pitchFamily="2" charset="-122"/>
              </a:rPr>
              <a:t>        [A, Clean]			 right </a:t>
            </a:r>
          </a:p>
          <a:p>
            <a:pPr eaLnBrk="1" hangingPunct="1">
              <a:buFontTx/>
              <a:buNone/>
            </a:pPr>
            <a:r>
              <a:rPr lang="en-US" altLang="zh-CN" sz="7200" dirty="0">
                <a:ea typeface="SimSun" panose="02010600030101010101" pitchFamily="2" charset="-122"/>
              </a:rPr>
              <a:t>        [A, Dirty]			 suck</a:t>
            </a:r>
          </a:p>
          <a:p>
            <a:pPr eaLnBrk="1" hangingPunct="1">
              <a:buFontTx/>
              <a:buNone/>
            </a:pPr>
            <a:r>
              <a:rPr lang="en-US" altLang="zh-CN" sz="7200" dirty="0">
                <a:ea typeface="SimSun" panose="02010600030101010101" pitchFamily="2" charset="-122"/>
              </a:rPr>
              <a:t>        [B, Clean]			 left</a:t>
            </a:r>
          </a:p>
          <a:p>
            <a:pPr eaLnBrk="1" hangingPunct="1">
              <a:buFontTx/>
              <a:buNone/>
            </a:pPr>
            <a:r>
              <a:rPr lang="en-US" altLang="zh-CN" sz="7200" dirty="0">
                <a:ea typeface="SimSun" panose="02010600030101010101" pitchFamily="2" charset="-122"/>
              </a:rPr>
              <a:t>        [B, dirty]                      suck </a:t>
            </a:r>
          </a:p>
          <a:p>
            <a:pPr eaLnBrk="1" hangingPunct="1">
              <a:buFontTx/>
              <a:buNone/>
            </a:pPr>
            <a:r>
              <a:rPr lang="en-US" altLang="zh-CN" sz="7200" dirty="0">
                <a:ea typeface="SimSun" panose="02010600030101010101" pitchFamily="2" charset="-122"/>
              </a:rPr>
              <a:t>        [A, Dirty],[A, Clean]	 right    </a:t>
            </a:r>
          </a:p>
          <a:p>
            <a:pPr eaLnBrk="1" hangingPunct="1">
              <a:buFontTx/>
              <a:buNone/>
            </a:pPr>
            <a:r>
              <a:rPr lang="en-US" altLang="zh-CN" sz="7200" dirty="0">
                <a:ea typeface="SimSun" panose="02010600030101010101" pitchFamily="2" charset="-122"/>
              </a:rPr>
              <a:t>        ……………</a:t>
            </a:r>
          </a:p>
          <a:p>
            <a:pPr eaLnBrk="1" hangingPunct="1">
              <a:buFontTx/>
              <a:buNone/>
            </a:pPr>
            <a:r>
              <a:rPr lang="en-US" altLang="zh-CN" sz="2400" dirty="0">
                <a:ea typeface="SimSun" panose="02010600030101010101" pitchFamily="2" charset="-122"/>
              </a:rPr>
              <a:t> </a:t>
            </a:r>
          </a:p>
          <a:p>
            <a:pPr eaLnBrk="1" hangingPunct="1">
              <a:buFontTx/>
              <a:buNone/>
            </a:pPr>
            <a:r>
              <a:rPr lang="en-US" altLang="zh-CN" sz="2400" dirty="0">
                <a:ea typeface="SimSun" panose="02010600030101010101" pitchFamily="2" charset="-122"/>
              </a:rPr>
              <a:t>        </a:t>
            </a:r>
          </a:p>
          <a:p>
            <a:pPr eaLnBrk="1" hangingPunct="1">
              <a:buFontTx/>
              <a:buNone/>
            </a:pPr>
            <a:r>
              <a:rPr lang="en-US" altLang="zh-CN" sz="2400" dirty="0">
                <a:ea typeface="SimSun" panose="02010600030101010101" pitchFamily="2" charset="-122"/>
              </a:rPr>
              <a:t> </a:t>
            </a:r>
          </a:p>
          <a:p>
            <a:pPr eaLnBrk="1" hangingPunct="1">
              <a:buFontTx/>
              <a:buNone/>
            </a:pPr>
            <a:r>
              <a:rPr lang="en-US" altLang="zh-CN" sz="2400" dirty="0">
                <a:ea typeface="SimSun" panose="02010600030101010101" pitchFamily="2" charset="-122"/>
              </a:rPr>
              <a:t> </a:t>
            </a:r>
          </a:p>
          <a:p>
            <a:pPr eaLnBrk="1" hangingPunct="1">
              <a:buFontTx/>
              <a:buNone/>
            </a:pPr>
            <a:r>
              <a:rPr lang="en-US" altLang="zh-CN" sz="2400" dirty="0">
                <a:ea typeface="SimSun" panose="02010600030101010101" pitchFamily="2" charset="-122"/>
              </a:rPr>
              <a:t>        </a:t>
            </a:r>
          </a:p>
          <a:p>
            <a:pPr eaLnBrk="1" hangingPunct="1">
              <a:buFontTx/>
              <a:buNone/>
            </a:pPr>
            <a:r>
              <a:rPr lang="en-US" altLang="zh-CN" sz="2400" dirty="0">
                <a:ea typeface="SimSun" panose="02010600030101010101" pitchFamily="2" charset="-122"/>
              </a:rPr>
              <a:t>        </a:t>
            </a:r>
          </a:p>
          <a:p>
            <a:pPr eaLnBrk="1" hangingPunct="1">
              <a:buFontTx/>
              <a:buNone/>
            </a:pPr>
            <a:r>
              <a:rPr lang="en-US" altLang="zh-CN" dirty="0">
                <a:ea typeface="SimSun" panose="02010600030101010101" pitchFamily="2" charset="-122"/>
              </a:rPr>
              <a:t>   </a:t>
            </a:r>
          </a:p>
        </p:txBody>
      </p:sp>
      <p:pic>
        <p:nvPicPr>
          <p:cNvPr id="9220" name="Picture 4" descr="vacuum2-enviro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905000"/>
            <a:ext cx="3886200" cy="1143000"/>
          </a:xfrm>
          <a:prstGeom prst="rect">
            <a:avLst/>
          </a:prstGeom>
          <a:solidFill>
            <a:srgbClr val="D1D1F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529352"/>
            <a:ext cx="8911687" cy="724619"/>
          </a:xfrm>
        </p:spPr>
        <p:txBody>
          <a:bodyPr/>
          <a:lstStyle/>
          <a:p>
            <a:r>
              <a:rPr lang="en-US" dirty="0"/>
              <a:t>Some analysis on Minimax</a:t>
            </a:r>
          </a:p>
        </p:txBody>
      </p:sp>
      <p:pic>
        <p:nvPicPr>
          <p:cNvPr id="5" name="Content Placeholder 4"/>
          <p:cNvPicPr>
            <a:picLocks noGrp="1" noChangeAspect="1"/>
          </p:cNvPicPr>
          <p:nvPr>
            <p:ph idx="1"/>
          </p:nvPr>
        </p:nvPicPr>
        <p:blipFill>
          <a:blip r:embed="rId2"/>
          <a:stretch>
            <a:fillRect/>
          </a:stretch>
        </p:blipFill>
        <p:spPr>
          <a:xfrm>
            <a:off x="2592925" y="1447800"/>
            <a:ext cx="6754326" cy="1295400"/>
          </a:xfrm>
        </p:spPr>
      </p:pic>
      <p:pic>
        <p:nvPicPr>
          <p:cNvPr id="7" name="Picture 6"/>
          <p:cNvPicPr>
            <a:picLocks noChangeAspect="1"/>
          </p:cNvPicPr>
          <p:nvPr/>
        </p:nvPicPr>
        <p:blipFill>
          <a:blip r:embed="rId3"/>
          <a:stretch>
            <a:fillRect/>
          </a:stretch>
        </p:blipFill>
        <p:spPr>
          <a:xfrm>
            <a:off x="2687714" y="2937029"/>
            <a:ext cx="6680250" cy="1143000"/>
          </a:xfrm>
          <a:prstGeom prst="rect">
            <a:avLst/>
          </a:prstGeom>
        </p:spPr>
      </p:pic>
      <p:pic>
        <p:nvPicPr>
          <p:cNvPr id="9" name="Picture 8"/>
          <p:cNvPicPr>
            <a:picLocks noChangeAspect="1"/>
          </p:cNvPicPr>
          <p:nvPr/>
        </p:nvPicPr>
        <p:blipFill>
          <a:blip r:embed="rId4"/>
          <a:stretch>
            <a:fillRect/>
          </a:stretch>
        </p:blipFill>
        <p:spPr>
          <a:xfrm>
            <a:off x="2687714" y="4228381"/>
            <a:ext cx="6680251" cy="1791419"/>
          </a:xfrm>
          <a:prstGeom prst="rect">
            <a:avLst/>
          </a:prstGeo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dirty="0"/>
              <a:t>Some analysis on Minimax (</a:t>
            </a:r>
            <a:r>
              <a:rPr lang="en-US" dirty="0" err="1"/>
              <a:t>contd</a:t>
            </a:r>
            <a:r>
              <a:rPr lang="en-US" dirty="0"/>
              <a:t>…)</a:t>
            </a:r>
          </a:p>
        </p:txBody>
      </p:sp>
      <p:pic>
        <p:nvPicPr>
          <p:cNvPr id="5" name="Content Placeholder 4"/>
          <p:cNvPicPr>
            <a:picLocks noGrp="1" noChangeAspect="1"/>
          </p:cNvPicPr>
          <p:nvPr>
            <p:ph idx="1"/>
          </p:nvPr>
        </p:nvPicPr>
        <p:blipFill>
          <a:blip r:embed="rId2"/>
          <a:stretch>
            <a:fillRect/>
          </a:stretch>
        </p:blipFill>
        <p:spPr>
          <a:xfrm>
            <a:off x="2592926" y="1905000"/>
            <a:ext cx="8837074" cy="3657600"/>
          </a:xfrm>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E9A4-69AC-44DD-BC92-0C4B4703FF68}"/>
              </a:ext>
            </a:extLst>
          </p:cNvPr>
          <p:cNvSpPr>
            <a:spLocks noGrp="1"/>
          </p:cNvSpPr>
          <p:nvPr>
            <p:ph type="title"/>
          </p:nvPr>
        </p:nvSpPr>
        <p:spPr>
          <a:xfrm>
            <a:off x="1484311" y="685801"/>
            <a:ext cx="10018713" cy="914400"/>
          </a:xfrm>
        </p:spPr>
        <p:txBody>
          <a:bodyPr/>
          <a:lstStyle/>
          <a:p>
            <a:r>
              <a:rPr lang="en-US" dirty="0"/>
              <a:t>Some analysis on Minimax (</a:t>
            </a:r>
            <a:r>
              <a:rPr lang="en-US" dirty="0" err="1"/>
              <a:t>contd</a:t>
            </a:r>
            <a:r>
              <a:rPr lang="en-US" dirty="0"/>
              <a:t>…)</a:t>
            </a:r>
          </a:p>
        </p:txBody>
      </p:sp>
      <p:pic>
        <p:nvPicPr>
          <p:cNvPr id="4" name="Content Placeholder 3">
            <a:extLst>
              <a:ext uri="{FF2B5EF4-FFF2-40B4-BE49-F238E27FC236}">
                <a16:creationId xmlns:a16="http://schemas.microsoft.com/office/drawing/2014/main" id="{F2F286BC-FCF9-4EE6-8865-A293905D6DDC}"/>
              </a:ext>
            </a:extLst>
          </p:cNvPr>
          <p:cNvPicPr>
            <a:picLocks noGrp="1" noChangeAspect="1"/>
          </p:cNvPicPr>
          <p:nvPr>
            <p:ph idx="1"/>
          </p:nvPr>
        </p:nvPicPr>
        <p:blipFill>
          <a:blip r:embed="rId3"/>
          <a:stretch>
            <a:fillRect/>
          </a:stretch>
        </p:blipFill>
        <p:spPr>
          <a:xfrm>
            <a:off x="2057400" y="1828799"/>
            <a:ext cx="8610600" cy="4038601"/>
          </a:xfrm>
          <a:prstGeom prst="rect">
            <a:avLst/>
          </a:prstGeom>
        </p:spPr>
      </p:pic>
    </p:spTree>
    <p:extLst>
      <p:ext uri="{BB962C8B-B14F-4D97-AF65-F5344CB8AC3E}">
        <p14:creationId xmlns:p14="http://schemas.microsoft.com/office/powerpoint/2010/main" val="1323880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lstStyle/>
          <a:p>
            <a:r>
              <a:rPr lang="en-US" dirty="0"/>
              <a:t>The Minimax algorithm</a:t>
            </a:r>
          </a:p>
        </p:txBody>
      </p:sp>
      <p:pic>
        <p:nvPicPr>
          <p:cNvPr id="5" name="Content Placeholder 4"/>
          <p:cNvPicPr>
            <a:picLocks noGrp="1" noChangeAspect="1"/>
          </p:cNvPicPr>
          <p:nvPr>
            <p:ph idx="1"/>
          </p:nvPr>
        </p:nvPicPr>
        <p:blipFill>
          <a:blip r:embed="rId2"/>
          <a:stretch>
            <a:fillRect/>
          </a:stretch>
        </p:blipFill>
        <p:spPr>
          <a:xfrm>
            <a:off x="2592925" y="1663466"/>
            <a:ext cx="7236875" cy="3975334"/>
          </a:xfrm>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71290"/>
          </a:xfrm>
        </p:spPr>
        <p:txBody>
          <a:bodyPr>
            <a:normAutofit fontScale="90000"/>
          </a:bodyPr>
          <a:lstStyle/>
          <a:p>
            <a:r>
              <a:rPr lang="en-US" dirty="0"/>
              <a:t>The Minimax algorithm (</a:t>
            </a:r>
            <a:r>
              <a:rPr lang="en-US" dirty="0" err="1"/>
              <a:t>contd</a:t>
            </a:r>
            <a:r>
              <a:rPr lang="en-US" dirty="0"/>
              <a:t>…)</a:t>
            </a:r>
          </a:p>
        </p:txBody>
      </p:sp>
      <p:pic>
        <p:nvPicPr>
          <p:cNvPr id="5" name="Content Placeholder 4"/>
          <p:cNvPicPr>
            <a:picLocks noGrp="1" noChangeAspect="1"/>
          </p:cNvPicPr>
          <p:nvPr>
            <p:ph idx="1"/>
          </p:nvPr>
        </p:nvPicPr>
        <p:blipFill>
          <a:blip r:embed="rId2"/>
          <a:stretch>
            <a:fillRect/>
          </a:stretch>
        </p:blipFill>
        <p:spPr>
          <a:xfrm>
            <a:off x="2362200" y="1752600"/>
            <a:ext cx="7696199" cy="3146485"/>
          </a:xfrm>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71290"/>
          </a:xfrm>
        </p:spPr>
        <p:txBody>
          <a:bodyPr>
            <a:normAutofit fontScale="90000"/>
          </a:bodyPr>
          <a:lstStyle/>
          <a:p>
            <a:r>
              <a:rPr lang="en-US" dirty="0"/>
              <a:t>The Minimax algorithm (</a:t>
            </a:r>
            <a:r>
              <a:rPr lang="en-US" dirty="0" err="1"/>
              <a:t>contd</a:t>
            </a:r>
            <a:r>
              <a:rPr lang="en-US" dirty="0"/>
              <a:t>…)</a:t>
            </a:r>
          </a:p>
        </p:txBody>
      </p:sp>
      <p:pic>
        <p:nvPicPr>
          <p:cNvPr id="5" name="Content Placeholder 4"/>
          <p:cNvPicPr>
            <a:picLocks noGrp="1" noChangeAspect="1"/>
          </p:cNvPicPr>
          <p:nvPr>
            <p:ph idx="1"/>
          </p:nvPr>
        </p:nvPicPr>
        <p:blipFill>
          <a:blip r:embed="rId2"/>
          <a:stretch>
            <a:fillRect/>
          </a:stretch>
        </p:blipFill>
        <p:spPr>
          <a:xfrm>
            <a:off x="1905000" y="2209800"/>
            <a:ext cx="8381999" cy="3581400"/>
          </a:xfrm>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76090"/>
          </a:xfrm>
        </p:spPr>
        <p:txBody>
          <a:bodyPr/>
          <a:lstStyle/>
          <a:p>
            <a:r>
              <a:rPr lang="en-US" dirty="0"/>
              <a:t>Properties of Minimax Algorithm</a:t>
            </a:r>
          </a:p>
        </p:txBody>
      </p:sp>
      <p:pic>
        <p:nvPicPr>
          <p:cNvPr id="5" name="Content Placeholder 4"/>
          <p:cNvPicPr>
            <a:picLocks noGrp="1" noChangeAspect="1"/>
          </p:cNvPicPr>
          <p:nvPr>
            <p:ph idx="1"/>
          </p:nvPr>
        </p:nvPicPr>
        <p:blipFill>
          <a:blip r:embed="rId2"/>
          <a:stretch>
            <a:fillRect/>
          </a:stretch>
        </p:blipFill>
        <p:spPr>
          <a:xfrm>
            <a:off x="2592926" y="2286000"/>
            <a:ext cx="6779674" cy="3505200"/>
          </a:xfrm>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052290"/>
          </a:xfrm>
        </p:spPr>
        <p:txBody>
          <a:bodyPr/>
          <a:lstStyle/>
          <a:p>
            <a:r>
              <a:rPr lang="en-US" dirty="0"/>
              <a:t>Optimal decisions in multiplayer games</a:t>
            </a:r>
          </a:p>
        </p:txBody>
      </p:sp>
      <p:pic>
        <p:nvPicPr>
          <p:cNvPr id="5" name="Content Placeholder 4"/>
          <p:cNvPicPr>
            <a:picLocks noGrp="1" noChangeAspect="1"/>
          </p:cNvPicPr>
          <p:nvPr>
            <p:ph idx="1"/>
          </p:nvPr>
        </p:nvPicPr>
        <p:blipFill>
          <a:blip r:embed="rId2"/>
          <a:stretch>
            <a:fillRect/>
          </a:stretch>
        </p:blipFill>
        <p:spPr>
          <a:xfrm>
            <a:off x="2678774" y="1600200"/>
            <a:ext cx="8065425" cy="3733800"/>
          </a:xfrm>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decisions in multiplayer games</a:t>
            </a:r>
            <a:br>
              <a:rPr lang="en-US" dirty="0"/>
            </a:br>
            <a:r>
              <a:rPr lang="en-US" dirty="0"/>
              <a:t>(</a:t>
            </a:r>
            <a:r>
              <a:rPr lang="en-US" dirty="0" err="1"/>
              <a:t>contd</a:t>
            </a:r>
            <a:r>
              <a:rPr lang="en-US" dirty="0"/>
              <a:t>…)</a:t>
            </a:r>
          </a:p>
        </p:txBody>
      </p:sp>
      <p:pic>
        <p:nvPicPr>
          <p:cNvPr id="5" name="Content Placeholder 4"/>
          <p:cNvPicPr>
            <a:picLocks noGrp="1" noChangeAspect="1"/>
          </p:cNvPicPr>
          <p:nvPr>
            <p:ph idx="1"/>
          </p:nvPr>
        </p:nvPicPr>
        <p:blipFill>
          <a:blip r:embed="rId2"/>
          <a:stretch>
            <a:fillRect/>
          </a:stretch>
        </p:blipFill>
        <p:spPr>
          <a:xfrm>
            <a:off x="3124200" y="2438400"/>
            <a:ext cx="6858000" cy="3581400"/>
          </a:xfr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decisions in multiplayer games</a:t>
            </a:r>
            <a:br>
              <a:rPr lang="en-US" dirty="0"/>
            </a:br>
            <a:r>
              <a:rPr lang="en-US" dirty="0"/>
              <a:t>(</a:t>
            </a:r>
            <a:r>
              <a:rPr lang="en-US" dirty="0" err="1"/>
              <a:t>contd</a:t>
            </a:r>
            <a:r>
              <a:rPr lang="en-US" dirty="0"/>
              <a:t>…)</a:t>
            </a:r>
          </a:p>
        </p:txBody>
      </p:sp>
      <p:pic>
        <p:nvPicPr>
          <p:cNvPr id="5" name="Content Placeholder 4"/>
          <p:cNvPicPr>
            <a:picLocks noGrp="1" noChangeAspect="1"/>
          </p:cNvPicPr>
          <p:nvPr>
            <p:ph idx="1"/>
          </p:nvPr>
        </p:nvPicPr>
        <p:blipFill>
          <a:blip r:embed="rId2"/>
          <a:stretch>
            <a:fillRect/>
          </a:stretch>
        </p:blipFill>
        <p:spPr>
          <a:xfrm>
            <a:off x="2592925" y="2057400"/>
            <a:ext cx="8911686" cy="2286000"/>
          </a:xfrm>
        </p:spPr>
      </p:pic>
      <p:pic>
        <p:nvPicPr>
          <p:cNvPr id="7" name="Picture 6"/>
          <p:cNvPicPr>
            <a:picLocks noChangeAspect="1"/>
          </p:cNvPicPr>
          <p:nvPr/>
        </p:nvPicPr>
        <p:blipFill>
          <a:blip r:embed="rId3"/>
          <a:stretch>
            <a:fillRect/>
          </a:stretch>
        </p:blipFill>
        <p:spPr>
          <a:xfrm>
            <a:off x="2592924" y="4399280"/>
            <a:ext cx="8910099" cy="20015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0" y="533400"/>
            <a:ext cx="8229600" cy="944562"/>
          </a:xfrm>
          <a:noFill/>
        </p:spPr>
        <p:txBody>
          <a:bodyPr/>
          <a:lstStyle/>
          <a:p>
            <a:pPr eaLnBrk="1" hangingPunct="1">
              <a:defRPr/>
            </a:pPr>
            <a:r>
              <a:rPr lang="en-US" dirty="0"/>
              <a:t>Rational agents</a:t>
            </a:r>
          </a:p>
        </p:txBody>
      </p:sp>
      <p:sp>
        <p:nvSpPr>
          <p:cNvPr id="9219" name="Rectangle 3"/>
          <p:cNvSpPr>
            <a:spLocks noGrp="1" noChangeArrowheads="1"/>
          </p:cNvSpPr>
          <p:nvPr>
            <p:ph idx="1"/>
          </p:nvPr>
        </p:nvSpPr>
        <p:spPr>
          <a:xfrm>
            <a:off x="1905000" y="1676400"/>
            <a:ext cx="8229600" cy="5181600"/>
          </a:xfrm>
          <a:noFill/>
        </p:spPr>
        <p:txBody>
          <a:bodyPr>
            <a:normAutofit/>
          </a:bodyPr>
          <a:lstStyle/>
          <a:p>
            <a:pPr eaLnBrk="1" hangingPunct="1">
              <a:lnSpc>
                <a:spcPct val="90000"/>
              </a:lnSpc>
              <a:defRPr/>
            </a:pPr>
            <a:endParaRPr lang="en-US" altLang="zh-CN" dirty="0">
              <a:ea typeface="SimSun" panose="02010600030101010101" pitchFamily="2" charset="-122"/>
            </a:endParaRPr>
          </a:p>
          <a:p>
            <a:pPr eaLnBrk="1" hangingPunct="1">
              <a:lnSpc>
                <a:spcPct val="90000"/>
              </a:lnSpc>
              <a:defRPr/>
            </a:pPr>
            <a:r>
              <a:rPr lang="en-US" altLang="zh-CN" dirty="0">
                <a:ea typeface="SimSun" panose="02010600030101010101" pitchFamily="2" charset="-122"/>
              </a:rPr>
              <a:t>An agent should strive to "do the right thing", based on what it can perceive and the actions it can perform. The right action is the one that will cause the agent to be most successful.</a:t>
            </a:r>
          </a:p>
          <a:p>
            <a:pPr eaLnBrk="1" hangingPunct="1">
              <a:lnSpc>
                <a:spcPct val="90000"/>
              </a:lnSpc>
              <a:defRPr/>
            </a:pPr>
            <a:r>
              <a:rPr lang="en-US" altLang="zh-CN" dirty="0">
                <a:ea typeface="SimSun" panose="02010600030101010101" pitchFamily="2" charset="-122"/>
              </a:rPr>
              <a:t>Performance measure: An objective criterion for success of an agent's behavior.</a:t>
            </a:r>
          </a:p>
          <a:p>
            <a:pPr eaLnBrk="1" hangingPunct="1">
              <a:lnSpc>
                <a:spcPct val="90000"/>
              </a:lnSpc>
              <a:defRPr/>
            </a:pPr>
            <a:r>
              <a:rPr lang="en-US" altLang="zh-CN" dirty="0">
                <a:ea typeface="SimSun" panose="02010600030101010101" pitchFamily="2" charset="-122"/>
              </a:rPr>
              <a:t>E.g., performance measure of a vacuum-cleaner agent could be the amount of dirt cleaned up, the amount of time taken, the amount of electricity consumed, the amount of noise generated, </a:t>
            </a:r>
            <a:r>
              <a:rPr lang="en-US" altLang="zh-CN" dirty="0" err="1">
                <a:ea typeface="SimSun" panose="02010600030101010101" pitchFamily="2" charset="-122"/>
              </a:rPr>
              <a:t>etc</a:t>
            </a:r>
            <a:r>
              <a:rPr lang="en-US" altLang="zh-CN" dirty="0">
                <a:ea typeface="SimSun" panose="02010600030101010101" pitchFamily="2" charset="-122"/>
              </a:rPr>
              <a:t> .</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decisions in multiplayer games</a:t>
            </a:r>
            <a:br>
              <a:rPr lang="en-US" dirty="0"/>
            </a:br>
            <a:r>
              <a:rPr lang="en-US" dirty="0"/>
              <a:t>(</a:t>
            </a:r>
            <a:r>
              <a:rPr lang="en-US" dirty="0" err="1"/>
              <a:t>contd</a:t>
            </a:r>
            <a:r>
              <a:rPr lang="en-US" dirty="0"/>
              <a:t>…)</a:t>
            </a:r>
          </a:p>
        </p:txBody>
      </p:sp>
      <p:pic>
        <p:nvPicPr>
          <p:cNvPr id="5" name="Content Placeholder 4"/>
          <p:cNvPicPr>
            <a:picLocks noGrp="1" noChangeAspect="1"/>
          </p:cNvPicPr>
          <p:nvPr>
            <p:ph idx="1"/>
          </p:nvPr>
        </p:nvPicPr>
        <p:blipFill>
          <a:blip r:embed="rId2"/>
          <a:stretch>
            <a:fillRect/>
          </a:stretch>
        </p:blipFill>
        <p:spPr>
          <a:xfrm>
            <a:off x="2592926" y="1905000"/>
            <a:ext cx="8911686" cy="2362200"/>
          </a:xfrm>
        </p:spPr>
      </p:pic>
      <p:pic>
        <p:nvPicPr>
          <p:cNvPr id="7" name="Picture 6"/>
          <p:cNvPicPr>
            <a:picLocks noChangeAspect="1"/>
          </p:cNvPicPr>
          <p:nvPr/>
        </p:nvPicPr>
        <p:blipFill>
          <a:blip r:embed="rId3"/>
          <a:stretch>
            <a:fillRect/>
          </a:stretch>
        </p:blipFill>
        <p:spPr>
          <a:xfrm>
            <a:off x="2592926" y="4495800"/>
            <a:ext cx="8911686" cy="1219200"/>
          </a:xfrm>
          <a:prstGeom prst="rect">
            <a:avLst/>
          </a:prstGeom>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09600"/>
            <a:ext cx="8911687" cy="976090"/>
          </a:xfrm>
        </p:spPr>
        <p:txBody>
          <a:bodyPr/>
          <a:lstStyle/>
          <a:p>
            <a:r>
              <a:rPr lang="en-US" dirty="0"/>
              <a:t>Alpha-beta Pruning</a:t>
            </a:r>
          </a:p>
        </p:txBody>
      </p:sp>
      <p:sp>
        <p:nvSpPr>
          <p:cNvPr id="3" name="Content Placeholder 2"/>
          <p:cNvSpPr>
            <a:spLocks noGrp="1"/>
          </p:cNvSpPr>
          <p:nvPr>
            <p:ph idx="1"/>
          </p:nvPr>
        </p:nvSpPr>
        <p:spPr>
          <a:xfrm>
            <a:off x="2589212" y="1828800"/>
            <a:ext cx="8915400" cy="4082422"/>
          </a:xfrm>
        </p:spPr>
        <p:txBody>
          <a:bodyPr>
            <a:normAutofit fontScale="92500" lnSpcReduction="10000"/>
          </a:bodyPr>
          <a:lstStyle/>
          <a:p>
            <a:r>
              <a:rPr lang="en-US" dirty="0"/>
              <a:t>The problem with minimax search is that the number of game states it has to examine is exponential in the number of moves.</a:t>
            </a:r>
          </a:p>
          <a:p>
            <a:r>
              <a:rPr lang="en-US" dirty="0"/>
              <a:t>Unfortunately we can’t eliminate the exponent, but we can effectively cut it in half.</a:t>
            </a:r>
          </a:p>
          <a:p>
            <a:r>
              <a:rPr lang="en-US" dirty="0"/>
              <a:t>It is possible to compute the correct minimax decision without looking at every node in the game tree.</a:t>
            </a:r>
          </a:p>
          <a:p>
            <a:r>
              <a:rPr lang="en-US" dirty="0"/>
              <a:t>A particular pruning technique called </a:t>
            </a:r>
            <a:r>
              <a:rPr lang="en-US" b="1" dirty="0"/>
              <a:t>alpha-beta pruning </a:t>
            </a:r>
            <a:r>
              <a:rPr lang="en-US" dirty="0"/>
              <a:t>can eliminate large part of the tree from consideration.</a:t>
            </a:r>
          </a:p>
          <a:p>
            <a:r>
              <a:rPr lang="en-US" dirty="0"/>
              <a:t>When applied to a standard minimax tree, it returns the same move as minimax would, but prunes away branches that can not possibly influence the final decision.</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09800" y="609600"/>
            <a:ext cx="8153400" cy="5334000"/>
          </a:xfrm>
          <a:prstGeom prst="rect">
            <a:avLst/>
          </a:prstGeo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6400" y="914400"/>
            <a:ext cx="8458200" cy="4800600"/>
          </a:xfrm>
          <a:prstGeom prst="rect">
            <a:avLst/>
          </a:prstGeom>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5000" y="914400"/>
            <a:ext cx="8458199" cy="4572000"/>
          </a:xfrm>
          <a:prstGeom prst="rect">
            <a:avLst/>
          </a:prstGeom>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6400" y="914400"/>
            <a:ext cx="8458200" cy="4648199"/>
          </a:xfrm>
          <a:prstGeom prst="rect">
            <a:avLst/>
          </a:prstGeom>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6400" y="914400"/>
            <a:ext cx="8458199" cy="4495800"/>
          </a:xfrm>
          <a:prstGeom prst="rect">
            <a:avLst/>
          </a:prstGeom>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28800" y="990600"/>
            <a:ext cx="8534400" cy="4648199"/>
          </a:xfrm>
          <a:prstGeom prst="rect">
            <a:avLst/>
          </a:prstGeom>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6400" y="990600"/>
            <a:ext cx="8534400" cy="4419600"/>
          </a:xfrm>
          <a:prstGeom prst="rect">
            <a:avLst/>
          </a:prstGeom>
        </p:spPr>
      </p:pic>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4012-25E3-4C4C-8C04-61DAD4D9B8CF}"/>
              </a:ext>
            </a:extLst>
          </p:cNvPr>
          <p:cNvSpPr>
            <a:spLocks noGrp="1"/>
          </p:cNvSpPr>
          <p:nvPr>
            <p:ph type="title"/>
          </p:nvPr>
        </p:nvSpPr>
        <p:spPr>
          <a:xfrm>
            <a:off x="1484311" y="685801"/>
            <a:ext cx="10018713" cy="762000"/>
          </a:xfrm>
        </p:spPr>
        <p:txBody>
          <a:bodyPr/>
          <a:lstStyle/>
          <a:p>
            <a:r>
              <a:rPr lang="en-US" dirty="0"/>
              <a:t>Alpha-beta Pruning…</a:t>
            </a:r>
          </a:p>
        </p:txBody>
      </p:sp>
      <p:sp>
        <p:nvSpPr>
          <p:cNvPr id="3" name="Content Placeholder 2">
            <a:extLst>
              <a:ext uri="{FF2B5EF4-FFF2-40B4-BE49-F238E27FC236}">
                <a16:creationId xmlns:a16="http://schemas.microsoft.com/office/drawing/2014/main" id="{C9E30725-FA40-4F4B-BF6F-5BD255A07CC1}"/>
              </a:ext>
            </a:extLst>
          </p:cNvPr>
          <p:cNvSpPr>
            <a:spLocks noGrp="1"/>
          </p:cNvSpPr>
          <p:nvPr>
            <p:ph idx="1"/>
          </p:nvPr>
        </p:nvSpPr>
        <p:spPr>
          <a:xfrm>
            <a:off x="1484310" y="1600200"/>
            <a:ext cx="10018713" cy="4876799"/>
          </a:xfrm>
        </p:spPr>
        <p:txBody>
          <a:bodyPr>
            <a:normAutofit fontScale="70000" lnSpcReduction="20000"/>
          </a:bodyPr>
          <a:lstStyle/>
          <a:p>
            <a:pPr algn="just"/>
            <a:r>
              <a:rPr lang="en-US" sz="3400" b="1" dirty="0"/>
              <a:t>Stages in the calculation of the optimal decision for the game tree in Figure 5.2:</a:t>
            </a:r>
          </a:p>
          <a:p>
            <a:pPr algn="just"/>
            <a:r>
              <a:rPr lang="en-US" dirty="0"/>
              <a:t> </a:t>
            </a:r>
            <a:r>
              <a:rPr lang="en-US" sz="2600" dirty="0"/>
              <a:t>(a) The first leaf below B has the value 3. Hence, B, which is a MIN node, has a value of </a:t>
            </a:r>
            <a:r>
              <a:rPr lang="en-US" sz="2600" i="1" dirty="0"/>
              <a:t>at most </a:t>
            </a:r>
            <a:r>
              <a:rPr lang="en-US" sz="2600" dirty="0"/>
              <a:t>3.</a:t>
            </a:r>
          </a:p>
          <a:p>
            <a:pPr algn="just"/>
            <a:r>
              <a:rPr lang="en-US" sz="2600" dirty="0"/>
              <a:t> (b) The second leaf below B has a value of 12; MIN would avoid this move, so the value of B is still at most 3.</a:t>
            </a:r>
          </a:p>
          <a:p>
            <a:pPr algn="just"/>
            <a:r>
              <a:rPr lang="en-US" sz="2600" dirty="0"/>
              <a:t>(c) The third leaf below B has a value of 8; we have seen all B’s successor states, so the value of B is exactly 3. Now, we can infer that the value of the root is </a:t>
            </a:r>
            <a:r>
              <a:rPr lang="en-US" sz="2600" i="1" dirty="0"/>
              <a:t>at least </a:t>
            </a:r>
            <a:r>
              <a:rPr lang="en-US" sz="2600" dirty="0"/>
              <a:t>3, because MAX has a choice worth 3 at the root.</a:t>
            </a:r>
          </a:p>
          <a:p>
            <a:pPr algn="just"/>
            <a:r>
              <a:rPr lang="en-US" sz="2600" dirty="0"/>
              <a:t> (d) The first leaf below C has the value 2. Hence, C, which is a MIN node, has a value of </a:t>
            </a:r>
            <a:r>
              <a:rPr lang="en-US" sz="2600" i="1" dirty="0"/>
              <a:t>at most </a:t>
            </a:r>
            <a:r>
              <a:rPr lang="en-US" sz="2600" dirty="0"/>
              <a:t>2. But we know that B is worth 3, so MAX would never choose C. Therefore, there is no point in looking at the other successor states of C. </a:t>
            </a:r>
            <a:r>
              <a:rPr lang="en-US" sz="2600" b="1" i="1" dirty="0"/>
              <a:t>This is an example of alpha–beta pruning.</a:t>
            </a:r>
            <a:r>
              <a:rPr lang="en-US" sz="2600" dirty="0"/>
              <a:t> </a:t>
            </a:r>
          </a:p>
          <a:p>
            <a:pPr algn="just"/>
            <a:r>
              <a:rPr lang="en-US" sz="2600" dirty="0"/>
              <a:t>(e) The first leaf below D has the value 14, so D is worth </a:t>
            </a:r>
            <a:r>
              <a:rPr lang="en-US" sz="2600" i="1" dirty="0"/>
              <a:t>at most </a:t>
            </a:r>
            <a:r>
              <a:rPr lang="en-US" sz="2600" dirty="0"/>
              <a:t>14. This is still higher than MAX’s best alternative (i.e., 3), so we need to keep exploring D’s successor states. Notice also that we now have bounds on all of the successors of the root, so the root’s value is also at most 14. </a:t>
            </a:r>
          </a:p>
          <a:p>
            <a:pPr algn="just"/>
            <a:r>
              <a:rPr lang="en-US" sz="2600" dirty="0"/>
              <a:t>(f) The second successor of D is worth 5, so again we need to keep exploring. The third successor is worth 2, so now D is worth exactly 2. MAX’s decision at the root is to move to B, giving a value of 3.</a:t>
            </a:r>
          </a:p>
        </p:txBody>
      </p:sp>
    </p:spTree>
    <p:extLst>
      <p:ext uri="{BB962C8B-B14F-4D97-AF65-F5344CB8AC3E}">
        <p14:creationId xmlns:p14="http://schemas.microsoft.com/office/powerpoint/2010/main" val="233584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981200" y="477838"/>
            <a:ext cx="8229600" cy="868362"/>
          </a:xfrm>
          <a:noFill/>
        </p:spPr>
        <p:txBody>
          <a:bodyPr/>
          <a:lstStyle/>
          <a:p>
            <a:pPr eaLnBrk="1" hangingPunct="1">
              <a:defRPr/>
            </a:pPr>
            <a:r>
              <a:rPr lang="en-US" dirty="0"/>
              <a:t>RATIONALITY</a:t>
            </a:r>
          </a:p>
        </p:txBody>
      </p:sp>
      <p:sp>
        <p:nvSpPr>
          <p:cNvPr id="11267" name="Content Placeholder 2"/>
          <p:cNvSpPr>
            <a:spLocks noGrp="1" noChangeArrowheads="1"/>
          </p:cNvSpPr>
          <p:nvPr>
            <p:ph idx="1"/>
          </p:nvPr>
        </p:nvSpPr>
        <p:spPr>
          <a:xfrm>
            <a:off x="1981200" y="1371600"/>
            <a:ext cx="8229600" cy="5105400"/>
          </a:xfrm>
          <a:noFill/>
        </p:spPr>
        <p:txBody>
          <a:bodyPr>
            <a:normAutofit/>
          </a:bodyPr>
          <a:lstStyle/>
          <a:p>
            <a:pPr eaLnBrk="1" hangingPunct="1"/>
            <a:endParaRPr lang="en-US" altLang="zh-CN" sz="2000" dirty="0">
              <a:ea typeface="SimSun" panose="02010600030101010101" pitchFamily="2" charset="-122"/>
            </a:endParaRPr>
          </a:p>
          <a:p>
            <a:pPr marL="0" indent="0" eaLnBrk="1" hangingPunct="1">
              <a:buNone/>
            </a:pPr>
            <a:r>
              <a:rPr lang="en-US" altLang="zh-CN" sz="2000" dirty="0">
                <a:ea typeface="SimSun" panose="02010600030101010101" pitchFamily="2" charset="-122"/>
              </a:rPr>
              <a:t>Rationality at any given time depends on :</a:t>
            </a:r>
          </a:p>
          <a:p>
            <a:pPr lvl="1" eaLnBrk="1" hangingPunct="1"/>
            <a:r>
              <a:rPr lang="en-US" altLang="zh-CN" sz="2000" dirty="0">
                <a:ea typeface="SimSun" panose="02010600030101010101" pitchFamily="2" charset="-122"/>
              </a:rPr>
              <a:t>Agent’s prior knowledge of the environment.</a:t>
            </a:r>
          </a:p>
          <a:p>
            <a:pPr lvl="1" eaLnBrk="1" hangingPunct="1"/>
            <a:r>
              <a:rPr lang="en-US" altLang="zh-CN" sz="2000" dirty="0">
                <a:ea typeface="SimSun" panose="02010600030101010101" pitchFamily="2" charset="-122"/>
              </a:rPr>
              <a:t>Actions that the agent can perform.</a:t>
            </a:r>
          </a:p>
          <a:p>
            <a:pPr lvl="1" eaLnBrk="1" hangingPunct="1"/>
            <a:r>
              <a:rPr lang="en-US" altLang="zh-CN" sz="2000" dirty="0">
                <a:ea typeface="SimSun" panose="02010600030101010101" pitchFamily="2" charset="-122"/>
              </a:rPr>
              <a:t>Agent’s percept sequence till that moment.</a:t>
            </a:r>
          </a:p>
          <a:p>
            <a:pPr lvl="1" eaLnBrk="1" hangingPunct="1"/>
            <a:r>
              <a:rPr lang="en-US" altLang="zh-CN" sz="2000" dirty="0">
                <a:ea typeface="SimSun" panose="02010600030101010101" pitchFamily="2" charset="-122"/>
              </a:rPr>
              <a:t>The performance measure that defines the criterion of success.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dirty="0"/>
              <a:t>A simple formula for Minimax</a:t>
            </a:r>
          </a:p>
        </p:txBody>
      </p:sp>
      <p:pic>
        <p:nvPicPr>
          <p:cNvPr id="5" name="Content Placeholder 4"/>
          <p:cNvPicPr>
            <a:picLocks noGrp="1" noChangeAspect="1"/>
          </p:cNvPicPr>
          <p:nvPr>
            <p:ph idx="1"/>
          </p:nvPr>
        </p:nvPicPr>
        <p:blipFill>
          <a:blip r:embed="rId2"/>
          <a:stretch>
            <a:fillRect/>
          </a:stretch>
        </p:blipFill>
        <p:spPr>
          <a:xfrm>
            <a:off x="2592925" y="1981200"/>
            <a:ext cx="8303675" cy="3505200"/>
          </a:xfrm>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81000"/>
            <a:ext cx="10018713" cy="1143001"/>
          </a:xfrm>
        </p:spPr>
        <p:txBody>
          <a:bodyPr>
            <a:normAutofit fontScale="90000"/>
          </a:bodyPr>
          <a:lstStyle/>
          <a:p>
            <a:r>
              <a:rPr lang="en-US" sz="53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Basic</a:t>
            </a:r>
            <a:r>
              <a:rPr lang="en-US" sz="5300" spc="-1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53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Idea</a:t>
            </a:r>
            <a:r>
              <a:rPr lang="en-US" sz="5300" spc="3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53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of</a:t>
            </a:r>
            <a:r>
              <a:rPr lang="en-US" sz="5300" spc="-15"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 </a:t>
            </a:r>
            <a:r>
              <a:rPr lang="en-US" sz="5300" dirty="0">
                <a:solidFill>
                  <a:srgbClr val="000066"/>
                </a:solidFill>
                <a:effectLst/>
                <a:latin typeface="Verdana" panose="020B0604030504040204" pitchFamily="34" charset="0"/>
                <a:ea typeface="Verdana" panose="020B0604030504040204" pitchFamily="34" charset="0"/>
                <a:cs typeface="Verdana" panose="020B0604030504040204" pitchFamily="34" charset="0"/>
              </a:rPr>
              <a:t>α-β</a:t>
            </a:r>
            <a:r>
              <a:rPr lang="en-US" sz="1800" dirty="0">
                <a:effectLst/>
                <a:latin typeface="Verdana" panose="020B0604030504040204" pitchFamily="34" charset="0"/>
                <a:ea typeface="Verdana" panose="020B0604030504040204" pitchFamily="34" charset="0"/>
                <a:cs typeface="Verdana" panose="020B0604030504040204" pitchFamily="34" charset="0"/>
              </a:rPr>
              <a:t/>
            </a:r>
            <a:br>
              <a:rPr lang="en-US" sz="1800" dirty="0">
                <a:effectLst/>
                <a:latin typeface="Verdana" panose="020B0604030504040204" pitchFamily="34" charset="0"/>
                <a:ea typeface="Verdana" panose="020B0604030504040204" pitchFamily="34" charset="0"/>
                <a:cs typeface="Verdana" panose="020B0604030504040204" pitchFamily="34" charset="0"/>
              </a:rPr>
            </a:br>
            <a:endParaRPr lang="en-US" dirty="0"/>
          </a:p>
        </p:txBody>
      </p:sp>
      <p:sp>
        <p:nvSpPr>
          <p:cNvPr id="3" name="Content Placeholder 2"/>
          <p:cNvSpPr>
            <a:spLocks noGrp="1"/>
          </p:cNvSpPr>
          <p:nvPr>
            <p:ph idx="1"/>
          </p:nvPr>
        </p:nvSpPr>
        <p:spPr>
          <a:xfrm>
            <a:off x="1484310" y="2057401"/>
            <a:ext cx="10018713" cy="3733800"/>
          </a:xfrm>
        </p:spPr>
        <p:txBody>
          <a:bodyPr/>
          <a:lstStyle/>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36270" algn="l"/>
                <a:tab pos="638175"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Consider a node </a:t>
            </a:r>
            <a:r>
              <a:rPr kumimoji="0" lang="en-US" altLang="en-US" sz="2400" b="0" i="0" u="none" strike="noStrike" cap="none" normalizeH="0" baseline="0" dirty="0">
                <a:ln>
                  <a:noFill/>
                </a:ln>
                <a:solidFill>
                  <a:srgbClr val="FF0000"/>
                </a:solidFill>
                <a:effectLst/>
                <a:latin typeface="Arial" panose="020B0604020202020204" pitchFamily="34" charset="0"/>
                <a:ea typeface="Verdana" panose="020B0604030504040204" pitchFamily="34" charset="0"/>
                <a:cs typeface="Verdana" panose="020B0604030504040204" pitchFamily="34" charset="0"/>
              </a:rPr>
              <a:t>n </a:t>
            </a: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such that Player has </a:t>
            </a:r>
          </a:p>
          <a:p>
            <a:pPr marL="0" marR="0" lvl="0" indent="0" algn="l" defTabSz="914400" rtl="0" eaLnBrk="0" fontAlgn="base" latinLnBrk="0" hangingPunct="0">
              <a:lnSpc>
                <a:spcPct val="100000"/>
              </a:lnSpc>
              <a:spcBef>
                <a:spcPct val="0"/>
              </a:spcBef>
              <a:spcAft>
                <a:spcPct val="0"/>
              </a:spcAft>
              <a:buClrTx/>
              <a:buSzTx/>
              <a:buNone/>
              <a:tabLst>
                <a:tab pos="636270" algn="l"/>
                <a:tab pos="638175" algn="l"/>
              </a:tabLst>
            </a:pPr>
            <a:r>
              <a:rPr lang="en-US" altLang="en-US" dirty="0">
                <a:latin typeface="Arial" panose="020B0604020202020204" pitchFamily="34" charset="0"/>
                <a:ea typeface="Verdana" panose="020B0604030504040204" pitchFamily="34" charset="0"/>
                <a:cs typeface="Verdana" panose="020B060403050404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 choice of moving to that node.</a:t>
            </a:r>
          </a:p>
          <a:p>
            <a:pPr marL="0" marR="0" lvl="0" indent="0" algn="l" defTabSz="914400" rtl="0" eaLnBrk="0" fontAlgn="base" latinLnBrk="0" hangingPunct="0">
              <a:lnSpc>
                <a:spcPct val="100000"/>
              </a:lnSpc>
              <a:spcBef>
                <a:spcPct val="0"/>
              </a:spcBef>
              <a:spcAft>
                <a:spcPct val="0"/>
              </a:spcAft>
              <a:buClrTx/>
              <a:buSzTx/>
              <a:buFontTx/>
              <a:buNone/>
              <a:tabLst>
                <a:tab pos="636270" algn="l"/>
                <a:tab pos="638175" algn="l"/>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636270" algn="l"/>
                <a:tab pos="638175"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If Player has a </a:t>
            </a:r>
            <a:r>
              <a:rPr kumimoji="0" lang="en-US" altLang="en-US" sz="2400" b="0" i="0" u="none" strike="noStrike" cap="none" normalizeH="0" baseline="0" dirty="0">
                <a:ln>
                  <a:noFill/>
                </a:ln>
                <a:solidFill>
                  <a:srgbClr val="FF0000"/>
                </a:solidFill>
                <a:effectLst/>
                <a:latin typeface="Arial" panose="020B0604020202020204" pitchFamily="34" charset="0"/>
                <a:ea typeface="Verdana" panose="020B0604030504040204" pitchFamily="34" charset="0"/>
                <a:cs typeface="Verdana" panose="020B0604030504040204" pitchFamily="34" charset="0"/>
              </a:rPr>
              <a:t>better choice m </a:t>
            </a: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either at </a:t>
            </a:r>
          </a:p>
          <a:p>
            <a:pPr marL="0" marR="0" lvl="0" indent="0" algn="l" defTabSz="914400" rtl="0" eaLnBrk="0" fontAlgn="base" latinLnBrk="0" hangingPunct="0">
              <a:lnSpc>
                <a:spcPct val="100000"/>
              </a:lnSpc>
              <a:spcBef>
                <a:spcPct val="0"/>
              </a:spcBef>
              <a:spcAft>
                <a:spcPct val="0"/>
              </a:spcAft>
              <a:buClrTx/>
              <a:buSzTx/>
              <a:buNone/>
              <a:tabLst>
                <a:tab pos="636270" algn="l"/>
                <a:tab pos="638175" algn="l"/>
              </a:tabLst>
            </a:pPr>
            <a:r>
              <a:rPr lang="en-US" altLang="en-US" dirty="0">
                <a:latin typeface="Arial" panose="020B0604020202020204" pitchFamily="34" charset="0"/>
                <a:ea typeface="Verdana" panose="020B0604030504040204" pitchFamily="34" charset="0"/>
                <a:cs typeface="Verdana" panose="020B060403050404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the parent of n or at any choice point </a:t>
            </a:r>
          </a:p>
          <a:p>
            <a:pPr marL="0" marR="0" lvl="0" indent="0" algn="l" defTabSz="914400" rtl="0" eaLnBrk="0" fontAlgn="base" latinLnBrk="0" hangingPunct="0">
              <a:lnSpc>
                <a:spcPct val="100000"/>
              </a:lnSpc>
              <a:spcBef>
                <a:spcPct val="0"/>
              </a:spcBef>
              <a:spcAft>
                <a:spcPct val="0"/>
              </a:spcAft>
              <a:buClrTx/>
              <a:buSzTx/>
              <a:buNone/>
              <a:tabLst>
                <a:tab pos="636270" algn="l"/>
                <a:tab pos="638175" algn="l"/>
              </a:tabLst>
            </a:pPr>
            <a:r>
              <a:rPr lang="en-US" altLang="en-US" dirty="0">
                <a:latin typeface="Arial" panose="020B0604020202020204" pitchFamily="34" charset="0"/>
                <a:ea typeface="Verdana" panose="020B0604030504040204" pitchFamily="34" charset="0"/>
                <a:cs typeface="Verdana" panose="020B060403050404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further up, then </a:t>
            </a:r>
            <a:r>
              <a:rPr kumimoji="0" lang="en-US" altLang="en-US" sz="2400" b="0" i="0" u="none" strike="noStrike" cap="none" normalizeH="0" baseline="0" dirty="0">
                <a:ln>
                  <a:noFill/>
                </a:ln>
                <a:solidFill>
                  <a:srgbClr val="FF0000"/>
                </a:solidFill>
                <a:effectLst/>
                <a:latin typeface="Arial" panose="020B0604020202020204" pitchFamily="34" charset="0"/>
                <a:ea typeface="Verdana" panose="020B0604030504040204" pitchFamily="34" charset="0"/>
                <a:cs typeface="Verdana" panose="020B0604030504040204" pitchFamily="34" charset="0"/>
              </a:rPr>
              <a:t>n will never be reached </a:t>
            </a:r>
          </a:p>
          <a:p>
            <a:pPr marL="0" marR="0" lvl="0" indent="0" algn="l" defTabSz="914400" rtl="0" eaLnBrk="0" fontAlgn="base" latinLnBrk="0" hangingPunct="0">
              <a:lnSpc>
                <a:spcPct val="100000"/>
              </a:lnSpc>
              <a:spcBef>
                <a:spcPct val="0"/>
              </a:spcBef>
              <a:spcAft>
                <a:spcPct val="0"/>
              </a:spcAft>
              <a:buClrTx/>
              <a:buSzTx/>
              <a:buNone/>
              <a:tabLst>
                <a:tab pos="636270" algn="l"/>
                <a:tab pos="638175" algn="l"/>
              </a:tabLst>
            </a:pPr>
            <a:r>
              <a:rPr lang="en-US" altLang="en-US" dirty="0">
                <a:solidFill>
                  <a:srgbClr val="FF0000"/>
                </a:solidFill>
                <a:latin typeface="Arial" panose="020B0604020202020204" pitchFamily="34" charset="0"/>
                <a:ea typeface="Verdana" panose="020B0604030504040204" pitchFamily="34" charset="0"/>
                <a:cs typeface="Verdana" panose="020B0604030504040204" pitchFamily="34" charset="0"/>
              </a:rPr>
              <a:t>   </a:t>
            </a:r>
            <a:r>
              <a:rPr kumimoji="0" lang="en-US" altLang="en-US" sz="2400" b="0" i="0" u="none" strike="noStrike" cap="none" normalizeH="0" baseline="0" dirty="0">
                <a:ln>
                  <a:noFill/>
                </a:ln>
                <a:solidFill>
                  <a:srgbClr val="FF0000"/>
                </a:solidFill>
                <a:effectLst/>
                <a:latin typeface="Arial" panose="020B0604020202020204" pitchFamily="34" charset="0"/>
                <a:ea typeface="Verdana" panose="020B0604030504040204" pitchFamily="34" charset="0"/>
                <a:cs typeface="Verdana" panose="020B0604030504040204" pitchFamily="34" charset="0"/>
              </a:rPr>
              <a:t>in actual play.</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636270" algn="l"/>
                <a:tab pos="638175"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  α-β pruning gets it name from the two </a:t>
            </a:r>
          </a:p>
          <a:p>
            <a:pPr marL="0" marR="0" lvl="0" indent="0" algn="l" defTabSz="914400" rtl="0" eaLnBrk="0" fontAlgn="base" latinLnBrk="0" hangingPunct="0">
              <a:lnSpc>
                <a:spcPct val="100000"/>
              </a:lnSpc>
              <a:spcBef>
                <a:spcPct val="0"/>
              </a:spcBef>
              <a:spcAft>
                <a:spcPct val="0"/>
              </a:spcAft>
              <a:buClrTx/>
              <a:buSzTx/>
              <a:buNone/>
              <a:tabLst>
                <a:tab pos="636270" algn="l"/>
                <a:tab pos="638175" algn="l"/>
              </a:tabLst>
            </a:pPr>
            <a:r>
              <a:rPr lang="en-US" altLang="en-US" dirty="0">
                <a:latin typeface="Arial" panose="020B0604020202020204" pitchFamily="34" charset="0"/>
                <a:ea typeface="Verdana" panose="020B0604030504040204" pitchFamily="34" charset="0"/>
                <a:cs typeface="Verdana" panose="020B060403050404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parameters that describe bounds on the </a:t>
            </a:r>
          </a:p>
          <a:p>
            <a:pPr marL="0" marR="0" lvl="0" indent="0" algn="l" defTabSz="914400" rtl="0" eaLnBrk="0" fontAlgn="base" latinLnBrk="0" hangingPunct="0">
              <a:lnSpc>
                <a:spcPct val="100000"/>
              </a:lnSpc>
              <a:spcBef>
                <a:spcPct val="0"/>
              </a:spcBef>
              <a:spcAft>
                <a:spcPct val="0"/>
              </a:spcAft>
              <a:buClrTx/>
              <a:buSzTx/>
              <a:buNone/>
              <a:tabLst>
                <a:tab pos="636270" algn="l"/>
                <a:tab pos="638175" algn="l"/>
              </a:tabLst>
            </a:pPr>
            <a:r>
              <a:rPr lang="en-US" altLang="en-US" dirty="0">
                <a:latin typeface="Arial" panose="020B0604020202020204" pitchFamily="34" charset="0"/>
                <a:ea typeface="Verdana" panose="020B0604030504040204" pitchFamily="34" charset="0"/>
                <a:cs typeface="Verdana" panose="020B060403050404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backed-up values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indent="0">
              <a:buNone/>
            </a:pPr>
            <a:endParaRPr lang="en-US" dirty="0"/>
          </a:p>
        </p:txBody>
      </p:sp>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image1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799" y="2133600"/>
            <a:ext cx="3959223" cy="4473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6400" y="228600"/>
            <a:ext cx="8153399" cy="5105400"/>
          </a:xfrm>
          <a:prstGeom prst="rect">
            <a:avLst/>
          </a:prstGeom>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dirty="0"/>
              <a:t>The alpha-beta search algorithm</a:t>
            </a:r>
          </a:p>
        </p:txBody>
      </p:sp>
      <p:pic>
        <p:nvPicPr>
          <p:cNvPr id="5" name="Content Placeholder 4"/>
          <p:cNvPicPr>
            <a:picLocks noGrp="1" noChangeAspect="1"/>
          </p:cNvPicPr>
          <p:nvPr>
            <p:ph idx="1"/>
          </p:nvPr>
        </p:nvPicPr>
        <p:blipFill>
          <a:blip r:embed="rId2"/>
          <a:stretch>
            <a:fillRect/>
          </a:stretch>
        </p:blipFill>
        <p:spPr>
          <a:xfrm>
            <a:off x="3505200" y="1682683"/>
            <a:ext cx="6553200" cy="4779807"/>
          </a:xfr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6400" y="838200"/>
            <a:ext cx="9220200" cy="3375804"/>
          </a:xfrm>
          <a:prstGeom prst="rect">
            <a:avLst/>
          </a:prstGeom>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5000" y="648889"/>
            <a:ext cx="8534400" cy="5560221"/>
          </a:xfrm>
          <a:prstGeom prst="rect">
            <a:avLst/>
          </a:prstGeom>
        </p:spPr>
      </p:pic>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48152" y="685800"/>
            <a:ext cx="8591248" cy="5334000"/>
          </a:xfrm>
          <a:prstGeom prst="rect">
            <a:avLst/>
          </a:prstGeom>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5000" y="459054"/>
            <a:ext cx="8534400" cy="5713145"/>
          </a:xfrm>
          <a:prstGeom prst="rect">
            <a:avLst/>
          </a:prstGeom>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82004" y="381001"/>
            <a:ext cx="8809796" cy="5714999"/>
          </a:xfrm>
          <a:prstGeom prst="rect">
            <a:avLst/>
          </a:prstGeom>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2600" y="427993"/>
            <a:ext cx="8839200" cy="56680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B62E8-1275-41B2-827E-DCE0EF98222F}"/>
              </a:ext>
            </a:extLst>
          </p:cNvPr>
          <p:cNvSpPr>
            <a:spLocks noGrp="1"/>
          </p:cNvSpPr>
          <p:nvPr>
            <p:ph type="title"/>
          </p:nvPr>
        </p:nvSpPr>
        <p:spPr>
          <a:xfrm>
            <a:off x="1484311" y="685801"/>
            <a:ext cx="10018713" cy="1066799"/>
          </a:xfrm>
        </p:spPr>
        <p:txBody>
          <a:bodyPr>
            <a:noAutofit/>
          </a:bodyPr>
          <a:lstStyle/>
          <a:p>
            <a:r>
              <a:rPr lang="en-US" sz="4800" dirty="0"/>
              <a:t>AI – Why so Important?...</a:t>
            </a:r>
          </a:p>
        </p:txBody>
      </p:sp>
      <p:sp>
        <p:nvSpPr>
          <p:cNvPr id="3" name="Content Placeholder 2">
            <a:extLst>
              <a:ext uri="{FF2B5EF4-FFF2-40B4-BE49-F238E27FC236}">
                <a16:creationId xmlns:a16="http://schemas.microsoft.com/office/drawing/2014/main" id="{D2A03059-D7D3-4D0D-B3C5-EE01E48E016F}"/>
              </a:ext>
            </a:extLst>
          </p:cNvPr>
          <p:cNvSpPr>
            <a:spLocks noGrp="1"/>
          </p:cNvSpPr>
          <p:nvPr>
            <p:ph idx="1"/>
          </p:nvPr>
        </p:nvSpPr>
        <p:spPr>
          <a:xfrm>
            <a:off x="1484310" y="1981200"/>
            <a:ext cx="10018713" cy="4038599"/>
          </a:xfrm>
        </p:spPr>
        <p:txBody>
          <a:bodyPr>
            <a:normAutofit lnSpcReduction="10000"/>
          </a:bodyPr>
          <a:lstStyle/>
          <a:p>
            <a:pPr algn="just"/>
            <a:r>
              <a:rPr lang="en-US" dirty="0"/>
              <a:t>For thousands of years, we have tried to understand how we think; that is, how a mere handful of matter can perceive, understand, predict, and manipulate a world far larger and more complicated than itself.</a:t>
            </a:r>
          </a:p>
          <a:p>
            <a:pPr algn="just"/>
            <a:r>
              <a:rPr lang="en-US" dirty="0"/>
              <a:t>The field of artificial intelligence, or AI, goes further still: it attempts not just to understand but also to build intelligent entities.</a:t>
            </a:r>
          </a:p>
          <a:p>
            <a:pPr algn="just"/>
            <a:r>
              <a:rPr lang="en-US" dirty="0"/>
              <a:t>AI is one of the newest fields in science and engineering. Work .started in earnest soon after World War II, and the name itself was coined in 1956</a:t>
            </a:r>
          </a:p>
          <a:p>
            <a:pPr algn="just"/>
            <a:r>
              <a:rPr lang="en-US" dirty="0"/>
              <a:t>It is reasonably felt that all the good ideas have already been taken by Galileo, Newton, Einstein, and the rest. AI, on the other hand, still has openings for several full-time </a:t>
            </a:r>
            <a:r>
              <a:rPr lang="en-US" dirty="0" err="1"/>
              <a:t>Einsteins</a:t>
            </a:r>
            <a:r>
              <a:rPr lang="en-US" dirty="0"/>
              <a:t> and </a:t>
            </a:r>
            <a:r>
              <a:rPr lang="en-US" dirty="0" err="1"/>
              <a:t>Edisons</a:t>
            </a:r>
            <a:r>
              <a:rPr lang="en-US" dirty="0"/>
              <a:t>.</a:t>
            </a:r>
          </a:p>
        </p:txBody>
      </p:sp>
    </p:spTree>
    <p:extLst>
      <p:ext uri="{BB962C8B-B14F-4D97-AF65-F5344CB8AC3E}">
        <p14:creationId xmlns:p14="http://schemas.microsoft.com/office/powerpoint/2010/main" val="3766219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p:spPr>
        <p:txBody>
          <a:bodyPr/>
          <a:lstStyle/>
          <a:p>
            <a:pPr eaLnBrk="1" hangingPunct="1">
              <a:defRPr/>
            </a:pPr>
            <a:r>
              <a:rPr lang="en-US"/>
              <a:t>Rational agents</a:t>
            </a:r>
          </a:p>
        </p:txBody>
      </p:sp>
      <p:sp>
        <p:nvSpPr>
          <p:cNvPr id="10243" name="Rectangle 3"/>
          <p:cNvSpPr>
            <a:spLocks noGrp="1" noChangeArrowheads="1"/>
          </p:cNvSpPr>
          <p:nvPr>
            <p:ph idx="1"/>
          </p:nvPr>
        </p:nvSpPr>
        <p:spPr>
          <a:noFill/>
        </p:spPr>
        <p:txBody>
          <a:bodyPr/>
          <a:lstStyle/>
          <a:p>
            <a:pPr eaLnBrk="1" hangingPunct="1">
              <a:defRPr/>
            </a:pPr>
            <a:endParaRPr lang="en-US" altLang="zh-CN" dirty="0">
              <a:solidFill>
                <a:srgbClr val="FF0000"/>
              </a:solidFill>
              <a:ea typeface="SimSun" panose="02010600030101010101" pitchFamily="2" charset="-122"/>
            </a:endParaRPr>
          </a:p>
          <a:p>
            <a:pPr eaLnBrk="1" hangingPunct="1">
              <a:defRPr/>
            </a:pPr>
            <a:r>
              <a:rPr lang="en-US" altLang="zh-CN" dirty="0">
                <a:solidFill>
                  <a:srgbClr val="FF0000"/>
                </a:solidFill>
                <a:ea typeface="SimSun" panose="02010600030101010101" pitchFamily="2" charset="-122"/>
              </a:rPr>
              <a:t>Rational</a:t>
            </a:r>
            <a:r>
              <a:rPr lang="en-US" altLang="zh-CN" dirty="0">
                <a:ea typeface="SimSun" panose="02010600030101010101" pitchFamily="2" charset="-122"/>
              </a:rPr>
              <a:t> </a:t>
            </a:r>
            <a:r>
              <a:rPr lang="en-US" altLang="zh-CN" dirty="0">
                <a:solidFill>
                  <a:srgbClr val="FF0000"/>
                </a:solidFill>
                <a:ea typeface="SimSun" panose="02010600030101010101" pitchFamily="2" charset="-122"/>
              </a:rPr>
              <a:t>Agent</a:t>
            </a:r>
            <a:r>
              <a:rPr lang="en-US" altLang="zh-CN" dirty="0">
                <a:ea typeface="SimSun" panose="02010600030101010101" pitchFamily="2" charset="-122"/>
              </a:rPr>
              <a:t>: For each possible percept sequence, a rational agent should select an action that is expected to maximize its performance measure, given the evidence provided by the percept sequence and whatever built-in knowledge the agent has.</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87326" y="304800"/>
            <a:ext cx="8980674" cy="5715000"/>
          </a:xfrm>
          <a:prstGeom prst="rect">
            <a:avLst/>
          </a:prstGeom>
        </p:spPr>
      </p:pic>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87326" y="304800"/>
            <a:ext cx="9056873" cy="5791200"/>
          </a:xfrm>
          <a:prstGeom prst="rect">
            <a:avLst/>
          </a:prstGeom>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3035" y="381000"/>
            <a:ext cx="9071165" cy="5715000"/>
          </a:xfrm>
          <a:prstGeom prst="rect">
            <a:avLst/>
          </a:prstGeom>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45440" y="304800"/>
            <a:ext cx="9022560" cy="5791199"/>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58651" y="457200"/>
            <a:ext cx="9085549" cy="5715000"/>
          </a:xfrm>
          <a:prstGeom prst="rect">
            <a:avLst/>
          </a:prstGeom>
        </p:spPr>
      </p:pic>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00200" y="258498"/>
            <a:ext cx="9144000" cy="5761301"/>
          </a:xfrm>
          <a:prstGeom prst="rect">
            <a:avLst/>
          </a:prstGeom>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00200" y="257672"/>
            <a:ext cx="9220200" cy="5762128"/>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00200" y="267919"/>
            <a:ext cx="9296400" cy="5751881"/>
          </a:xfrm>
          <a:prstGeom prst="rect">
            <a:avLst/>
          </a:prstGeom>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05000" y="990600"/>
            <a:ext cx="9753600" cy="1446550"/>
          </a:xfrm>
          <a:prstGeom prst="rect">
            <a:avLst/>
          </a:prstGeom>
          <a:noFill/>
        </p:spPr>
        <p:txBody>
          <a:bodyPr wrap="square">
            <a:spAutoFit/>
          </a:bodyPr>
          <a:lstStyle/>
          <a:p>
            <a:pPr marL="0" indent="0">
              <a:buNone/>
            </a:pPr>
            <a:r>
              <a:rPr lang="en-IN" sz="2800" b="1" dirty="0">
                <a:effectLst/>
                <a:latin typeface="Times New Roman" panose="02020603050405020304" charset="0"/>
                <a:ea typeface="Times New Roman" panose="02020603050405020304" charset="0"/>
                <a:cs typeface="Times New Roman" panose="02020603050405020304" charset="0"/>
              </a:rPr>
              <a:t>Question:</a:t>
            </a:r>
          </a:p>
          <a:p>
            <a:pPr marL="0" indent="0">
              <a:buNone/>
            </a:pPr>
            <a:endParaRPr lang="en-IN" sz="2000" b="1" dirty="0">
              <a:effectLst/>
              <a:latin typeface="Times New Roman" panose="02020603050405020304" charset="0"/>
              <a:ea typeface="Times New Roman" panose="02020603050405020304" charset="0"/>
              <a:cs typeface="Times New Roman" panose="02020603050405020304" charset="0"/>
            </a:endParaRPr>
          </a:p>
          <a:p>
            <a:pPr marL="0" indent="0">
              <a:buNone/>
            </a:pPr>
            <a:r>
              <a:rPr lang="en-IN" sz="2000" b="1" dirty="0">
                <a:effectLst/>
                <a:latin typeface="Times New Roman" panose="02020603050405020304" charset="0"/>
                <a:ea typeface="Times New Roman" panose="02020603050405020304" charset="0"/>
                <a:cs typeface="Times New Roman" panose="02020603050405020304" charset="0"/>
              </a:rPr>
              <a:t>Write the Alpha-Beta Algorithm. Explain Alpha and Beta briefly. Solve the following example and show how alpha-beta pruning helped in pruning the search tree.</a:t>
            </a:r>
            <a:endParaRPr lang="en-US" sz="2000" b="1" dirty="0">
              <a:effectLst/>
              <a:latin typeface="Calibri" panose="020F0502020204030204" charset="0"/>
              <a:ea typeface="Times New Roman" panose="02020603050405020304" charset="0"/>
              <a:cs typeface="Times New Roman" panose="02020603050405020304" charset="0"/>
            </a:endParaRPr>
          </a:p>
        </p:txBody>
      </p:sp>
      <p:pic>
        <p:nvPicPr>
          <p:cNvPr id="4" name="Picture 3"/>
          <p:cNvPicPr/>
          <p:nvPr/>
        </p:nvPicPr>
        <p:blipFill>
          <a:blip r:embed="rId2">
            <a:extLst>
              <a:ext uri="{28A0092B-C50C-407E-A947-70E740481C1C}">
                <a14:useLocalDpi xmlns:a14="http://schemas.microsoft.com/office/drawing/2010/main" val="0"/>
              </a:ext>
            </a:extLst>
          </a:blip>
          <a:srcRect l="3363" t="7578" r="6346" b="70818"/>
          <a:stretch>
            <a:fillRect/>
          </a:stretch>
        </p:blipFill>
        <p:spPr bwMode="auto">
          <a:xfrm>
            <a:off x="2590800" y="2895600"/>
            <a:ext cx="6705600" cy="2971800"/>
          </a:xfrm>
          <a:prstGeom prst="rect">
            <a:avLst/>
          </a:prstGeom>
          <a:noFill/>
          <a:ln>
            <a:noFill/>
          </a:ln>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B098-B23B-4424-B8C7-23D252B5E20E}"/>
              </a:ext>
            </a:extLst>
          </p:cNvPr>
          <p:cNvSpPr>
            <a:spLocks noGrp="1"/>
          </p:cNvSpPr>
          <p:nvPr>
            <p:ph type="title"/>
          </p:nvPr>
        </p:nvSpPr>
        <p:spPr>
          <a:xfrm>
            <a:off x="1484311" y="685801"/>
            <a:ext cx="10018713" cy="990600"/>
          </a:xfrm>
        </p:spPr>
        <p:txBody>
          <a:bodyPr/>
          <a:lstStyle/>
          <a:p>
            <a:r>
              <a:rPr lang="en-US" dirty="0"/>
              <a:t>Example…</a:t>
            </a:r>
          </a:p>
        </p:txBody>
      </p:sp>
      <p:sp>
        <p:nvSpPr>
          <p:cNvPr id="3" name="Content Placeholder 2">
            <a:extLst>
              <a:ext uri="{FF2B5EF4-FFF2-40B4-BE49-F238E27FC236}">
                <a16:creationId xmlns:a16="http://schemas.microsoft.com/office/drawing/2014/main" id="{3E471140-23E6-4F24-BCED-8590592174E1}"/>
              </a:ext>
            </a:extLst>
          </p:cNvPr>
          <p:cNvSpPr>
            <a:spLocks noGrp="1"/>
          </p:cNvSpPr>
          <p:nvPr>
            <p:ph idx="1"/>
          </p:nvPr>
        </p:nvSpPr>
        <p:spPr>
          <a:xfrm>
            <a:off x="1484310" y="1828801"/>
            <a:ext cx="10018713" cy="3581399"/>
          </a:xfrm>
        </p:spPr>
        <p:txBody>
          <a:bodyPr/>
          <a:lstStyle/>
          <a:p>
            <a:pPr algn="just"/>
            <a:r>
              <a:rPr lang="en-US" sz="3200" dirty="0"/>
              <a:t>Prove that: for every game tree, the utility obtained by MAX using minimax decisions against a suboptimal MIN will never be lower than the utility obtained playing against an optimal MIN.</a:t>
            </a:r>
          </a:p>
          <a:p>
            <a:endParaRPr lang="en-US" dirty="0"/>
          </a:p>
        </p:txBody>
      </p:sp>
    </p:spTree>
    <p:extLst>
      <p:ext uri="{BB962C8B-B14F-4D97-AF65-F5344CB8AC3E}">
        <p14:creationId xmlns:p14="http://schemas.microsoft.com/office/powerpoint/2010/main" val="2397614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05000" y="457200"/>
            <a:ext cx="8911687" cy="1280890"/>
          </a:xfrm>
          <a:noFill/>
        </p:spPr>
        <p:txBody>
          <a:bodyPr/>
          <a:lstStyle/>
          <a:p>
            <a:pPr eaLnBrk="1" hangingPunct="1">
              <a:defRPr/>
            </a:pPr>
            <a:r>
              <a:rPr lang="en-US" sz="4000" dirty="0"/>
              <a:t>Requirements for a Rational agent</a:t>
            </a:r>
          </a:p>
        </p:txBody>
      </p:sp>
      <p:sp>
        <p:nvSpPr>
          <p:cNvPr id="13315" name="Rectangle 3"/>
          <p:cNvSpPr>
            <a:spLocks noGrp="1" noChangeArrowheads="1"/>
          </p:cNvSpPr>
          <p:nvPr>
            <p:ph idx="1"/>
          </p:nvPr>
        </p:nvSpPr>
        <p:spPr>
          <a:xfrm>
            <a:off x="1981200" y="1600200"/>
            <a:ext cx="8229600" cy="4953000"/>
          </a:xfrm>
          <a:noFill/>
        </p:spPr>
        <p:txBody>
          <a:bodyPr>
            <a:normAutofit/>
          </a:bodyPr>
          <a:lstStyle/>
          <a:p>
            <a:pPr marL="0" indent="0" eaLnBrk="1" hangingPunct="1">
              <a:lnSpc>
                <a:spcPct val="90000"/>
              </a:lnSpc>
              <a:buNone/>
            </a:pPr>
            <a:endParaRPr lang="en-US" altLang="zh-CN" sz="2000" i="1" dirty="0">
              <a:ea typeface="SimSun" panose="02010600030101010101" pitchFamily="2" charset="-122"/>
            </a:endParaRPr>
          </a:p>
          <a:p>
            <a:pPr eaLnBrk="1" hangingPunct="1">
              <a:lnSpc>
                <a:spcPct val="90000"/>
              </a:lnSpc>
            </a:pPr>
            <a:r>
              <a:rPr lang="en-US" altLang="zh-CN" sz="2000" i="1" dirty="0">
                <a:ea typeface="SimSun" panose="02010600030101010101" pitchFamily="2" charset="-122"/>
              </a:rPr>
              <a:t>Rationality</a:t>
            </a:r>
            <a:r>
              <a:rPr lang="en-US" altLang="zh-CN" sz="2000" dirty="0">
                <a:ea typeface="SimSun" panose="02010600030101010101" pitchFamily="2" charset="-122"/>
              </a:rPr>
              <a:t> ; which is distinct from omniscience (all-knowing with infinite knowledge)</a:t>
            </a:r>
          </a:p>
          <a:p>
            <a:pPr eaLnBrk="1" hangingPunct="1">
              <a:lnSpc>
                <a:spcPct val="90000"/>
              </a:lnSpc>
            </a:pPr>
            <a:r>
              <a:rPr lang="en-US" altLang="zh-CN" sz="2000" i="1" dirty="0">
                <a:ea typeface="SimSun" panose="02010600030101010101" pitchFamily="2" charset="-122"/>
              </a:rPr>
              <a:t>Information gathering capability</a:t>
            </a:r>
            <a:r>
              <a:rPr lang="en-US" altLang="zh-CN" sz="2000" dirty="0">
                <a:ea typeface="SimSun" panose="02010600030101010101" pitchFamily="2" charset="-122"/>
              </a:rPr>
              <a:t> ; Agents can perform actions in order to modify future percepts so as to obtain useful information.
Learning ability.</a:t>
            </a:r>
          </a:p>
          <a:p>
            <a:pPr eaLnBrk="1" hangingPunct="1">
              <a:lnSpc>
                <a:spcPct val="90000"/>
              </a:lnSpc>
            </a:pPr>
            <a:r>
              <a:rPr lang="en-US" altLang="zh-CN" sz="2000" dirty="0">
                <a:ea typeface="SimSun" panose="02010600030101010101" pitchFamily="2" charset="-122"/>
              </a:rPr>
              <a:t>Ability to adapt.</a:t>
            </a:r>
          </a:p>
          <a:p>
            <a:pPr eaLnBrk="1" hangingPunct="1">
              <a:lnSpc>
                <a:spcPct val="90000"/>
              </a:lnSpc>
            </a:pPr>
            <a:r>
              <a:rPr lang="en-US" altLang="zh-CN" sz="2000" dirty="0">
                <a:ea typeface="SimSun" panose="02010600030101010101" pitchFamily="2" charset="-122"/>
              </a:rPr>
              <a:t>An agent is </a:t>
            </a:r>
            <a:r>
              <a:rPr lang="en-US" altLang="zh-CN" sz="2000" dirty="0">
                <a:solidFill>
                  <a:srgbClr val="FF0000"/>
                </a:solidFill>
                <a:ea typeface="SimSun" panose="02010600030101010101" pitchFamily="2" charset="-122"/>
              </a:rPr>
              <a:t>autonomous</a:t>
            </a:r>
            <a:r>
              <a:rPr lang="en-US" altLang="zh-CN" sz="2000" dirty="0">
                <a:ea typeface="SimSun" panose="02010600030101010101" pitchFamily="2" charset="-122"/>
              </a:rPr>
              <a:t> if its behavior is determined by its own experience (with ability to learn and adapt)</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FA84-AE2E-409D-9594-B1C16C0D077C}"/>
              </a:ext>
            </a:extLst>
          </p:cNvPr>
          <p:cNvSpPr>
            <a:spLocks noGrp="1"/>
          </p:cNvSpPr>
          <p:nvPr>
            <p:ph type="title"/>
          </p:nvPr>
        </p:nvSpPr>
        <p:spPr>
          <a:xfrm>
            <a:off x="1484311" y="685801"/>
            <a:ext cx="10018713" cy="914400"/>
          </a:xfrm>
        </p:spPr>
        <p:txBody>
          <a:bodyPr/>
          <a:lstStyle/>
          <a:p>
            <a:r>
              <a:rPr lang="en-US" dirty="0"/>
              <a:t>Solution</a:t>
            </a:r>
          </a:p>
        </p:txBody>
      </p:sp>
      <p:sp>
        <p:nvSpPr>
          <p:cNvPr id="3" name="Content Placeholder 2">
            <a:extLst>
              <a:ext uri="{FF2B5EF4-FFF2-40B4-BE49-F238E27FC236}">
                <a16:creationId xmlns:a16="http://schemas.microsoft.com/office/drawing/2014/main" id="{FD9E26A7-0AFC-4354-B0DC-AA000E425239}"/>
              </a:ext>
            </a:extLst>
          </p:cNvPr>
          <p:cNvSpPr>
            <a:spLocks noGrp="1"/>
          </p:cNvSpPr>
          <p:nvPr>
            <p:ph idx="1"/>
          </p:nvPr>
        </p:nvSpPr>
        <p:spPr/>
        <p:txBody>
          <a:bodyPr/>
          <a:lstStyle/>
          <a:p>
            <a:pPr algn="just"/>
            <a:r>
              <a:rPr lang="en-US" sz="2800" b="1" dirty="0"/>
              <a:t>Consider a MIN node whose children are terminal nodes. If MIN plays sub-optimally, then the value of the node is greater than or equal to the value it would have if MIN played optimally. Hence, the value of the MAX node that is the MIN node’s parent can only be increased. This argument can be extended by a simple induction all the way to the root.</a:t>
            </a:r>
          </a:p>
          <a:p>
            <a:endParaRPr lang="en-US" dirty="0"/>
          </a:p>
        </p:txBody>
      </p:sp>
    </p:spTree>
    <p:extLst>
      <p:ext uri="{BB962C8B-B14F-4D97-AF65-F5344CB8AC3E}">
        <p14:creationId xmlns:p14="http://schemas.microsoft.com/office/powerpoint/2010/main" val="161647311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48-AECA-49C8-94FB-C9F47FB409B4}"/>
              </a:ext>
            </a:extLst>
          </p:cNvPr>
          <p:cNvSpPr>
            <a:spLocks noGrp="1"/>
          </p:cNvSpPr>
          <p:nvPr>
            <p:ph type="title"/>
          </p:nvPr>
        </p:nvSpPr>
        <p:spPr>
          <a:xfrm>
            <a:off x="1484311" y="685801"/>
            <a:ext cx="10018713" cy="685800"/>
          </a:xfrm>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3B737756-8749-41B2-B1F8-6EE45FCA279A}"/>
              </a:ext>
            </a:extLst>
          </p:cNvPr>
          <p:cNvSpPr>
            <a:spLocks noGrp="1"/>
          </p:cNvSpPr>
          <p:nvPr>
            <p:ph idx="1"/>
          </p:nvPr>
        </p:nvSpPr>
        <p:spPr>
          <a:xfrm>
            <a:off x="1363980" y="1600200"/>
            <a:ext cx="10018713" cy="2666999"/>
          </a:xfrm>
        </p:spPr>
        <p:txBody>
          <a:bodyPr>
            <a:normAutofit fontScale="92500" lnSpcReduction="10000"/>
          </a:bodyPr>
          <a:lstStyle/>
          <a:p>
            <a:pPr marL="0" indent="0">
              <a:buNone/>
            </a:pPr>
            <a:r>
              <a:rPr lang="en-US" sz="2600" b="1" dirty="0"/>
              <a:t>Consider the following game:</a:t>
            </a:r>
          </a:p>
          <a:p>
            <a:r>
              <a:rPr lang="en-US" sz="2200" dirty="0"/>
              <a:t>Draw the complete game tree, using the following convention:</a:t>
            </a:r>
          </a:p>
          <a:p>
            <a:pPr marL="0" indent="0">
              <a:buNone/>
            </a:pPr>
            <a:r>
              <a:rPr lang="en-US" sz="2200" dirty="0"/>
              <a:t>		State: (Sa, Sb) where Sa and Sb denote the token locations</a:t>
            </a:r>
          </a:p>
          <a:p>
            <a:r>
              <a:rPr lang="en-US" sz="2200" dirty="0"/>
              <a:t>Identify the terminal state in a square box and assign it a value</a:t>
            </a:r>
          </a:p>
          <a:p>
            <a:r>
              <a:rPr lang="en-US" sz="2200" dirty="0"/>
              <a:t>Put loop states in double square boxes</a:t>
            </a:r>
          </a:p>
          <a:p>
            <a:r>
              <a:rPr lang="en-US" sz="2200" dirty="0"/>
              <a:t>Since it’s not clear how to assign values to loop states, annotate each with a “?”</a:t>
            </a:r>
          </a:p>
          <a:p>
            <a:pPr marL="0" indent="0">
              <a:buNone/>
            </a:pPr>
            <a:endParaRPr lang="en-US" dirty="0"/>
          </a:p>
        </p:txBody>
      </p:sp>
      <p:pic>
        <p:nvPicPr>
          <p:cNvPr id="4" name="Picture 3">
            <a:extLst>
              <a:ext uri="{FF2B5EF4-FFF2-40B4-BE49-F238E27FC236}">
                <a16:creationId xmlns:a16="http://schemas.microsoft.com/office/drawing/2014/main" id="{1F8AF4A1-3E49-441A-BD44-4B7D14AB5AC5}"/>
              </a:ext>
            </a:extLst>
          </p:cNvPr>
          <p:cNvPicPr>
            <a:picLocks noChangeAspect="1"/>
          </p:cNvPicPr>
          <p:nvPr/>
        </p:nvPicPr>
        <p:blipFill>
          <a:blip r:embed="rId2"/>
          <a:stretch>
            <a:fillRect/>
          </a:stretch>
        </p:blipFill>
        <p:spPr>
          <a:xfrm>
            <a:off x="3798802" y="4267199"/>
            <a:ext cx="3636003" cy="990601"/>
          </a:xfrm>
          <a:prstGeom prst="rect">
            <a:avLst/>
          </a:prstGeom>
        </p:spPr>
      </p:pic>
    </p:spTree>
    <p:extLst>
      <p:ext uri="{BB962C8B-B14F-4D97-AF65-F5344CB8AC3E}">
        <p14:creationId xmlns:p14="http://schemas.microsoft.com/office/powerpoint/2010/main" val="28755236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9EDA-2999-4B46-BED4-EC1A0E6D8657}"/>
              </a:ext>
            </a:extLst>
          </p:cNvPr>
          <p:cNvSpPr>
            <a:spLocks noGrp="1"/>
          </p:cNvSpPr>
          <p:nvPr>
            <p:ph type="title"/>
          </p:nvPr>
        </p:nvSpPr>
        <p:spPr>
          <a:xfrm>
            <a:off x="1484311" y="685801"/>
            <a:ext cx="10018713" cy="762000"/>
          </a:xfrm>
        </p:spPr>
        <p:txBody>
          <a:bodyPr/>
          <a:lstStyle/>
          <a:p>
            <a:r>
              <a:rPr lang="en-US" dirty="0"/>
              <a:t>Game tree of the Example</a:t>
            </a:r>
          </a:p>
        </p:txBody>
      </p:sp>
      <p:pic>
        <p:nvPicPr>
          <p:cNvPr id="4" name="Content Placeholder 3">
            <a:extLst>
              <a:ext uri="{FF2B5EF4-FFF2-40B4-BE49-F238E27FC236}">
                <a16:creationId xmlns:a16="http://schemas.microsoft.com/office/drawing/2014/main" id="{D99E72B8-D5EF-43A9-A346-D7E15DCC4FFA}"/>
              </a:ext>
            </a:extLst>
          </p:cNvPr>
          <p:cNvPicPr>
            <a:picLocks noGrp="1" noChangeAspect="1"/>
          </p:cNvPicPr>
          <p:nvPr>
            <p:ph idx="1"/>
          </p:nvPr>
        </p:nvPicPr>
        <p:blipFill>
          <a:blip r:embed="rId2"/>
          <a:stretch>
            <a:fillRect/>
          </a:stretch>
        </p:blipFill>
        <p:spPr>
          <a:xfrm>
            <a:off x="3276600" y="1828800"/>
            <a:ext cx="5715000" cy="4724400"/>
          </a:xfrm>
          <a:prstGeom prst="rect">
            <a:avLst/>
          </a:prstGeom>
        </p:spPr>
      </p:pic>
    </p:spTree>
    <p:extLst>
      <p:ext uri="{BB962C8B-B14F-4D97-AF65-F5344CB8AC3E}">
        <p14:creationId xmlns:p14="http://schemas.microsoft.com/office/powerpoint/2010/main" val="34660690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Constraint Satisfaction Problems</a:t>
            </a:r>
          </a:p>
        </p:txBody>
      </p:sp>
      <p:sp>
        <p:nvSpPr>
          <p:cNvPr id="3" name="Subtitle 2"/>
          <p:cNvSpPr>
            <a:spLocks noGrp="1"/>
          </p:cNvSpPr>
          <p:nvPr>
            <p:ph type="subTitle" idx="1"/>
          </p:nvPr>
        </p:nvSpPr>
        <p:spPr/>
        <p:txBody>
          <a:bodyPr>
            <a:normAutofit/>
          </a:bodyPr>
          <a:lstStyle/>
          <a:p>
            <a:r>
              <a:rPr lang="en-US" sz="2800" dirty="0"/>
              <a:t>Chapter 6</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noChangeArrowheads="1"/>
          </p:cNvSpPr>
          <p:nvPr>
            <p:ph type="title"/>
          </p:nvPr>
        </p:nvSpPr>
        <p:spPr/>
        <p:txBody>
          <a:bodyPr/>
          <a:lstStyle/>
          <a:p>
            <a:r>
              <a:rPr lang="en-US" altLang="en-US" sz="4000"/>
              <a:t>Constraint Satisfaction  Problems</a:t>
            </a:r>
          </a:p>
        </p:txBody>
      </p:sp>
      <p:sp>
        <p:nvSpPr>
          <p:cNvPr id="4099" name="Content Placeholder 2"/>
          <p:cNvSpPr>
            <a:spLocks noGrp="1" noChangeArrowheads="1"/>
          </p:cNvSpPr>
          <p:nvPr>
            <p:ph idx="1"/>
          </p:nvPr>
        </p:nvSpPr>
        <p:spPr>
          <a:xfrm>
            <a:off x="1828800" y="2057400"/>
            <a:ext cx="8650288" cy="4075114"/>
          </a:xfrm>
        </p:spPr>
        <p:txBody>
          <a:bodyPr>
            <a:normAutofit fontScale="92500" lnSpcReduction="20000"/>
          </a:bodyPr>
          <a:lstStyle/>
          <a:p>
            <a:pPr marL="0" indent="0" algn="just">
              <a:buNone/>
            </a:pPr>
            <a:r>
              <a:rPr lang="en-US" altLang="en-US" sz="2000" dirty="0">
                <a:latin typeface="Times-Roman"/>
              </a:rPr>
              <a:t>We have so far explored the idea that problems can be solved by searching in a space of </a:t>
            </a:r>
            <a:r>
              <a:rPr lang="en-US" altLang="en-US" sz="2000" b="1" dirty="0">
                <a:latin typeface="Times-Bold"/>
              </a:rPr>
              <a:t> states</a:t>
            </a:r>
            <a:r>
              <a:rPr lang="en-US" altLang="en-US" sz="2000" dirty="0">
                <a:latin typeface="Times-Roman"/>
              </a:rPr>
              <a:t>. These states can be evaluated by domain-specific heuristics and tested to see  whether they are goal states. </a:t>
            </a:r>
          </a:p>
          <a:p>
            <a:pPr marL="0" indent="0" algn="just">
              <a:buNone/>
            </a:pPr>
            <a:endParaRPr lang="en-US" altLang="en-US" sz="2000" dirty="0">
              <a:latin typeface="Times-Roman"/>
            </a:endParaRPr>
          </a:p>
          <a:p>
            <a:pPr marL="0" indent="0" algn="just">
              <a:buNone/>
            </a:pPr>
            <a:r>
              <a:rPr lang="en-US" altLang="en-US" sz="2000" dirty="0">
                <a:latin typeface="Times-Roman"/>
              </a:rPr>
              <a:t>From the point of view of the search algorithm, each state is </a:t>
            </a:r>
            <a:r>
              <a:rPr lang="en-US" altLang="en-US" sz="2000" b="1" dirty="0">
                <a:latin typeface="Times-Roman"/>
              </a:rPr>
              <a:t>atomic</a:t>
            </a:r>
            <a:r>
              <a:rPr lang="en-US" altLang="en-US" sz="2000" dirty="0">
                <a:latin typeface="Times-Roman"/>
              </a:rPr>
              <a:t>, or   indivisible—a black box with no internal structure.</a:t>
            </a:r>
          </a:p>
          <a:p>
            <a:pPr marL="0" indent="0">
              <a:buNone/>
            </a:pPr>
            <a:endParaRPr lang="en-US" altLang="en-US" sz="2000" dirty="0">
              <a:latin typeface="Times-Roman"/>
            </a:endParaRPr>
          </a:p>
          <a:p>
            <a:pPr marL="0" indent="0" algn="just">
              <a:buNone/>
            </a:pPr>
            <a:r>
              <a:rPr lang="en-US" altLang="en-US" sz="2000" dirty="0">
                <a:latin typeface="Times-Roman"/>
              </a:rPr>
              <a:t> However, there is a way to solve a wide variety of problems more efficiently. We use a </a:t>
            </a:r>
            <a:r>
              <a:rPr lang="en-US" altLang="en-US" sz="2000" b="1" dirty="0">
                <a:latin typeface="Times-Bold"/>
              </a:rPr>
              <a:t>factored representation </a:t>
            </a:r>
            <a:r>
              <a:rPr lang="en-US" altLang="en-US" sz="2000" dirty="0">
                <a:latin typeface="Times-Roman"/>
              </a:rPr>
              <a:t>for each state: a set of variables, each of which has a value. A problem is solved when each variable has a value that satisfies all the constraints on the variable. </a:t>
            </a:r>
          </a:p>
          <a:p>
            <a:pPr marL="0" indent="0">
              <a:buNone/>
            </a:pPr>
            <a:endParaRPr lang="en-US" altLang="en-US" sz="2000" dirty="0">
              <a:latin typeface="Times-Roman"/>
            </a:endParaRPr>
          </a:p>
          <a:p>
            <a:pPr marL="0" indent="0">
              <a:buNone/>
            </a:pPr>
            <a:r>
              <a:rPr lang="en-US" altLang="en-US" sz="2000" dirty="0">
                <a:latin typeface="Times-Roman"/>
              </a:rPr>
              <a:t>A problem described this way is called a </a:t>
            </a:r>
            <a:r>
              <a:rPr lang="en-US" altLang="en-US" sz="2000" b="1" dirty="0">
                <a:latin typeface="Times-Bold"/>
              </a:rPr>
              <a:t>constraint satisfaction problem</a:t>
            </a:r>
            <a:r>
              <a:rPr lang="en-US" altLang="en-US" sz="2000" dirty="0">
                <a:latin typeface="Times-Roman"/>
              </a:rPr>
              <a:t>, or </a:t>
            </a:r>
            <a:r>
              <a:rPr lang="en-US" altLang="en-US" sz="2000" b="1" dirty="0">
                <a:latin typeface="Times-Roman"/>
              </a:rPr>
              <a:t>CSP</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54229" y="914400"/>
            <a:ext cx="9283546" cy="5029200"/>
          </a:xfrm>
          <a:prstGeom prst="rect">
            <a:avLst/>
          </a:prstGeom>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a:xfrm>
            <a:off x="2674939" y="214314"/>
            <a:ext cx="7793037" cy="1081087"/>
          </a:xfrm>
        </p:spPr>
        <p:txBody>
          <a:bodyPr>
            <a:normAutofit fontScale="90000"/>
          </a:bodyPr>
          <a:lstStyle/>
          <a:p>
            <a:r>
              <a:rPr lang="en-US" altLang="en-US" sz="4000"/>
              <a:t>Constraint Satisfaction  Problems (contd…)</a:t>
            </a:r>
          </a:p>
        </p:txBody>
      </p:sp>
      <p:sp>
        <p:nvSpPr>
          <p:cNvPr id="6147" name="Content Placeholder 2"/>
          <p:cNvSpPr>
            <a:spLocks noGrp="1" noChangeArrowheads="1"/>
          </p:cNvSpPr>
          <p:nvPr>
            <p:ph idx="1"/>
          </p:nvPr>
        </p:nvSpPr>
        <p:spPr>
          <a:xfrm>
            <a:off x="1828800" y="1905001"/>
            <a:ext cx="8650288" cy="4227513"/>
          </a:xfrm>
        </p:spPr>
        <p:txBody>
          <a:bodyPr/>
          <a:lstStyle/>
          <a:p>
            <a:pPr marL="0" indent="0">
              <a:buNone/>
            </a:pPr>
            <a:r>
              <a:rPr lang="en-US" altLang="en-US" sz="2400">
                <a:latin typeface="Times-Roman"/>
              </a:rPr>
              <a:t>CSP search algorithms take advantage of the structure of states and use </a:t>
            </a:r>
            <a:r>
              <a:rPr lang="en-US" altLang="en-US" sz="2400" i="1">
                <a:latin typeface="Times-Italic"/>
              </a:rPr>
              <a:t>general-purpose </a:t>
            </a:r>
            <a:r>
              <a:rPr lang="en-US" altLang="en-US" sz="2400">
                <a:latin typeface="Times-Roman"/>
              </a:rPr>
              <a:t>rather than </a:t>
            </a:r>
            <a:r>
              <a:rPr lang="en-US" altLang="en-US" sz="2400" i="1">
                <a:latin typeface="Times-Italic"/>
              </a:rPr>
              <a:t>problem-specific </a:t>
            </a:r>
            <a:r>
              <a:rPr lang="en-US" altLang="en-US" sz="2400">
                <a:latin typeface="Times-Roman"/>
              </a:rPr>
              <a:t>heuristics to enable the solution of complex problems. </a:t>
            </a:r>
          </a:p>
          <a:p>
            <a:pPr marL="0" indent="0">
              <a:buNone/>
            </a:pPr>
            <a:endParaRPr lang="en-US" altLang="en-US" sz="2400">
              <a:latin typeface="Times-Roman"/>
            </a:endParaRPr>
          </a:p>
          <a:p>
            <a:pPr marL="0" indent="0">
              <a:buNone/>
            </a:pPr>
            <a:r>
              <a:rPr lang="en-US" altLang="en-US" sz="2400">
                <a:latin typeface="Times-Roman"/>
              </a:rPr>
              <a:t>The main idea is to eliminate large portions of the search space all at once by identifying variable/value combinations that violate the constraints.</a:t>
            </a:r>
            <a:endParaRPr lang="en-US" altLang="en-US" sz="240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a:xfrm>
            <a:off x="2674939" y="609600"/>
            <a:ext cx="7793037" cy="533400"/>
          </a:xfrm>
        </p:spPr>
        <p:txBody>
          <a:bodyPr>
            <a:normAutofit fontScale="90000"/>
          </a:bodyPr>
          <a:lstStyle/>
          <a:p>
            <a:r>
              <a:rPr lang="en-US" altLang="en-US" sz="4000"/>
              <a:t>Constraint Satisfaction  Problems (contd…)</a:t>
            </a:r>
          </a:p>
        </p:txBody>
      </p:sp>
      <p:sp>
        <p:nvSpPr>
          <p:cNvPr id="3" name="Content Placeholder 2"/>
          <p:cNvSpPr>
            <a:spLocks noGrp="1"/>
          </p:cNvSpPr>
          <p:nvPr>
            <p:ph idx="1"/>
          </p:nvPr>
        </p:nvSpPr>
        <p:spPr>
          <a:xfrm>
            <a:off x="1997392" y="1981200"/>
            <a:ext cx="8650288" cy="5029200"/>
          </a:xfrm>
        </p:spPr>
        <p:txBody>
          <a:bodyPr/>
          <a:lstStyle/>
          <a:p>
            <a:pPr marL="0" indent="0">
              <a:buNone/>
              <a:defRPr/>
            </a:pPr>
            <a:r>
              <a:rPr lang="en-US" sz="2000" dirty="0">
                <a:latin typeface="Times-Roman"/>
              </a:rPr>
              <a:t>A constraint satisfaction problem consists of three components, </a:t>
            </a:r>
            <a:r>
              <a:rPr lang="en-US" sz="2000" dirty="0">
                <a:latin typeface="CMMI10"/>
              </a:rPr>
              <a:t>X, D, </a:t>
            </a:r>
            <a:r>
              <a:rPr lang="en-US" sz="2000" dirty="0">
                <a:latin typeface="Times-Roman"/>
              </a:rPr>
              <a:t>and </a:t>
            </a:r>
            <a:r>
              <a:rPr lang="en-US" sz="2000" dirty="0">
                <a:latin typeface="CMMI10"/>
              </a:rPr>
              <a:t>C</a:t>
            </a:r>
            <a:r>
              <a:rPr lang="en-US" sz="2000" dirty="0">
                <a:latin typeface="Times-Roman"/>
              </a:rPr>
              <a:t>:</a:t>
            </a:r>
          </a:p>
          <a:p>
            <a:pPr>
              <a:defRPr/>
            </a:pPr>
            <a:r>
              <a:rPr lang="en-US" sz="2000" dirty="0">
                <a:latin typeface="CMMI10"/>
              </a:rPr>
              <a:t>X </a:t>
            </a:r>
            <a:r>
              <a:rPr lang="en-US" sz="2000" dirty="0">
                <a:latin typeface="Times-Roman"/>
              </a:rPr>
              <a:t>is a set of variables, </a:t>
            </a:r>
            <a:r>
              <a:rPr lang="en-US" sz="2000" dirty="0">
                <a:latin typeface="CMSY10"/>
              </a:rPr>
              <a:t>{</a:t>
            </a:r>
            <a:r>
              <a:rPr lang="en-US" sz="2000" dirty="0">
                <a:latin typeface="CMMI10"/>
              </a:rPr>
              <a:t>X</a:t>
            </a:r>
            <a:r>
              <a:rPr lang="en-US" sz="2000" dirty="0">
                <a:latin typeface="CMR8"/>
              </a:rPr>
              <a:t>1</a:t>
            </a:r>
            <a:r>
              <a:rPr lang="en-US" sz="2000" dirty="0">
                <a:latin typeface="CMMI10"/>
              </a:rPr>
              <a:t>, . . . ,</a:t>
            </a:r>
            <a:r>
              <a:rPr lang="en-US" sz="2000" dirty="0" err="1">
                <a:latin typeface="CMMI10"/>
              </a:rPr>
              <a:t>X</a:t>
            </a:r>
            <a:r>
              <a:rPr lang="en-US" sz="2000" dirty="0" err="1">
                <a:latin typeface="CMMI8"/>
              </a:rPr>
              <a:t>n</a:t>
            </a:r>
            <a:r>
              <a:rPr lang="en-US" sz="2000" dirty="0">
                <a:latin typeface="CMSY10"/>
              </a:rPr>
              <a:t>}</a:t>
            </a:r>
            <a:r>
              <a:rPr lang="en-US" sz="2000" dirty="0">
                <a:latin typeface="Times-Roman"/>
              </a:rPr>
              <a:t>.</a:t>
            </a:r>
          </a:p>
          <a:p>
            <a:pPr>
              <a:defRPr/>
            </a:pPr>
            <a:r>
              <a:rPr lang="en-US" sz="2000" dirty="0">
                <a:latin typeface="CMMI10"/>
              </a:rPr>
              <a:t>D </a:t>
            </a:r>
            <a:r>
              <a:rPr lang="en-US" sz="2000" dirty="0">
                <a:latin typeface="Times-Roman"/>
              </a:rPr>
              <a:t>is a set of domains, </a:t>
            </a:r>
            <a:r>
              <a:rPr lang="en-US" sz="2000" dirty="0">
                <a:latin typeface="CMSY10"/>
              </a:rPr>
              <a:t>{</a:t>
            </a:r>
            <a:r>
              <a:rPr lang="en-US" sz="2000" dirty="0">
                <a:latin typeface="CMMI10"/>
              </a:rPr>
              <a:t>D</a:t>
            </a:r>
            <a:r>
              <a:rPr lang="en-US" sz="2000" dirty="0">
                <a:latin typeface="CMR8"/>
              </a:rPr>
              <a:t>1</a:t>
            </a:r>
            <a:r>
              <a:rPr lang="en-US" sz="2000" dirty="0">
                <a:latin typeface="CMMI10"/>
              </a:rPr>
              <a:t>, . . . ,</a:t>
            </a:r>
            <a:r>
              <a:rPr lang="en-US" sz="2000" dirty="0" err="1">
                <a:latin typeface="CMMI10"/>
              </a:rPr>
              <a:t>D</a:t>
            </a:r>
            <a:r>
              <a:rPr lang="en-US" sz="2000" dirty="0" err="1">
                <a:latin typeface="CMMI8"/>
              </a:rPr>
              <a:t>n</a:t>
            </a:r>
            <a:r>
              <a:rPr lang="en-US" sz="2000" dirty="0">
                <a:latin typeface="CMSY10"/>
              </a:rPr>
              <a:t>}</a:t>
            </a:r>
            <a:r>
              <a:rPr lang="en-US" sz="2000" dirty="0">
                <a:latin typeface="Times-Roman"/>
              </a:rPr>
              <a:t>, one for each variable.</a:t>
            </a:r>
          </a:p>
          <a:p>
            <a:pPr>
              <a:defRPr/>
            </a:pPr>
            <a:r>
              <a:rPr lang="en-US" sz="2000" dirty="0">
                <a:latin typeface="CMMI10"/>
              </a:rPr>
              <a:t>C </a:t>
            </a:r>
            <a:r>
              <a:rPr lang="en-US" sz="2000" dirty="0">
                <a:latin typeface="Times-Roman"/>
              </a:rPr>
              <a:t>is a set of constraints that specify allowable combinations of values.</a:t>
            </a:r>
          </a:p>
          <a:p>
            <a:pPr>
              <a:defRPr/>
            </a:pPr>
            <a:endParaRPr lang="en-US" sz="2000" dirty="0">
              <a:latin typeface="Times-Roman"/>
            </a:endParaRPr>
          </a:p>
          <a:p>
            <a:pPr marL="0" indent="0">
              <a:buNone/>
              <a:defRPr/>
            </a:pPr>
            <a:r>
              <a:rPr lang="en-US" sz="2000" dirty="0">
                <a:latin typeface="Times-Roman"/>
              </a:rPr>
              <a:t>Each domain </a:t>
            </a:r>
            <a:r>
              <a:rPr lang="en-US" sz="2000" dirty="0">
                <a:latin typeface="CMMI10"/>
              </a:rPr>
              <a:t>D</a:t>
            </a:r>
            <a:r>
              <a:rPr lang="en-US" sz="2000" dirty="0">
                <a:latin typeface="CMMI8"/>
              </a:rPr>
              <a:t>i </a:t>
            </a:r>
            <a:r>
              <a:rPr lang="en-US" sz="2000" dirty="0">
                <a:latin typeface="Times-Roman"/>
              </a:rPr>
              <a:t>consists of a set of allowable values, </a:t>
            </a:r>
            <a:r>
              <a:rPr lang="en-US" sz="2000" dirty="0">
                <a:latin typeface="CMSY10"/>
              </a:rPr>
              <a:t>{</a:t>
            </a:r>
            <a:r>
              <a:rPr lang="en-US" sz="2000" dirty="0">
                <a:latin typeface="CMMI10"/>
              </a:rPr>
              <a:t>v</a:t>
            </a:r>
            <a:r>
              <a:rPr lang="en-US" sz="2000" dirty="0">
                <a:latin typeface="CMR8"/>
              </a:rPr>
              <a:t>1</a:t>
            </a:r>
            <a:r>
              <a:rPr lang="en-US" sz="2000" dirty="0">
                <a:latin typeface="CMMI10"/>
              </a:rPr>
              <a:t>, . . . , </a:t>
            </a:r>
            <a:r>
              <a:rPr lang="en-US" sz="2000" dirty="0" err="1">
                <a:latin typeface="CMMI10"/>
              </a:rPr>
              <a:t>v</a:t>
            </a:r>
            <a:r>
              <a:rPr lang="en-US" sz="2000" dirty="0" err="1">
                <a:latin typeface="CMMI8"/>
              </a:rPr>
              <a:t>k</a:t>
            </a:r>
            <a:r>
              <a:rPr lang="en-US" sz="2000" dirty="0">
                <a:latin typeface="CMSY10"/>
              </a:rPr>
              <a:t>} </a:t>
            </a:r>
            <a:r>
              <a:rPr lang="en-US" sz="2000" dirty="0">
                <a:latin typeface="Times-Roman"/>
              </a:rPr>
              <a:t>for variable </a:t>
            </a:r>
            <a:r>
              <a:rPr lang="en-US" sz="2000" dirty="0">
                <a:latin typeface="CMMI10"/>
              </a:rPr>
              <a:t>X</a:t>
            </a:r>
            <a:r>
              <a:rPr lang="en-US" sz="2000" dirty="0">
                <a:latin typeface="CMMI8"/>
              </a:rPr>
              <a:t>i</a:t>
            </a:r>
            <a:r>
              <a:rPr lang="en-US" sz="2000" dirty="0">
                <a:latin typeface="Times-Roman"/>
              </a:rPr>
              <a:t>. </a:t>
            </a:r>
          </a:p>
          <a:p>
            <a:pPr marL="0" indent="0">
              <a:buNone/>
              <a:defRPr/>
            </a:pPr>
            <a:endParaRPr lang="en-US" sz="2000" dirty="0">
              <a:latin typeface="Times-Roman"/>
            </a:endParaRPr>
          </a:p>
          <a:p>
            <a:pPr marL="0" indent="0">
              <a:buNone/>
              <a:defRPr/>
            </a:pPr>
            <a:r>
              <a:rPr lang="en-US" sz="2000" dirty="0">
                <a:latin typeface="Times-Roman"/>
              </a:rPr>
              <a:t>Each constraint </a:t>
            </a:r>
            <a:r>
              <a:rPr lang="en-US" sz="2000" dirty="0">
                <a:latin typeface="CMMI10"/>
              </a:rPr>
              <a:t>C</a:t>
            </a:r>
            <a:r>
              <a:rPr lang="en-US" sz="2000" dirty="0">
                <a:latin typeface="CMMI8"/>
              </a:rPr>
              <a:t>i </a:t>
            </a:r>
            <a:r>
              <a:rPr lang="en-US" sz="2000" dirty="0">
                <a:latin typeface="Times-Roman"/>
              </a:rPr>
              <a:t>consists of a pair &lt;</a:t>
            </a:r>
            <a:r>
              <a:rPr lang="en-US" sz="2000" i="1" dirty="0">
                <a:latin typeface="CMTI10"/>
              </a:rPr>
              <a:t>scope</a:t>
            </a:r>
            <a:r>
              <a:rPr lang="en-US" sz="2000" i="1" dirty="0">
                <a:latin typeface="CMMI10"/>
              </a:rPr>
              <a:t>, </a:t>
            </a:r>
            <a:r>
              <a:rPr lang="en-US" sz="2000" i="1" dirty="0" err="1">
                <a:latin typeface="CMTI10"/>
              </a:rPr>
              <a:t>rel</a:t>
            </a:r>
            <a:r>
              <a:rPr lang="en-US" sz="2000" dirty="0">
                <a:latin typeface="CMTI10"/>
              </a:rPr>
              <a:t>&gt; </a:t>
            </a:r>
            <a:r>
              <a:rPr lang="en-US" sz="2000" dirty="0">
                <a:latin typeface="Times-Roman"/>
              </a:rPr>
              <a:t>, where </a:t>
            </a:r>
            <a:r>
              <a:rPr lang="en-US" sz="2000" i="1" dirty="0">
                <a:latin typeface="CMTI10"/>
              </a:rPr>
              <a:t>scope</a:t>
            </a:r>
            <a:r>
              <a:rPr lang="en-US" sz="2000" dirty="0">
                <a:latin typeface="CMTI10"/>
              </a:rPr>
              <a:t> </a:t>
            </a:r>
            <a:r>
              <a:rPr lang="en-US" sz="2000" dirty="0">
                <a:latin typeface="Times-Roman"/>
              </a:rPr>
              <a:t>is a tuple of variables that participate in the constraint and </a:t>
            </a:r>
            <a:r>
              <a:rPr lang="en-US" sz="2000" i="1" dirty="0" err="1">
                <a:latin typeface="CMTI10"/>
              </a:rPr>
              <a:t>rel</a:t>
            </a:r>
            <a:r>
              <a:rPr lang="en-US" sz="2000" dirty="0">
                <a:latin typeface="CMTI10"/>
              </a:rPr>
              <a:t> </a:t>
            </a:r>
            <a:r>
              <a:rPr lang="en-US" sz="2000" dirty="0">
                <a:latin typeface="Times-Roman"/>
              </a:rPr>
              <a:t>is a relation that defines the values that those variables can take on. </a:t>
            </a:r>
          </a:p>
          <a:p>
            <a:pPr marL="0" indent="0">
              <a:buNone/>
              <a:defRPr/>
            </a:pPr>
            <a:endParaRPr lang="en-US" dirty="0">
              <a:latin typeface="Times-Roman"/>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1484311" y="685800"/>
            <a:ext cx="10018713" cy="762000"/>
          </a:xfrm>
        </p:spPr>
        <p:txBody>
          <a:bodyPr>
            <a:normAutofit/>
          </a:bodyPr>
          <a:lstStyle/>
          <a:p>
            <a:r>
              <a:rPr lang="en-US" altLang="en-US" sz="4000" dirty="0"/>
              <a:t>Constraint Satisfaction  Problems (</a:t>
            </a:r>
            <a:r>
              <a:rPr lang="en-US" altLang="en-US" sz="4000" dirty="0" err="1"/>
              <a:t>contd</a:t>
            </a:r>
            <a:r>
              <a:rPr lang="en-US" altLang="en-US" sz="4000" dirty="0"/>
              <a:t>…)</a:t>
            </a:r>
          </a:p>
        </p:txBody>
      </p:sp>
      <p:sp>
        <p:nvSpPr>
          <p:cNvPr id="8195" name="Content Placeholder 2"/>
          <p:cNvSpPr>
            <a:spLocks noGrp="1" noChangeArrowheads="1"/>
          </p:cNvSpPr>
          <p:nvPr>
            <p:ph idx="1"/>
          </p:nvPr>
        </p:nvSpPr>
        <p:spPr>
          <a:xfrm>
            <a:off x="1905000" y="2173287"/>
            <a:ext cx="8650288" cy="4608513"/>
          </a:xfrm>
        </p:spPr>
        <p:txBody>
          <a:bodyPr/>
          <a:lstStyle/>
          <a:p>
            <a:pPr marL="0" indent="0">
              <a:buNone/>
              <a:defRPr/>
            </a:pPr>
            <a:r>
              <a:rPr lang="en-US" sz="2400" dirty="0">
                <a:latin typeface="Times-Roman"/>
              </a:rPr>
              <a:t>A relation can be represented as an explicit list of all tuples of values that satisfy the constraint, or as an abstract relation that supports two operations: </a:t>
            </a:r>
          </a:p>
          <a:p>
            <a:pPr marL="0" indent="0">
              <a:buNone/>
              <a:defRPr/>
            </a:pPr>
            <a:r>
              <a:rPr lang="en-US" sz="2400" dirty="0">
                <a:latin typeface="Times-Roman"/>
              </a:rPr>
              <a:t>        1) Testing if a tuple is a member of the relation and </a:t>
            </a:r>
          </a:p>
          <a:p>
            <a:pPr marL="0" indent="0">
              <a:buNone/>
              <a:defRPr/>
            </a:pPr>
            <a:r>
              <a:rPr lang="en-US" sz="2400" dirty="0">
                <a:latin typeface="Times-Roman"/>
              </a:rPr>
              <a:t>        2) Enumerating the members of the relation.</a:t>
            </a:r>
            <a:endParaRPr lang="en-US" sz="2400" dirty="0"/>
          </a:p>
          <a:p>
            <a:endParaRPr lang="en-US" altLang="en-US" sz="2400" dirty="0">
              <a:latin typeface="Times-Roman"/>
            </a:endParaRPr>
          </a:p>
          <a:p>
            <a:pPr marL="0" indent="0">
              <a:buNone/>
            </a:pPr>
            <a:r>
              <a:rPr lang="en-US" altLang="en-US" sz="2400" dirty="0">
                <a:latin typeface="Times-Roman"/>
              </a:rPr>
              <a:t>For example, if </a:t>
            </a:r>
            <a:r>
              <a:rPr lang="en-US" altLang="en-US" sz="2400" dirty="0">
                <a:latin typeface="CMMI10"/>
              </a:rPr>
              <a:t>X</a:t>
            </a:r>
            <a:r>
              <a:rPr lang="en-US" altLang="en-US" sz="2400" dirty="0">
                <a:latin typeface="CMR8"/>
              </a:rPr>
              <a:t>1 </a:t>
            </a:r>
            <a:r>
              <a:rPr lang="en-US" altLang="en-US" sz="2400" dirty="0">
                <a:latin typeface="Times-Roman"/>
              </a:rPr>
              <a:t>and </a:t>
            </a:r>
            <a:r>
              <a:rPr lang="en-US" altLang="en-US" sz="2400" dirty="0">
                <a:latin typeface="CMMI10"/>
              </a:rPr>
              <a:t>X</a:t>
            </a:r>
            <a:r>
              <a:rPr lang="en-US" altLang="en-US" sz="2400" dirty="0">
                <a:latin typeface="CMR8"/>
              </a:rPr>
              <a:t>2 </a:t>
            </a:r>
            <a:r>
              <a:rPr lang="en-US" altLang="en-US" sz="2400" dirty="0">
                <a:latin typeface="Times-Roman"/>
              </a:rPr>
              <a:t>both have the domain </a:t>
            </a:r>
            <a:r>
              <a:rPr lang="en-US" altLang="en-US" sz="2400" dirty="0">
                <a:latin typeface="CMSY10"/>
              </a:rPr>
              <a:t>{</a:t>
            </a:r>
            <a:r>
              <a:rPr lang="en-US" altLang="en-US" sz="2400" dirty="0">
                <a:latin typeface="Times-Roman"/>
              </a:rPr>
              <a:t>A,B</a:t>
            </a:r>
            <a:r>
              <a:rPr lang="en-US" altLang="en-US" sz="2400" dirty="0">
                <a:latin typeface="CMSY10"/>
              </a:rPr>
              <a:t>}</a:t>
            </a:r>
            <a:r>
              <a:rPr lang="en-US" altLang="en-US" sz="2400" dirty="0">
                <a:latin typeface="Times-Roman"/>
              </a:rPr>
              <a:t>, then the constraint saying </a:t>
            </a:r>
            <a:r>
              <a:rPr lang="en-US" altLang="en-US" sz="2400" i="1" dirty="0">
                <a:latin typeface="Times-Roman"/>
              </a:rPr>
              <a:t>the two variables must have different values</a:t>
            </a:r>
            <a:r>
              <a:rPr lang="en-US" altLang="en-US" sz="2400" dirty="0">
                <a:latin typeface="Times-Roman"/>
              </a:rPr>
              <a:t> can be written as &lt;</a:t>
            </a:r>
            <a:r>
              <a:rPr lang="en-US" altLang="en-US" sz="2400" dirty="0">
                <a:latin typeface="CMR10"/>
              </a:rPr>
              <a:t>(</a:t>
            </a:r>
            <a:r>
              <a:rPr lang="en-US" altLang="en-US" sz="2400" dirty="0">
                <a:latin typeface="CMMI10"/>
              </a:rPr>
              <a:t>X</a:t>
            </a:r>
            <a:r>
              <a:rPr lang="en-US" altLang="en-US" sz="2400" dirty="0">
                <a:latin typeface="CMR8"/>
              </a:rPr>
              <a:t>1</a:t>
            </a:r>
            <a:r>
              <a:rPr lang="en-US" altLang="en-US" sz="2400" dirty="0">
                <a:latin typeface="CMMI10"/>
              </a:rPr>
              <a:t>,X</a:t>
            </a:r>
            <a:r>
              <a:rPr lang="en-US" altLang="en-US" sz="2400" dirty="0">
                <a:latin typeface="CMR8"/>
              </a:rPr>
              <a:t>2</a:t>
            </a:r>
            <a:r>
              <a:rPr lang="en-US" altLang="en-US" sz="2400" dirty="0">
                <a:latin typeface="CMR10"/>
              </a:rPr>
              <a:t>)</a:t>
            </a:r>
            <a:r>
              <a:rPr lang="en-US" altLang="en-US" sz="2400" dirty="0">
                <a:latin typeface="CMMI10"/>
              </a:rPr>
              <a:t>, </a:t>
            </a:r>
            <a:r>
              <a:rPr lang="en-US" altLang="en-US" sz="2400" dirty="0">
                <a:latin typeface="CMR10"/>
              </a:rPr>
              <a:t>[(</a:t>
            </a:r>
            <a:r>
              <a:rPr lang="en-US" altLang="en-US" sz="2400" dirty="0">
                <a:latin typeface="CMMI10"/>
              </a:rPr>
              <a:t>A,B</a:t>
            </a:r>
            <a:r>
              <a:rPr lang="en-US" altLang="en-US" sz="2400" dirty="0">
                <a:latin typeface="CMR10"/>
              </a:rPr>
              <a:t>)</a:t>
            </a:r>
            <a:r>
              <a:rPr lang="en-US" altLang="en-US" sz="2400" dirty="0">
                <a:latin typeface="CMMI10"/>
              </a:rPr>
              <a:t>, </a:t>
            </a:r>
            <a:r>
              <a:rPr lang="en-US" altLang="en-US" sz="2400" dirty="0">
                <a:latin typeface="CMR10"/>
              </a:rPr>
              <a:t>(</a:t>
            </a:r>
            <a:r>
              <a:rPr lang="en-US" altLang="en-US" sz="2400" dirty="0">
                <a:latin typeface="CMMI10"/>
              </a:rPr>
              <a:t>B,A</a:t>
            </a:r>
            <a:r>
              <a:rPr lang="en-US" altLang="en-US" sz="2400" dirty="0">
                <a:latin typeface="CMR10"/>
              </a:rPr>
              <a:t>)]&gt;</a:t>
            </a:r>
            <a:r>
              <a:rPr lang="en-US" altLang="en-US" sz="2400" dirty="0">
                <a:latin typeface="CMSY10"/>
              </a:rPr>
              <a:t> </a:t>
            </a:r>
            <a:r>
              <a:rPr lang="en-US" altLang="en-US" sz="2400" dirty="0">
                <a:latin typeface="Times-Roman"/>
              </a:rPr>
              <a:t>or as &lt;</a:t>
            </a:r>
            <a:r>
              <a:rPr lang="en-US" altLang="en-US" sz="2400" dirty="0">
                <a:latin typeface="CMR10"/>
              </a:rPr>
              <a:t>(</a:t>
            </a:r>
            <a:r>
              <a:rPr lang="en-US" altLang="en-US" sz="2400" dirty="0">
                <a:latin typeface="CMMI10"/>
              </a:rPr>
              <a:t>X</a:t>
            </a:r>
            <a:r>
              <a:rPr lang="en-US" altLang="en-US" sz="2400" dirty="0">
                <a:latin typeface="CMR8"/>
              </a:rPr>
              <a:t>1</a:t>
            </a:r>
            <a:r>
              <a:rPr lang="en-US" altLang="en-US" sz="2400" dirty="0">
                <a:latin typeface="CMMI10"/>
              </a:rPr>
              <a:t>,X</a:t>
            </a:r>
            <a:r>
              <a:rPr lang="en-US" altLang="en-US" sz="2400" dirty="0">
                <a:latin typeface="CMR8"/>
              </a:rPr>
              <a:t>2</a:t>
            </a:r>
            <a:r>
              <a:rPr lang="en-US" altLang="en-US" sz="2400" dirty="0">
                <a:latin typeface="CMR10"/>
              </a:rPr>
              <a:t>)</a:t>
            </a:r>
            <a:r>
              <a:rPr lang="en-US" altLang="en-US" sz="2400" dirty="0">
                <a:latin typeface="CMMI10"/>
              </a:rPr>
              <a:t>, X</a:t>
            </a:r>
            <a:r>
              <a:rPr lang="en-US" altLang="en-US" sz="2400" dirty="0">
                <a:latin typeface="CMR8"/>
              </a:rPr>
              <a:t>1!=</a:t>
            </a:r>
            <a:r>
              <a:rPr lang="en-US" altLang="en-US" sz="2400" dirty="0">
                <a:latin typeface="CMR10"/>
              </a:rPr>
              <a:t> </a:t>
            </a:r>
            <a:r>
              <a:rPr lang="en-US" altLang="en-US" sz="2400" dirty="0">
                <a:latin typeface="CMMI10"/>
              </a:rPr>
              <a:t>X</a:t>
            </a:r>
            <a:r>
              <a:rPr lang="en-US" altLang="en-US" sz="2400" dirty="0">
                <a:latin typeface="CMR8"/>
              </a:rPr>
              <a:t>2&gt;</a:t>
            </a:r>
            <a:r>
              <a:rPr lang="en-US" altLang="en-US" sz="2400" dirty="0">
                <a:latin typeface="Times-Roman"/>
              </a:rPr>
              <a:t>. </a:t>
            </a:r>
          </a:p>
          <a:p>
            <a:endParaRPr lang="en-US" altLang="en-US"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ChangeArrowheads="1"/>
          </p:cNvSpPr>
          <p:nvPr>
            <p:ph type="title"/>
          </p:nvPr>
        </p:nvSpPr>
        <p:spPr>
          <a:xfrm>
            <a:off x="1484311" y="685801"/>
            <a:ext cx="10018713" cy="762000"/>
          </a:xfrm>
          <a:solidFill>
            <a:schemeClr val="tx2">
              <a:lumMod val="20000"/>
              <a:lumOff val="80000"/>
            </a:schemeClr>
          </a:solidFill>
        </p:spPr>
        <p:txBody>
          <a:bodyPr>
            <a:normAutofit/>
          </a:bodyPr>
          <a:lstStyle/>
          <a:p>
            <a:pPr eaLnBrk="1" hangingPunct="1">
              <a:defRPr/>
            </a:pPr>
            <a:r>
              <a:rPr lang="en-US" altLang="en-US" sz="4000" dirty="0"/>
              <a:t>Constraint Satisfaction  Problems (Summary)</a:t>
            </a:r>
            <a:endParaRPr lang="en-US" sz="4000" dirty="0"/>
          </a:p>
        </p:txBody>
      </p:sp>
      <p:sp>
        <p:nvSpPr>
          <p:cNvPr id="10242" name="Content Placeholder 2"/>
          <p:cNvSpPr>
            <a:spLocks noGrp="1" noChangeArrowheads="1"/>
          </p:cNvSpPr>
          <p:nvPr>
            <p:ph idx="1"/>
          </p:nvPr>
        </p:nvSpPr>
        <p:spPr>
          <a:xfrm>
            <a:off x="1484311" y="2590800"/>
            <a:ext cx="10018713" cy="3200400"/>
          </a:xfrm>
        </p:spPr>
        <p:txBody>
          <a:bodyPr>
            <a:normAutofit fontScale="92500" lnSpcReduction="10000"/>
          </a:bodyPr>
          <a:lstStyle/>
          <a:p>
            <a:r>
              <a:rPr lang="en-US" altLang="en-US" sz="2400" u="sng" dirty="0"/>
              <a:t>Summary</a:t>
            </a:r>
            <a:r>
              <a:rPr lang="en-US" altLang="en-US" sz="2400" dirty="0"/>
              <a:t>:</a:t>
            </a:r>
          </a:p>
          <a:p>
            <a:pPr algn="just"/>
            <a:r>
              <a:rPr lang="en-US" altLang="en-US" sz="2400" dirty="0"/>
              <a:t>Here the goal is to discover some problem state that satisfies a given set of constraints.</a:t>
            </a:r>
          </a:p>
          <a:p>
            <a:pPr algn="just"/>
            <a:r>
              <a:rPr lang="en-US" altLang="en-US" sz="2400" dirty="0"/>
              <a:t>A constraint satisfaction problem (CSP) is defined by a set of variables X1, X2,…..</a:t>
            </a:r>
            <a:r>
              <a:rPr lang="en-US" altLang="en-US" sz="2400" dirty="0" err="1"/>
              <a:t>Xn</a:t>
            </a:r>
            <a:r>
              <a:rPr lang="en-US" altLang="en-US" sz="2400" dirty="0"/>
              <a:t> and a set of constraints C1,C2,….Cm. </a:t>
            </a:r>
          </a:p>
          <a:p>
            <a:pPr algn="just"/>
            <a:r>
              <a:rPr lang="en-US" altLang="en-US" sz="2400" dirty="0"/>
              <a:t>Each variable Xi has a nonempty domain Di of possible values.</a:t>
            </a:r>
          </a:p>
          <a:p>
            <a:pPr algn="just"/>
            <a:r>
              <a:rPr lang="en-US" altLang="en-US" sz="2400" dirty="0"/>
              <a:t>Each constraint Ci involves some subset of the variables and specifies the allowable combinations of values for that subset.</a:t>
            </a:r>
          </a:p>
          <a:p>
            <a:pPr>
              <a:buFont typeface="Wingdings" panose="05000000000000000000" pitchFamily="2" charset="2"/>
              <a:buNone/>
            </a:pPr>
            <a:endParaRPr lang="en-US" altLang="en-US" sz="2800" dirty="0"/>
          </a:p>
          <a:p>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981200" y="274638"/>
            <a:ext cx="8229600" cy="868362"/>
          </a:xfrm>
          <a:noFill/>
        </p:spPr>
        <p:txBody>
          <a:bodyPr/>
          <a:lstStyle/>
          <a:p>
            <a:pPr>
              <a:defRPr/>
            </a:pPr>
            <a:r>
              <a:rPr lang="en-US" dirty="0"/>
              <a:t>Building intelligent agents</a:t>
            </a:r>
          </a:p>
        </p:txBody>
      </p:sp>
      <p:sp>
        <p:nvSpPr>
          <p:cNvPr id="3" name="Content Placeholder 2"/>
          <p:cNvSpPr>
            <a:spLocks noGrp="1"/>
          </p:cNvSpPr>
          <p:nvPr>
            <p:ph idx="1"/>
          </p:nvPr>
        </p:nvSpPr>
        <p:spPr>
          <a:xfrm>
            <a:off x="1905000" y="1295400"/>
            <a:ext cx="8305800" cy="5181600"/>
          </a:xfrm>
          <a:noFill/>
        </p:spPr>
        <p:txBody>
          <a:bodyPr>
            <a:normAutofit/>
          </a:bodyPr>
          <a:lstStyle/>
          <a:p>
            <a:pPr>
              <a:defRPr/>
            </a:pPr>
            <a:r>
              <a:rPr lang="en-US" dirty="0"/>
              <a:t>An agent is completely specified by the agent function which maps percept sequences to action.</a:t>
            </a:r>
          </a:p>
          <a:p>
            <a:pPr>
              <a:defRPr/>
            </a:pPr>
            <a:r>
              <a:rPr lang="en-US" dirty="0"/>
              <a:t>An agent has some internal data structures that is updated as and when new percepts arrive.</a:t>
            </a:r>
          </a:p>
          <a:p>
            <a:pPr>
              <a:defRPr/>
            </a:pPr>
            <a:r>
              <a:rPr lang="en-US" dirty="0"/>
              <a:t>The data structures are operated on by the agent’s decision making procedures to generate an action choice, which is then passed to the architecture to get executed.</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ChangeArrowheads="1"/>
          </p:cNvSpPr>
          <p:nvPr>
            <p:ph type="title"/>
          </p:nvPr>
        </p:nvSpPr>
        <p:spPr>
          <a:solidFill>
            <a:schemeClr val="tx2">
              <a:lumMod val="20000"/>
              <a:lumOff val="80000"/>
            </a:schemeClr>
          </a:solidFill>
        </p:spPr>
        <p:txBody>
          <a:bodyPr>
            <a:normAutofit/>
          </a:bodyPr>
          <a:lstStyle/>
          <a:p>
            <a:pPr eaLnBrk="1" hangingPunct="1">
              <a:defRPr/>
            </a:pPr>
            <a:r>
              <a:rPr lang="en-US" altLang="en-US" sz="4000" dirty="0"/>
              <a:t>Constraint Satisfaction  Problems(Summary) (</a:t>
            </a:r>
            <a:r>
              <a:rPr lang="en-US" altLang="en-US" sz="4000" dirty="0" err="1"/>
              <a:t>contd</a:t>
            </a:r>
            <a:r>
              <a:rPr lang="en-US" altLang="en-US" sz="4000" dirty="0"/>
              <a:t>…)</a:t>
            </a:r>
            <a:endParaRPr lang="en-US" sz="4000" dirty="0"/>
          </a:p>
        </p:txBody>
      </p:sp>
      <p:sp>
        <p:nvSpPr>
          <p:cNvPr id="11266" name="Content Placeholder 2"/>
          <p:cNvSpPr>
            <a:spLocks noGrp="1" noChangeArrowheads="1"/>
          </p:cNvSpPr>
          <p:nvPr>
            <p:ph idx="1"/>
          </p:nvPr>
        </p:nvSpPr>
        <p:spPr/>
        <p:txBody>
          <a:bodyPr/>
          <a:lstStyle/>
          <a:p>
            <a:r>
              <a:rPr lang="en-US" altLang="en-US" sz="2400" dirty="0"/>
              <a:t>An assignment of values to some or all of the variables that does not violate any constraints is called a consistent or legal assignment.</a:t>
            </a:r>
          </a:p>
          <a:p>
            <a:r>
              <a:rPr lang="en-US" altLang="en-US" sz="2400" dirty="0"/>
              <a:t>A complete assignment is that in which every variable is mentioned and if it satisfies all the constraints, then it is a solution.</a:t>
            </a:r>
          </a:p>
          <a:p>
            <a:endParaRPr lang="en-US" altLang="en-US" sz="2800" dirty="0"/>
          </a:p>
          <a:p>
            <a:endParaRPr lang="en-US" altLang="en-US"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solidFill>
            <a:schemeClr val="tx2">
              <a:lumMod val="40000"/>
              <a:lumOff val="60000"/>
            </a:schemeClr>
          </a:solidFill>
        </p:spPr>
        <p:txBody>
          <a:bodyPr/>
          <a:lstStyle/>
          <a:p>
            <a:pPr eaLnBrk="1" hangingPunct="1">
              <a:defRPr/>
            </a:pPr>
            <a:r>
              <a:rPr lang="en-US" altLang="en-US" sz="3200" dirty="0"/>
              <a:t>Constraint Satisfaction  Problems(Summary) (</a:t>
            </a:r>
            <a:r>
              <a:rPr lang="en-US" altLang="en-US" sz="3200" dirty="0" err="1"/>
              <a:t>contd</a:t>
            </a:r>
            <a:r>
              <a:rPr lang="en-US" altLang="en-US" sz="3200" dirty="0"/>
              <a:t>…)</a:t>
            </a:r>
            <a:endParaRPr lang="en-US" sz="3200" dirty="0"/>
          </a:p>
        </p:txBody>
      </p:sp>
      <p:sp>
        <p:nvSpPr>
          <p:cNvPr id="3" name="Rectangle 3"/>
          <p:cNvSpPr>
            <a:spLocks noGrp="1" noChangeArrowheads="1"/>
          </p:cNvSpPr>
          <p:nvPr>
            <p:ph idx="1"/>
          </p:nvPr>
        </p:nvSpPr>
        <p:spPr>
          <a:solidFill>
            <a:schemeClr val="accent2">
              <a:lumMod val="40000"/>
              <a:lumOff val="60000"/>
            </a:schemeClr>
          </a:solidFill>
        </p:spPr>
        <p:txBody>
          <a:bodyPr>
            <a:normAutofit fontScale="92500" lnSpcReduction="10000"/>
          </a:bodyPr>
          <a:lstStyle/>
          <a:p>
            <a:pPr eaLnBrk="1" hangingPunct="1">
              <a:lnSpc>
                <a:spcPct val="90000"/>
              </a:lnSpc>
              <a:defRPr/>
            </a:pPr>
            <a:r>
              <a:rPr lang="en-US" sz="2400" dirty="0"/>
              <a:t>Standard search problem</a:t>
            </a:r>
          </a:p>
          <a:p>
            <a:pPr lvl="1" eaLnBrk="1" hangingPunct="1">
              <a:lnSpc>
                <a:spcPct val="90000"/>
              </a:lnSpc>
              <a:defRPr/>
            </a:pPr>
            <a:r>
              <a:rPr lang="en-US" sz="2000" dirty="0">
                <a:solidFill>
                  <a:srgbClr val="C00000"/>
                </a:solidFill>
              </a:rPr>
              <a:t>state</a:t>
            </a:r>
            <a:r>
              <a:rPr lang="en-US" sz="2000" dirty="0"/>
              <a:t> is a "black box“ – any data structure that supports successor function, heuristic function, and goal test</a:t>
            </a:r>
          </a:p>
          <a:p>
            <a:pPr eaLnBrk="1" hangingPunct="1">
              <a:lnSpc>
                <a:spcPct val="90000"/>
              </a:lnSpc>
              <a:defRPr/>
            </a:pPr>
            <a:r>
              <a:rPr lang="en-US" sz="2400" dirty="0"/>
              <a:t>CSP:</a:t>
            </a:r>
          </a:p>
          <a:p>
            <a:pPr lvl="1" eaLnBrk="1" hangingPunct="1">
              <a:lnSpc>
                <a:spcPct val="90000"/>
              </a:lnSpc>
              <a:defRPr/>
            </a:pPr>
            <a:r>
              <a:rPr lang="en-US" sz="2000" dirty="0">
                <a:solidFill>
                  <a:srgbClr val="C00000"/>
                </a:solidFill>
              </a:rPr>
              <a:t>state</a:t>
            </a:r>
            <a:r>
              <a:rPr lang="en-US" sz="2000" dirty="0"/>
              <a:t> is defined by </a:t>
            </a:r>
            <a:r>
              <a:rPr lang="en-US" sz="2000" dirty="0">
                <a:solidFill>
                  <a:srgbClr val="FF0000"/>
                </a:solidFill>
              </a:rPr>
              <a:t>variables</a:t>
            </a:r>
            <a:r>
              <a:rPr lang="en-US" sz="2000" dirty="0"/>
              <a:t> </a:t>
            </a:r>
            <a:r>
              <a:rPr lang="en-US" sz="2000" i="1" dirty="0"/>
              <a:t>X</a:t>
            </a:r>
            <a:r>
              <a:rPr lang="en-US" sz="2000" i="1" baseline="-25000" dirty="0"/>
              <a:t>i</a:t>
            </a:r>
            <a:r>
              <a:rPr lang="en-US" sz="2000" dirty="0"/>
              <a:t> with </a:t>
            </a:r>
            <a:r>
              <a:rPr lang="en-US" sz="2000" dirty="0">
                <a:solidFill>
                  <a:srgbClr val="FF0000"/>
                </a:solidFill>
              </a:rPr>
              <a:t>values</a:t>
            </a:r>
            <a:r>
              <a:rPr lang="en-US" sz="2000" dirty="0"/>
              <a:t> from </a:t>
            </a:r>
            <a:r>
              <a:rPr lang="en-US" sz="2000" dirty="0">
                <a:solidFill>
                  <a:srgbClr val="FF0000"/>
                </a:solidFill>
              </a:rPr>
              <a:t>domain</a:t>
            </a:r>
            <a:r>
              <a:rPr lang="en-US" sz="2000" dirty="0"/>
              <a:t> </a:t>
            </a:r>
            <a:r>
              <a:rPr lang="en-US" sz="2000" i="1" dirty="0"/>
              <a:t>D</a:t>
            </a:r>
            <a:r>
              <a:rPr lang="en-US" sz="2000" i="1" baseline="-25000" dirty="0"/>
              <a:t>i</a:t>
            </a:r>
            <a:endParaRPr lang="en-US" sz="2000" dirty="0"/>
          </a:p>
          <a:p>
            <a:pPr lvl="1" eaLnBrk="1" hangingPunct="1">
              <a:lnSpc>
                <a:spcPct val="90000"/>
              </a:lnSpc>
              <a:defRPr/>
            </a:pPr>
            <a:r>
              <a:rPr lang="en-US" sz="2000" dirty="0">
                <a:solidFill>
                  <a:srgbClr val="C00000"/>
                </a:solidFill>
              </a:rPr>
              <a:t>goal test </a:t>
            </a:r>
            <a:r>
              <a:rPr lang="en-US" sz="2000" dirty="0"/>
              <a:t>is a set of </a:t>
            </a:r>
            <a:r>
              <a:rPr lang="en-US" sz="2000" dirty="0">
                <a:solidFill>
                  <a:srgbClr val="FF0000"/>
                </a:solidFill>
              </a:rPr>
              <a:t>constraints</a:t>
            </a:r>
            <a:r>
              <a:rPr lang="en-US" sz="2000" dirty="0"/>
              <a:t> specifying allowable combinations of values for subsets of variables</a:t>
            </a:r>
            <a:endParaRPr lang="en-US" sz="2400" dirty="0"/>
          </a:p>
          <a:p>
            <a:pPr eaLnBrk="1" hangingPunct="1">
              <a:lnSpc>
                <a:spcPct val="90000"/>
              </a:lnSpc>
              <a:defRPr/>
            </a:pPr>
            <a:r>
              <a:rPr lang="en-US" sz="2400" dirty="0"/>
              <a:t>CSP allows useful </a:t>
            </a:r>
            <a:r>
              <a:rPr lang="en-US" sz="2400" dirty="0">
                <a:solidFill>
                  <a:srgbClr val="FF0000"/>
                </a:solidFill>
              </a:rPr>
              <a:t>general-purpose</a:t>
            </a:r>
            <a:r>
              <a:rPr lang="en-US" sz="2400" dirty="0"/>
              <a:t> algorithms with more power than standard search algorithms</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a:t>Outline</a:t>
            </a:r>
          </a:p>
        </p:txBody>
      </p:sp>
      <p:sp>
        <p:nvSpPr>
          <p:cNvPr id="12292" name="Rectangle 3"/>
          <p:cNvSpPr>
            <a:spLocks noGrp="1" noChangeArrowheads="1"/>
          </p:cNvSpPr>
          <p:nvPr>
            <p:ph idx="1"/>
          </p:nvPr>
        </p:nvSpPr>
        <p:spPr/>
        <p:txBody>
          <a:bodyPr/>
          <a:lstStyle/>
          <a:p>
            <a:pPr eaLnBrk="1" hangingPunct="1"/>
            <a:r>
              <a:rPr lang="en-US" altLang="en-US"/>
              <a:t>Constraint Satisfaction Problems (CSP)</a:t>
            </a:r>
          </a:p>
          <a:p>
            <a:pPr eaLnBrk="1" hangingPunct="1"/>
            <a:r>
              <a:rPr lang="en-US" altLang="en-US"/>
              <a:t>Backtracking search for CSPs</a:t>
            </a:r>
          </a:p>
          <a:p>
            <a:pPr eaLnBrk="1" hangingPunct="1"/>
            <a:r>
              <a:rPr lang="en-US" altLang="en-US"/>
              <a:t>Local search for CSPs</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lstStyle/>
          <a:p>
            <a:r>
              <a:rPr lang="en-US" dirty="0"/>
              <a:t>Constraint Satisfaction Problems</a:t>
            </a:r>
          </a:p>
        </p:txBody>
      </p:sp>
      <p:sp>
        <p:nvSpPr>
          <p:cNvPr id="3" name="Content Placeholder 2"/>
          <p:cNvSpPr>
            <a:spLocks noGrp="1"/>
          </p:cNvSpPr>
          <p:nvPr>
            <p:ph idx="1"/>
          </p:nvPr>
        </p:nvSpPr>
        <p:spPr>
          <a:xfrm>
            <a:off x="2589212" y="1752600"/>
            <a:ext cx="9374188" cy="4158622"/>
          </a:xfrm>
        </p:spPr>
        <p:txBody>
          <a:bodyPr>
            <a:normAutofit/>
          </a:bodyPr>
          <a:lstStyle/>
          <a:p>
            <a:pPr algn="l"/>
            <a:r>
              <a:rPr lang="en-US" sz="1800" b="0" i="0" u="none" strike="noStrike" baseline="0" dirty="0">
                <a:latin typeface="Times-Roman"/>
              </a:rPr>
              <a:t>Suppose that we are looking at a map of Australia showing each of its states and territories.  We are given the task of coloring each region either red, green, or blue in such a way that no neighboring regions have the same color. To formulate this as a CSP, we define the variables to be the regions</a:t>
            </a:r>
          </a:p>
          <a:p>
            <a:pPr marL="0" indent="0" algn="l">
              <a:buNone/>
            </a:pPr>
            <a:r>
              <a:rPr lang="en-US" sz="1800" b="0" i="0" u="none" strike="noStrike" baseline="0" dirty="0">
                <a:latin typeface="CMMI10"/>
              </a:rPr>
              <a:t>                                     </a:t>
            </a:r>
            <a:r>
              <a:rPr lang="en-US" sz="1800" b="1" i="0" u="none" strike="noStrike" baseline="0" dirty="0">
                <a:latin typeface="CMMI10"/>
              </a:rPr>
              <a:t>X </a:t>
            </a:r>
            <a:r>
              <a:rPr lang="en-US" sz="1800" b="1" i="0" u="none" strike="noStrike" baseline="0" dirty="0">
                <a:latin typeface="CMR10"/>
              </a:rPr>
              <a:t>= </a:t>
            </a:r>
            <a:r>
              <a:rPr lang="en-US" sz="1800" b="1" i="0" u="none" strike="noStrike" baseline="0" dirty="0">
                <a:latin typeface="CMSY10"/>
              </a:rPr>
              <a:t>{</a:t>
            </a:r>
            <a:r>
              <a:rPr lang="en-US" sz="1800" b="1" i="0" u="none" strike="noStrike" baseline="0" dirty="0">
                <a:latin typeface="CMTI10"/>
              </a:rPr>
              <a:t>WA</a:t>
            </a:r>
            <a:r>
              <a:rPr lang="en-US" sz="1800" b="1" i="0" u="none" strike="noStrike" baseline="0" dirty="0">
                <a:latin typeface="CMMI10"/>
              </a:rPr>
              <a:t>, </a:t>
            </a:r>
            <a:r>
              <a:rPr lang="en-US" sz="1800" b="1" i="0" u="none" strike="noStrike" baseline="0" dirty="0">
                <a:latin typeface="CMTI10"/>
              </a:rPr>
              <a:t>NT</a:t>
            </a:r>
            <a:r>
              <a:rPr lang="en-US" sz="1800" b="1" i="0" u="none" strike="noStrike" baseline="0" dirty="0">
                <a:latin typeface="CMMI10"/>
              </a:rPr>
              <a:t>, Q, </a:t>
            </a:r>
            <a:r>
              <a:rPr lang="en-US" sz="1800" b="1" i="0" u="none" strike="noStrike" baseline="0" dirty="0">
                <a:latin typeface="CMTI10"/>
              </a:rPr>
              <a:t>NSW</a:t>
            </a:r>
            <a:r>
              <a:rPr lang="en-US" sz="1800" b="1" i="0" u="none" strike="noStrike" baseline="0" dirty="0">
                <a:latin typeface="CMMI10"/>
              </a:rPr>
              <a:t>, V, </a:t>
            </a:r>
            <a:r>
              <a:rPr lang="en-US" sz="1800" b="1" i="0" u="none" strike="noStrike" baseline="0" dirty="0">
                <a:latin typeface="CMTI10"/>
              </a:rPr>
              <a:t>SA</a:t>
            </a:r>
            <a:r>
              <a:rPr lang="en-US" sz="1800" b="1" i="0" u="none" strike="noStrike" baseline="0" dirty="0">
                <a:latin typeface="CMMI10"/>
              </a:rPr>
              <a:t>, T</a:t>
            </a:r>
            <a:r>
              <a:rPr lang="en-US" sz="1800" b="1" i="0" u="none" strike="noStrike" baseline="0" dirty="0">
                <a:latin typeface="CMSY10"/>
              </a:rPr>
              <a:t>} </a:t>
            </a:r>
            <a:endParaRPr lang="en-US" sz="1800" b="1" i="0" u="none" strike="noStrike" baseline="0" dirty="0">
              <a:latin typeface="CMMI10"/>
            </a:endParaRPr>
          </a:p>
          <a:p>
            <a:pPr algn="l"/>
            <a:r>
              <a:rPr lang="en-US" sz="1800" b="0" i="0" u="none" strike="noStrike" baseline="0" dirty="0">
                <a:latin typeface="Times-Roman"/>
              </a:rPr>
              <a:t>The domain of each variable is the set </a:t>
            </a:r>
          </a:p>
          <a:p>
            <a:pPr marL="0" indent="0" algn="l">
              <a:buNone/>
            </a:pPr>
            <a:r>
              <a:rPr lang="en-US" sz="1800" b="1" i="0" u="none" strike="noStrike" baseline="0" dirty="0">
                <a:latin typeface="CMMI10"/>
              </a:rPr>
              <a:t>                                     D</a:t>
            </a:r>
            <a:r>
              <a:rPr lang="en-US" sz="1800" b="1" i="0" u="none" strike="noStrike" baseline="0" dirty="0">
                <a:latin typeface="CMMI8"/>
              </a:rPr>
              <a:t>i </a:t>
            </a:r>
            <a:r>
              <a:rPr lang="en-US" sz="1800" b="1" i="0" u="none" strike="noStrike" baseline="0" dirty="0">
                <a:latin typeface="CMR10"/>
              </a:rPr>
              <a:t>= </a:t>
            </a:r>
            <a:r>
              <a:rPr lang="en-US" sz="1800" b="1" i="0" u="none" strike="noStrike" baseline="0" dirty="0">
                <a:latin typeface="CMSY10"/>
              </a:rPr>
              <a:t>{</a:t>
            </a:r>
            <a:r>
              <a:rPr lang="en-US" sz="1800" b="1" i="0" u="none" strike="noStrike" baseline="0" dirty="0">
                <a:latin typeface="CMTI10"/>
              </a:rPr>
              <a:t>red</a:t>
            </a:r>
            <a:r>
              <a:rPr lang="en-US" sz="1800" b="1" i="0" u="none" strike="noStrike" baseline="0" dirty="0">
                <a:latin typeface="CMMI10"/>
              </a:rPr>
              <a:t>, </a:t>
            </a:r>
            <a:r>
              <a:rPr lang="en-US" sz="1800" b="1" i="0" u="none" strike="noStrike" baseline="0" dirty="0">
                <a:latin typeface="CMTI10"/>
              </a:rPr>
              <a:t>green</a:t>
            </a:r>
            <a:r>
              <a:rPr lang="en-US" sz="1800" b="1" i="0" u="none" strike="noStrike" baseline="0" dirty="0">
                <a:latin typeface="CMMI10"/>
              </a:rPr>
              <a:t>, </a:t>
            </a:r>
            <a:r>
              <a:rPr lang="en-US" sz="1800" b="1" i="0" u="none" strike="noStrike" baseline="0" dirty="0">
                <a:latin typeface="CMTI10"/>
              </a:rPr>
              <a:t>blue</a:t>
            </a:r>
            <a:r>
              <a:rPr lang="en-US" sz="1800" b="1" i="0" u="none" strike="noStrike" baseline="0" dirty="0">
                <a:latin typeface="CMSY10"/>
              </a:rPr>
              <a:t>}</a:t>
            </a:r>
            <a:r>
              <a:rPr lang="en-US" sz="1800" b="1" i="0" u="none" strike="noStrike" baseline="0" dirty="0">
                <a:latin typeface="Times-Roman"/>
              </a:rPr>
              <a:t> </a:t>
            </a:r>
          </a:p>
          <a:p>
            <a:pPr algn="l"/>
            <a:r>
              <a:rPr lang="en-US" sz="1800" b="0" i="0" u="none" strike="noStrike" baseline="0" dirty="0">
                <a:latin typeface="Times-Roman"/>
              </a:rPr>
              <a:t>The constraints require neighboring regions to have distinct colors. Since there are nine places where regions border, there are nine constraints:</a:t>
            </a:r>
          </a:p>
          <a:p>
            <a:pPr marL="0" indent="0" algn="l">
              <a:buNone/>
            </a:pPr>
            <a:r>
              <a:rPr lang="en-US" sz="1800" b="0" i="0" u="none" strike="noStrike" baseline="0" dirty="0">
                <a:latin typeface="CMMI10"/>
              </a:rPr>
              <a:t> </a:t>
            </a:r>
            <a:r>
              <a:rPr lang="en-US" sz="1800" b="1" i="0" u="none" strike="noStrike" baseline="0" dirty="0">
                <a:latin typeface="CMMI10"/>
              </a:rPr>
              <a:t>C </a:t>
            </a:r>
            <a:r>
              <a:rPr lang="en-US" sz="1800" b="1" i="0" u="none" strike="noStrike" baseline="0" dirty="0">
                <a:latin typeface="CMR10"/>
              </a:rPr>
              <a:t>= </a:t>
            </a:r>
            <a:r>
              <a:rPr lang="en-US" sz="1800" b="1" i="0" u="none" strike="noStrike" baseline="0" dirty="0">
                <a:latin typeface="CMSY10"/>
              </a:rPr>
              <a:t>{</a:t>
            </a:r>
            <a:r>
              <a:rPr lang="en-US" sz="1800" b="1" i="0" u="none" strike="noStrike" baseline="0" dirty="0">
                <a:latin typeface="CMTI10"/>
              </a:rPr>
              <a:t>SA !</a:t>
            </a:r>
            <a:r>
              <a:rPr lang="en-US" sz="1800" b="1" i="0" u="none" strike="noStrike" baseline="0" dirty="0">
                <a:latin typeface="CMR10"/>
              </a:rPr>
              <a:t>= </a:t>
            </a:r>
            <a:r>
              <a:rPr lang="en-US" sz="1800" b="1" i="0" u="none" strike="noStrike" baseline="0" dirty="0">
                <a:latin typeface="CMTI10"/>
              </a:rPr>
              <a:t>WA</a:t>
            </a:r>
            <a:r>
              <a:rPr lang="en-US" sz="1800" b="1" i="0" u="none" strike="noStrike" baseline="0" dirty="0">
                <a:latin typeface="CMMI10"/>
              </a:rPr>
              <a:t>, </a:t>
            </a:r>
            <a:r>
              <a:rPr lang="en-US" sz="1800" b="1" i="0" u="none" strike="noStrike" baseline="0" dirty="0">
                <a:latin typeface="CMTI10"/>
              </a:rPr>
              <a:t>SA !</a:t>
            </a:r>
            <a:r>
              <a:rPr lang="en-US" sz="1800" b="1" i="0" u="none" strike="noStrike" baseline="0" dirty="0">
                <a:latin typeface="CMR10"/>
              </a:rPr>
              <a:t>= </a:t>
            </a:r>
            <a:r>
              <a:rPr lang="en-US" sz="1800" b="1" i="0" u="none" strike="noStrike" baseline="0" dirty="0">
                <a:latin typeface="CMTI10"/>
              </a:rPr>
              <a:t>NT</a:t>
            </a:r>
            <a:r>
              <a:rPr lang="en-US" sz="1800" b="1" i="0" u="none" strike="noStrike" baseline="0" dirty="0">
                <a:latin typeface="CMMI10"/>
              </a:rPr>
              <a:t>, </a:t>
            </a:r>
            <a:r>
              <a:rPr lang="en-US" sz="1800" b="1" i="0" u="none" strike="noStrike" baseline="0" dirty="0">
                <a:latin typeface="CMTI10"/>
              </a:rPr>
              <a:t>SA !</a:t>
            </a:r>
            <a:r>
              <a:rPr lang="en-US" sz="1800" b="1" i="0" u="none" strike="noStrike" baseline="0" dirty="0">
                <a:latin typeface="CMR10"/>
              </a:rPr>
              <a:t>= </a:t>
            </a:r>
            <a:r>
              <a:rPr lang="en-US" sz="1800" b="1" i="0" u="none" strike="noStrike" baseline="0" dirty="0">
                <a:latin typeface="CMMI10"/>
              </a:rPr>
              <a:t>Q, </a:t>
            </a:r>
            <a:r>
              <a:rPr lang="en-US" sz="1800" b="1" i="0" u="none" strike="noStrike" baseline="0" dirty="0">
                <a:latin typeface="CMTI10"/>
              </a:rPr>
              <a:t>SA !</a:t>
            </a:r>
            <a:r>
              <a:rPr lang="en-US" sz="1800" b="1" i="0" u="none" strike="noStrike" baseline="0" dirty="0">
                <a:latin typeface="CMR10"/>
              </a:rPr>
              <a:t>= </a:t>
            </a:r>
            <a:r>
              <a:rPr lang="en-US" sz="1800" b="1" i="0" u="none" strike="noStrike" baseline="0" dirty="0">
                <a:latin typeface="CMTI10"/>
              </a:rPr>
              <a:t>NSW</a:t>
            </a:r>
            <a:r>
              <a:rPr lang="en-US" sz="1800" b="1" i="0" u="none" strike="noStrike" baseline="0" dirty="0">
                <a:latin typeface="CMMI10"/>
              </a:rPr>
              <a:t>, </a:t>
            </a:r>
            <a:r>
              <a:rPr lang="en-US" sz="1800" b="1" i="0" u="none" strike="noStrike" baseline="0" dirty="0">
                <a:latin typeface="CMTI10"/>
              </a:rPr>
              <a:t>SA !</a:t>
            </a:r>
            <a:r>
              <a:rPr lang="en-US" sz="1800" b="1" i="0" u="none" strike="noStrike" baseline="0" dirty="0">
                <a:latin typeface="CMR10"/>
              </a:rPr>
              <a:t>= </a:t>
            </a:r>
            <a:r>
              <a:rPr lang="en-US" sz="1800" b="1" i="0" u="none" strike="noStrike" baseline="0" dirty="0">
                <a:latin typeface="CMMI10"/>
              </a:rPr>
              <a:t>V, </a:t>
            </a:r>
            <a:r>
              <a:rPr lang="en-US" sz="1800" b="1" i="0" u="none" strike="noStrike" baseline="0" dirty="0">
                <a:latin typeface="CMTI10"/>
              </a:rPr>
              <a:t>WA !</a:t>
            </a:r>
            <a:r>
              <a:rPr lang="en-US" sz="1800" b="1" i="0" u="none" strike="noStrike" baseline="0" dirty="0">
                <a:latin typeface="CMR10"/>
              </a:rPr>
              <a:t>= </a:t>
            </a:r>
            <a:r>
              <a:rPr lang="en-US" sz="1800" b="1" i="0" u="none" strike="noStrike" baseline="0" dirty="0">
                <a:latin typeface="CMTI10"/>
              </a:rPr>
              <a:t>NT</a:t>
            </a:r>
            <a:r>
              <a:rPr lang="en-US" sz="1800" b="1" i="0" u="none" strike="noStrike" baseline="0" dirty="0">
                <a:latin typeface="CMMI10"/>
              </a:rPr>
              <a:t>, </a:t>
            </a:r>
            <a:r>
              <a:rPr lang="en-US" sz="1800" b="1" i="0" u="none" strike="noStrike" baseline="0" dirty="0">
                <a:latin typeface="CMTI10"/>
              </a:rPr>
              <a:t>NT !</a:t>
            </a:r>
            <a:r>
              <a:rPr lang="en-US" sz="1800" b="1" i="0" u="none" strike="noStrike" baseline="0" dirty="0">
                <a:latin typeface="CMR10"/>
              </a:rPr>
              <a:t>= </a:t>
            </a:r>
            <a:r>
              <a:rPr lang="en-US" sz="1800" b="1" i="0" u="none" strike="noStrike" baseline="0" dirty="0">
                <a:latin typeface="CMMI10"/>
              </a:rPr>
              <a:t>Q, Q !</a:t>
            </a:r>
            <a:r>
              <a:rPr lang="en-US" sz="1800" b="1" i="0" u="none" strike="noStrike" baseline="0" dirty="0">
                <a:latin typeface="CMR10"/>
              </a:rPr>
              <a:t>= </a:t>
            </a:r>
            <a:r>
              <a:rPr lang="en-US" sz="1800" b="1" i="0" u="none" strike="noStrike" baseline="0" dirty="0">
                <a:latin typeface="CMTI10"/>
              </a:rPr>
              <a:t>NSW</a:t>
            </a:r>
            <a:r>
              <a:rPr lang="en-US" sz="1800" b="1" i="0" u="none" strike="noStrike" baseline="0" dirty="0">
                <a:latin typeface="CMMI10"/>
              </a:rPr>
              <a:t>, </a:t>
            </a:r>
            <a:r>
              <a:rPr lang="en-US" sz="1800" b="1" i="0" u="none" strike="noStrike" baseline="0" dirty="0">
                <a:latin typeface="CMTI10"/>
              </a:rPr>
              <a:t>NSW !</a:t>
            </a:r>
            <a:r>
              <a:rPr lang="en-US" sz="1800" b="1" i="0" u="none" strike="noStrike" baseline="0" dirty="0">
                <a:latin typeface="CMR10"/>
              </a:rPr>
              <a:t>= </a:t>
            </a:r>
            <a:r>
              <a:rPr lang="en-US" sz="1800" b="1" i="0" u="none" strike="noStrike" baseline="0" dirty="0">
                <a:latin typeface="CMMI10"/>
              </a:rPr>
              <a:t>V</a:t>
            </a:r>
            <a:r>
              <a:rPr lang="en-US" sz="1800" b="1" i="0" u="none" strike="noStrike" baseline="0" dirty="0">
                <a:latin typeface="CMSY10"/>
              </a:rPr>
              <a:t>} </a:t>
            </a:r>
            <a:endParaRPr lang="en-US" sz="1800" b="1" i="0" u="none" strike="noStrike" baseline="0" dirty="0">
              <a:latin typeface="CMMI10"/>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 Satisfaction Problems (</a:t>
            </a:r>
            <a:r>
              <a:rPr lang="en-US" dirty="0" err="1"/>
              <a:t>contd</a:t>
            </a:r>
            <a:r>
              <a:rPr lang="en-US" dirty="0"/>
              <a:t>…)</a:t>
            </a:r>
          </a:p>
        </p:txBody>
      </p:sp>
      <p:sp>
        <p:nvSpPr>
          <p:cNvPr id="3" name="Content Placeholder 2"/>
          <p:cNvSpPr>
            <a:spLocks noGrp="1"/>
          </p:cNvSpPr>
          <p:nvPr>
            <p:ph idx="1"/>
          </p:nvPr>
        </p:nvSpPr>
        <p:spPr>
          <a:xfrm>
            <a:off x="1484310" y="2743199"/>
            <a:ext cx="10018713" cy="3124201"/>
          </a:xfrm>
        </p:spPr>
        <p:txBody>
          <a:bodyPr>
            <a:normAutofit fontScale="92500" lnSpcReduction="10000"/>
          </a:bodyPr>
          <a:lstStyle/>
          <a:p>
            <a:pPr algn="l"/>
            <a:r>
              <a:rPr lang="en-US" sz="2400" b="1" i="0" u="none" strike="noStrike" baseline="0" dirty="0">
                <a:latin typeface="CMTI10"/>
              </a:rPr>
              <a:t>SA !</a:t>
            </a:r>
            <a:r>
              <a:rPr lang="en-US" sz="2400" b="1" i="0" u="none" strike="noStrike" baseline="0" dirty="0">
                <a:latin typeface="CMR10"/>
              </a:rPr>
              <a:t>= </a:t>
            </a:r>
            <a:r>
              <a:rPr lang="en-US" sz="2400" b="1" i="0" u="none" strike="noStrike" baseline="0" dirty="0">
                <a:latin typeface="CMTI10"/>
              </a:rPr>
              <a:t>WA </a:t>
            </a:r>
            <a:r>
              <a:rPr lang="en-US" sz="2400" b="0" i="0" u="none" strike="noStrike" baseline="0" dirty="0">
                <a:latin typeface="Times-Roman"/>
              </a:rPr>
              <a:t>is a shortcut for </a:t>
            </a:r>
            <a:r>
              <a:rPr lang="en-US" sz="2400" b="1" i="0" u="none" strike="noStrike" baseline="0" dirty="0">
                <a:latin typeface="Times-Roman"/>
              </a:rPr>
              <a:t>&lt;</a:t>
            </a:r>
            <a:r>
              <a:rPr lang="en-US" sz="2400" b="1" i="0" u="none" strike="noStrike" baseline="0" dirty="0">
                <a:latin typeface="CMR10"/>
              </a:rPr>
              <a:t>(</a:t>
            </a:r>
            <a:r>
              <a:rPr lang="en-US" sz="2400" b="1" i="0" u="none" strike="noStrike" baseline="0" dirty="0">
                <a:latin typeface="CMTI10"/>
              </a:rPr>
              <a:t>SA</a:t>
            </a:r>
            <a:r>
              <a:rPr lang="en-US" sz="2400" b="1" i="0" u="none" strike="noStrike" baseline="0" dirty="0">
                <a:latin typeface="CMMI10"/>
              </a:rPr>
              <a:t>,</a:t>
            </a:r>
            <a:r>
              <a:rPr lang="en-US" sz="2400" b="1" i="0" u="none" strike="noStrike" baseline="0" dirty="0">
                <a:latin typeface="CMTI10"/>
              </a:rPr>
              <a:t>WA</a:t>
            </a:r>
            <a:r>
              <a:rPr lang="en-US" sz="2400" b="1" i="0" u="none" strike="noStrike" baseline="0" dirty="0">
                <a:latin typeface="CMR10"/>
              </a:rPr>
              <a:t>)</a:t>
            </a:r>
            <a:r>
              <a:rPr lang="en-US" sz="2400" b="1" i="0" u="none" strike="noStrike" baseline="0" dirty="0">
                <a:latin typeface="CMMI10"/>
              </a:rPr>
              <a:t>, </a:t>
            </a:r>
            <a:r>
              <a:rPr lang="en-US" sz="2400" b="1" i="0" u="none" strike="noStrike" baseline="0" dirty="0">
                <a:latin typeface="CMTI10"/>
              </a:rPr>
              <a:t>SA !</a:t>
            </a:r>
            <a:r>
              <a:rPr lang="en-US" sz="2400" b="1" i="0" u="none" strike="noStrike" baseline="0" dirty="0">
                <a:latin typeface="CMR10"/>
              </a:rPr>
              <a:t>= </a:t>
            </a:r>
            <a:r>
              <a:rPr lang="en-US" sz="2400" b="1" i="0" u="none" strike="noStrike" baseline="0" dirty="0">
                <a:latin typeface="CMTI10"/>
              </a:rPr>
              <a:t>WA&gt;</a:t>
            </a:r>
            <a:r>
              <a:rPr lang="en-US" sz="2400" b="0" i="0" u="none" strike="noStrike" baseline="0" dirty="0">
                <a:latin typeface="Times-Roman"/>
              </a:rPr>
              <a:t>, where </a:t>
            </a:r>
            <a:r>
              <a:rPr lang="en-US" sz="2400" b="1" i="0" u="none" strike="noStrike" baseline="0" dirty="0">
                <a:latin typeface="CMTI10"/>
              </a:rPr>
              <a:t>SA !</a:t>
            </a:r>
            <a:r>
              <a:rPr lang="en-US" sz="2400" b="1" i="0" u="none" strike="noStrike" baseline="0" dirty="0">
                <a:latin typeface="CMR10"/>
              </a:rPr>
              <a:t>= </a:t>
            </a:r>
            <a:r>
              <a:rPr lang="en-US" sz="2400" b="1" i="0" u="none" strike="noStrike" baseline="0" dirty="0">
                <a:latin typeface="CMTI10"/>
              </a:rPr>
              <a:t>WA </a:t>
            </a:r>
            <a:r>
              <a:rPr lang="en-US" sz="2400" b="0" i="0" u="none" strike="noStrike" baseline="0" dirty="0">
                <a:latin typeface="Times-Roman"/>
              </a:rPr>
              <a:t>can be fully enumerated in turn as</a:t>
            </a:r>
          </a:p>
          <a:p>
            <a:pPr marL="0" indent="0" algn="l">
              <a:buNone/>
            </a:pPr>
            <a:r>
              <a:rPr lang="en-US" sz="2400" b="1" i="0" u="none" strike="noStrike" baseline="0" dirty="0">
                <a:latin typeface="CMSY10"/>
              </a:rPr>
              <a:t>      {</a:t>
            </a:r>
            <a:r>
              <a:rPr lang="en-US" sz="2400" b="1" i="0" u="none" strike="noStrike" baseline="0" dirty="0">
                <a:latin typeface="CMR10"/>
              </a:rPr>
              <a:t>(</a:t>
            </a:r>
            <a:r>
              <a:rPr lang="en-US" sz="2400" b="1" i="0" u="none" strike="noStrike" baseline="0" dirty="0">
                <a:latin typeface="CMTI10"/>
              </a:rPr>
              <a:t>red </a:t>
            </a:r>
            <a:r>
              <a:rPr lang="en-US" sz="2400" b="1" i="0" u="none" strike="noStrike" baseline="0" dirty="0">
                <a:latin typeface="CMMI10"/>
              </a:rPr>
              <a:t>, </a:t>
            </a:r>
            <a:r>
              <a:rPr lang="en-US" sz="2400" b="1" i="0" u="none" strike="noStrike" baseline="0" dirty="0">
                <a:latin typeface="CMTI10"/>
              </a:rPr>
              <a:t>green</a:t>
            </a:r>
            <a:r>
              <a:rPr lang="en-US" sz="2400" b="1" i="0" u="none" strike="noStrike" baseline="0" dirty="0">
                <a:latin typeface="CMR10"/>
              </a:rPr>
              <a:t>)</a:t>
            </a:r>
            <a:r>
              <a:rPr lang="en-US" sz="2400" b="1" i="0" u="none" strike="noStrike" baseline="0" dirty="0">
                <a:latin typeface="CMMI10"/>
              </a:rPr>
              <a:t>, </a:t>
            </a:r>
            <a:r>
              <a:rPr lang="en-US" sz="2400" b="1" i="0" u="none" strike="noStrike" baseline="0" dirty="0">
                <a:latin typeface="CMR10"/>
              </a:rPr>
              <a:t>(</a:t>
            </a:r>
            <a:r>
              <a:rPr lang="en-US" sz="2400" b="1" i="0" u="none" strike="noStrike" baseline="0" dirty="0">
                <a:latin typeface="CMTI10"/>
              </a:rPr>
              <a:t>red </a:t>
            </a:r>
            <a:r>
              <a:rPr lang="en-US" sz="2400" b="1" i="0" u="none" strike="noStrike" baseline="0" dirty="0">
                <a:latin typeface="CMMI10"/>
              </a:rPr>
              <a:t>, </a:t>
            </a:r>
            <a:r>
              <a:rPr lang="en-US" sz="2400" b="1" i="0" u="none" strike="noStrike" baseline="0" dirty="0">
                <a:latin typeface="CMTI10"/>
              </a:rPr>
              <a:t>blue</a:t>
            </a:r>
            <a:r>
              <a:rPr lang="en-US" sz="2400" b="1" i="0" u="none" strike="noStrike" baseline="0" dirty="0">
                <a:latin typeface="CMR10"/>
              </a:rPr>
              <a:t>)</a:t>
            </a:r>
            <a:r>
              <a:rPr lang="en-US" sz="2400" b="1" i="0" u="none" strike="noStrike" baseline="0" dirty="0">
                <a:latin typeface="CMMI10"/>
              </a:rPr>
              <a:t>, </a:t>
            </a:r>
            <a:r>
              <a:rPr lang="en-US" sz="2400" b="1" i="0" u="none" strike="noStrike" baseline="0" dirty="0">
                <a:latin typeface="CMR10"/>
              </a:rPr>
              <a:t>(</a:t>
            </a:r>
            <a:r>
              <a:rPr lang="en-US" sz="2400" b="1" i="0" u="none" strike="noStrike" baseline="0" dirty="0">
                <a:latin typeface="CMTI10"/>
              </a:rPr>
              <a:t>green</a:t>
            </a:r>
            <a:r>
              <a:rPr lang="en-US" sz="2400" b="1" i="0" u="none" strike="noStrike" baseline="0" dirty="0">
                <a:latin typeface="CMMI10"/>
              </a:rPr>
              <a:t>, </a:t>
            </a:r>
            <a:r>
              <a:rPr lang="en-US" sz="2400" b="1" i="0" u="none" strike="noStrike" baseline="0" dirty="0">
                <a:latin typeface="CMTI10"/>
              </a:rPr>
              <a:t>red</a:t>
            </a:r>
            <a:r>
              <a:rPr lang="en-US" sz="2400" b="1" i="0" u="none" strike="noStrike" baseline="0" dirty="0">
                <a:latin typeface="CMR10"/>
              </a:rPr>
              <a:t>)</a:t>
            </a:r>
            <a:r>
              <a:rPr lang="en-US" sz="2400" b="1" i="0" u="none" strike="noStrike" baseline="0" dirty="0">
                <a:latin typeface="CMMI10"/>
              </a:rPr>
              <a:t>, </a:t>
            </a:r>
            <a:r>
              <a:rPr lang="en-US" sz="2400" b="1" i="0" u="none" strike="noStrike" baseline="0" dirty="0">
                <a:latin typeface="CMR10"/>
              </a:rPr>
              <a:t>(</a:t>
            </a:r>
            <a:r>
              <a:rPr lang="en-US" sz="2400" b="1" i="0" u="none" strike="noStrike" baseline="0" dirty="0">
                <a:latin typeface="CMTI10"/>
              </a:rPr>
              <a:t>green</a:t>
            </a:r>
            <a:r>
              <a:rPr lang="en-US" sz="2400" b="1" i="0" u="none" strike="noStrike" baseline="0" dirty="0">
                <a:latin typeface="CMMI10"/>
              </a:rPr>
              <a:t>, </a:t>
            </a:r>
            <a:r>
              <a:rPr lang="en-US" sz="2400" b="1" i="0" u="none" strike="noStrike" baseline="0" dirty="0">
                <a:latin typeface="CMTI10"/>
              </a:rPr>
              <a:t>blue</a:t>
            </a:r>
            <a:r>
              <a:rPr lang="en-US" sz="2400" b="1" i="0" u="none" strike="noStrike" baseline="0" dirty="0">
                <a:latin typeface="CMR10"/>
              </a:rPr>
              <a:t>)</a:t>
            </a:r>
            <a:r>
              <a:rPr lang="en-US" sz="2400" b="1" i="0" u="none" strike="noStrike" baseline="0" dirty="0">
                <a:latin typeface="CMMI10"/>
              </a:rPr>
              <a:t>, </a:t>
            </a:r>
            <a:r>
              <a:rPr lang="en-US" sz="2400" b="1" i="0" u="none" strike="noStrike" baseline="0" dirty="0">
                <a:latin typeface="CMR10"/>
              </a:rPr>
              <a:t>(</a:t>
            </a:r>
            <a:r>
              <a:rPr lang="en-US" sz="2400" b="1" i="0" u="none" strike="noStrike" baseline="0" dirty="0">
                <a:latin typeface="CMTI10"/>
              </a:rPr>
              <a:t>blue</a:t>
            </a:r>
            <a:r>
              <a:rPr lang="en-US" sz="2400" b="1" i="0" u="none" strike="noStrike" baseline="0" dirty="0">
                <a:latin typeface="CMMI10"/>
              </a:rPr>
              <a:t>, </a:t>
            </a:r>
            <a:r>
              <a:rPr lang="en-US" sz="2400" b="1" i="0" u="none" strike="noStrike" baseline="0" dirty="0">
                <a:latin typeface="CMTI10"/>
              </a:rPr>
              <a:t>red</a:t>
            </a:r>
            <a:r>
              <a:rPr lang="en-US" sz="2400" b="1" i="0" u="none" strike="noStrike" baseline="0" dirty="0">
                <a:latin typeface="CMR10"/>
              </a:rPr>
              <a:t>)</a:t>
            </a:r>
            <a:r>
              <a:rPr lang="en-US" sz="2400" b="1" i="0" u="none" strike="noStrike" baseline="0" dirty="0">
                <a:latin typeface="CMMI10"/>
              </a:rPr>
              <a:t>,</a:t>
            </a:r>
          </a:p>
          <a:p>
            <a:pPr marL="0" indent="0" algn="l">
              <a:buNone/>
            </a:pPr>
            <a:r>
              <a:rPr lang="en-US" sz="2400" b="1" dirty="0">
                <a:latin typeface="CMMI10"/>
              </a:rPr>
              <a:t>     </a:t>
            </a:r>
            <a:r>
              <a:rPr lang="en-US" sz="2400" b="1" i="0" u="none" strike="noStrike" baseline="0" dirty="0">
                <a:latin typeface="CMMI10"/>
              </a:rPr>
              <a:t>  </a:t>
            </a:r>
            <a:r>
              <a:rPr lang="en-US" sz="2400" b="1" i="0" u="none" strike="noStrike" baseline="0" dirty="0">
                <a:latin typeface="CMR10"/>
              </a:rPr>
              <a:t>(</a:t>
            </a:r>
            <a:r>
              <a:rPr lang="en-US" sz="2400" b="1" i="0" u="none" strike="noStrike" baseline="0" dirty="0">
                <a:latin typeface="CMTI10"/>
              </a:rPr>
              <a:t>blue</a:t>
            </a:r>
            <a:r>
              <a:rPr lang="en-US" sz="2400" b="1" i="0" u="none" strike="noStrike" baseline="0" dirty="0">
                <a:latin typeface="CMMI10"/>
              </a:rPr>
              <a:t>, </a:t>
            </a:r>
            <a:r>
              <a:rPr lang="en-US" sz="2400" b="1" i="0" u="none" strike="noStrike" baseline="0" dirty="0">
                <a:latin typeface="CMTI10"/>
              </a:rPr>
              <a:t>green</a:t>
            </a:r>
            <a:r>
              <a:rPr lang="en-US" sz="2400" b="1" i="0" u="none" strike="noStrike" baseline="0" dirty="0">
                <a:latin typeface="CMR10"/>
              </a:rPr>
              <a:t>)</a:t>
            </a:r>
            <a:r>
              <a:rPr lang="en-US" sz="2400" b="1" i="0" u="none" strike="noStrike" baseline="0" dirty="0">
                <a:latin typeface="CMSY10"/>
              </a:rPr>
              <a:t>} </a:t>
            </a:r>
            <a:endParaRPr lang="en-US" sz="2400" b="0" i="0" u="none" strike="noStrike" baseline="0" dirty="0">
              <a:latin typeface="CMMI10"/>
            </a:endParaRPr>
          </a:p>
          <a:p>
            <a:pPr algn="l"/>
            <a:r>
              <a:rPr lang="en-US" sz="2400" b="0" i="0" u="none" strike="noStrike" baseline="0" dirty="0">
                <a:latin typeface="Times-Roman"/>
              </a:rPr>
              <a:t>There are many possible solutions to this problem, such as</a:t>
            </a:r>
          </a:p>
          <a:p>
            <a:pPr marL="0" indent="0" algn="l">
              <a:buNone/>
            </a:pPr>
            <a:r>
              <a:rPr lang="en-US" sz="2400" b="1" i="0" u="none" strike="noStrike" baseline="0" dirty="0">
                <a:latin typeface="CMSY10"/>
              </a:rPr>
              <a:t>      {</a:t>
            </a:r>
            <a:r>
              <a:rPr lang="en-US" sz="2400" b="1" i="0" u="none" strike="noStrike" baseline="0" dirty="0">
                <a:latin typeface="CMTI10"/>
              </a:rPr>
              <a:t>WA </a:t>
            </a:r>
            <a:r>
              <a:rPr lang="en-US" sz="2400" b="1" i="0" u="none" strike="noStrike" baseline="0" dirty="0">
                <a:latin typeface="CMR10"/>
              </a:rPr>
              <a:t>= </a:t>
            </a:r>
            <a:r>
              <a:rPr lang="en-US" sz="2400" b="1" i="0" u="none" strike="noStrike" baseline="0" dirty="0">
                <a:latin typeface="CMTI10"/>
              </a:rPr>
              <a:t>red</a:t>
            </a:r>
            <a:r>
              <a:rPr lang="en-US" sz="2400" b="1" i="0" u="none" strike="noStrike" baseline="0" dirty="0">
                <a:latin typeface="CMMI10"/>
              </a:rPr>
              <a:t>, </a:t>
            </a:r>
            <a:r>
              <a:rPr lang="en-US" sz="2400" b="1" i="0" u="none" strike="noStrike" baseline="0" dirty="0">
                <a:latin typeface="CMTI10"/>
              </a:rPr>
              <a:t>NT </a:t>
            </a:r>
            <a:r>
              <a:rPr lang="en-US" sz="2400" b="1" i="0" u="none" strike="noStrike" baseline="0" dirty="0">
                <a:latin typeface="CMR10"/>
              </a:rPr>
              <a:t>= </a:t>
            </a:r>
            <a:r>
              <a:rPr lang="en-US" sz="2400" b="1" i="0" u="none" strike="noStrike" baseline="0" dirty="0">
                <a:latin typeface="CMTI10"/>
              </a:rPr>
              <a:t>green</a:t>
            </a:r>
            <a:r>
              <a:rPr lang="en-US" sz="2400" b="1" i="0" u="none" strike="noStrike" baseline="0" dirty="0">
                <a:latin typeface="CMMI10"/>
              </a:rPr>
              <a:t>, Q </a:t>
            </a:r>
            <a:r>
              <a:rPr lang="en-US" sz="2400" b="1" i="0" u="none" strike="noStrike" baseline="0" dirty="0">
                <a:latin typeface="CMR10"/>
              </a:rPr>
              <a:t>= </a:t>
            </a:r>
            <a:r>
              <a:rPr lang="en-US" sz="2400" b="1" i="0" u="none" strike="noStrike" baseline="0" dirty="0">
                <a:latin typeface="CMTI10"/>
              </a:rPr>
              <a:t>red</a:t>
            </a:r>
            <a:r>
              <a:rPr lang="en-US" sz="2400" b="1" i="0" u="none" strike="noStrike" baseline="0" dirty="0">
                <a:latin typeface="CMMI10"/>
              </a:rPr>
              <a:t>, </a:t>
            </a:r>
            <a:r>
              <a:rPr lang="en-US" sz="2400" b="1" i="0" u="none" strike="noStrike" baseline="0" dirty="0">
                <a:latin typeface="CMTI10"/>
              </a:rPr>
              <a:t>NSW </a:t>
            </a:r>
            <a:r>
              <a:rPr lang="en-US" sz="2400" b="1" i="0" u="none" strike="noStrike" baseline="0" dirty="0">
                <a:latin typeface="CMR10"/>
              </a:rPr>
              <a:t>= </a:t>
            </a:r>
            <a:r>
              <a:rPr lang="en-US" sz="2400" b="1" i="0" u="none" strike="noStrike" baseline="0" dirty="0">
                <a:latin typeface="CMTI10"/>
              </a:rPr>
              <a:t>green</a:t>
            </a:r>
            <a:r>
              <a:rPr lang="en-US" sz="2400" b="1" i="0" u="none" strike="noStrike" baseline="0" dirty="0">
                <a:latin typeface="CMMI10"/>
              </a:rPr>
              <a:t>, V </a:t>
            </a:r>
            <a:r>
              <a:rPr lang="en-US" sz="2400" b="1" i="0" u="none" strike="noStrike" baseline="0" dirty="0">
                <a:latin typeface="CMR10"/>
              </a:rPr>
              <a:t>= </a:t>
            </a:r>
            <a:r>
              <a:rPr lang="en-US" sz="2400" b="1" i="0" u="none" strike="noStrike" baseline="0" dirty="0">
                <a:latin typeface="CMTI10"/>
              </a:rPr>
              <a:t>red</a:t>
            </a:r>
            <a:r>
              <a:rPr lang="en-US" sz="2400" b="1" i="0" u="none" strike="noStrike" baseline="0" dirty="0">
                <a:latin typeface="CMMI10"/>
              </a:rPr>
              <a:t>, </a:t>
            </a:r>
            <a:r>
              <a:rPr lang="en-US" sz="2400" b="1" i="0" u="none" strike="noStrike" baseline="0" dirty="0">
                <a:latin typeface="CMTI10"/>
              </a:rPr>
              <a:t>SA </a:t>
            </a:r>
            <a:r>
              <a:rPr lang="en-US" sz="2400" b="1" i="0" u="none" strike="noStrike" baseline="0" dirty="0">
                <a:latin typeface="CMR10"/>
              </a:rPr>
              <a:t>= </a:t>
            </a:r>
            <a:r>
              <a:rPr lang="en-US" sz="2400" b="1" i="0" u="none" strike="noStrike" baseline="0" dirty="0">
                <a:latin typeface="CMTI10"/>
              </a:rPr>
              <a:t>blue</a:t>
            </a:r>
            <a:r>
              <a:rPr lang="en-US" sz="2400" b="1" i="0" u="none" strike="noStrike" baseline="0" dirty="0">
                <a:latin typeface="CMMI10"/>
              </a:rPr>
              <a:t>, </a:t>
            </a:r>
          </a:p>
          <a:p>
            <a:pPr marL="0" indent="0" algn="l">
              <a:buNone/>
            </a:pPr>
            <a:r>
              <a:rPr lang="en-US" sz="2400" b="1" i="0" u="none" strike="noStrike" baseline="0" dirty="0">
                <a:latin typeface="CMMI10"/>
              </a:rPr>
              <a:t>        T </a:t>
            </a:r>
            <a:r>
              <a:rPr lang="en-US" sz="2400" b="1" i="0" u="none" strike="noStrike" baseline="0" dirty="0">
                <a:latin typeface="CMR10"/>
              </a:rPr>
              <a:t>= </a:t>
            </a:r>
            <a:r>
              <a:rPr lang="en-US" sz="2400" b="1" i="0" u="none" strike="noStrike" baseline="0" dirty="0">
                <a:latin typeface="CMTI10"/>
              </a:rPr>
              <a:t>red</a:t>
            </a:r>
            <a:r>
              <a:rPr lang="en-US" sz="2400" b="1" i="0" u="none" strike="noStrike" baseline="0" dirty="0">
                <a:latin typeface="CMSY10"/>
              </a:rPr>
              <a:t>}</a:t>
            </a:r>
            <a:endParaRPr lang="en-US" sz="2400" b="1"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solidFill>
            <a:schemeClr val="accent1"/>
          </a:solidFill>
        </p:spPr>
        <p:txBody>
          <a:bodyPr/>
          <a:lstStyle/>
          <a:p>
            <a:pPr eaLnBrk="1" hangingPunct="1"/>
            <a:r>
              <a:rPr lang="en-US" altLang="en-US"/>
              <a:t>Example: Map-Coloring</a:t>
            </a:r>
          </a:p>
        </p:txBody>
      </p:sp>
      <p:sp>
        <p:nvSpPr>
          <p:cNvPr id="6149" name="Rectangle 3"/>
          <p:cNvSpPr>
            <a:spLocks noGrp="1" noChangeArrowheads="1"/>
          </p:cNvSpPr>
          <p:nvPr>
            <p:ph idx="1"/>
          </p:nvPr>
        </p:nvSpPr>
        <p:spPr>
          <a:xfrm>
            <a:off x="1828800" y="4162424"/>
            <a:ext cx="9525000" cy="2162175"/>
          </a:xfrm>
          <a:solidFill>
            <a:schemeClr val="tx2">
              <a:lumMod val="20000"/>
              <a:lumOff val="80000"/>
            </a:schemeClr>
          </a:solidFill>
        </p:spPr>
        <p:txBody>
          <a:bodyPr>
            <a:normAutofit/>
          </a:bodyPr>
          <a:lstStyle/>
          <a:p>
            <a:pPr eaLnBrk="1" hangingPunct="1">
              <a:lnSpc>
                <a:spcPct val="80000"/>
              </a:lnSpc>
              <a:defRPr/>
            </a:pPr>
            <a:r>
              <a:rPr lang="en-US" sz="2000" dirty="0">
                <a:solidFill>
                  <a:srgbClr val="C00000"/>
                </a:solidFill>
              </a:rPr>
              <a:t>Variables : </a:t>
            </a:r>
            <a:r>
              <a:rPr lang="en-US" sz="2000" i="1" dirty="0"/>
              <a:t>WA, NT, Q, NSW, V, SA, T</a:t>
            </a:r>
            <a:r>
              <a:rPr lang="en-US" sz="2000" dirty="0"/>
              <a:t> </a:t>
            </a:r>
          </a:p>
          <a:p>
            <a:pPr eaLnBrk="1" hangingPunct="1">
              <a:lnSpc>
                <a:spcPct val="80000"/>
              </a:lnSpc>
              <a:defRPr/>
            </a:pPr>
            <a:r>
              <a:rPr lang="en-US" sz="2000" dirty="0">
                <a:solidFill>
                  <a:srgbClr val="C00000"/>
                </a:solidFill>
              </a:rPr>
              <a:t>Domains</a:t>
            </a:r>
            <a:r>
              <a:rPr lang="en-US" sz="2000" dirty="0"/>
              <a:t> </a:t>
            </a:r>
            <a:r>
              <a:rPr lang="en-US" sz="2000" i="1" dirty="0"/>
              <a:t>D</a:t>
            </a:r>
            <a:r>
              <a:rPr lang="en-US" sz="2000" i="1" baseline="-25000" dirty="0"/>
              <a:t>i</a:t>
            </a:r>
            <a:r>
              <a:rPr lang="en-US" sz="2000" dirty="0"/>
              <a:t> = {red, green, blue}</a:t>
            </a:r>
          </a:p>
          <a:p>
            <a:pPr eaLnBrk="1" hangingPunct="1">
              <a:lnSpc>
                <a:spcPct val="80000"/>
              </a:lnSpc>
              <a:defRPr/>
            </a:pPr>
            <a:r>
              <a:rPr lang="en-US" sz="2000" dirty="0">
                <a:solidFill>
                  <a:srgbClr val="C00000"/>
                </a:solidFill>
              </a:rPr>
              <a:t>Constraints:</a:t>
            </a:r>
            <a:r>
              <a:rPr lang="en-US" sz="2000" dirty="0"/>
              <a:t> adjacent regions must have different colors</a:t>
            </a:r>
          </a:p>
          <a:p>
            <a:pPr eaLnBrk="1" hangingPunct="1">
              <a:lnSpc>
                <a:spcPct val="80000"/>
              </a:lnSpc>
              <a:defRPr/>
            </a:pPr>
            <a:r>
              <a:rPr lang="en-US" sz="2000" dirty="0"/>
              <a:t>e.g., </a:t>
            </a:r>
            <a:r>
              <a:rPr lang="en-US" sz="2000" b="1" dirty="0"/>
              <a:t>WA </a:t>
            </a:r>
            <a:r>
              <a:rPr lang="en-US" sz="2000" b="1" dirty="0">
                <a:cs typeface="Arial" panose="020B0604020202020204" pitchFamily="34" charset="0"/>
              </a:rPr>
              <a:t>≠</a:t>
            </a:r>
            <a:r>
              <a:rPr lang="en-US" sz="2000" b="1" dirty="0"/>
              <a:t> NT</a:t>
            </a:r>
            <a:r>
              <a:rPr lang="en-US" sz="2000" dirty="0"/>
              <a:t>, or </a:t>
            </a:r>
            <a:r>
              <a:rPr lang="en-US" sz="2000" b="1" dirty="0"/>
              <a:t>&lt;(WA,NT), WA != NT&gt;</a:t>
            </a:r>
            <a:r>
              <a:rPr lang="en-US" sz="2000" dirty="0"/>
              <a:t> where </a:t>
            </a:r>
            <a:r>
              <a:rPr lang="en-US" sz="2000" b="1" dirty="0"/>
              <a:t>WA != NT </a:t>
            </a:r>
            <a:r>
              <a:rPr lang="en-US" sz="2000" dirty="0"/>
              <a:t>can be one of the following combinations:</a:t>
            </a:r>
          </a:p>
          <a:p>
            <a:pPr marL="0" indent="0" eaLnBrk="1" hangingPunct="1">
              <a:lnSpc>
                <a:spcPct val="80000"/>
              </a:lnSpc>
              <a:buNone/>
              <a:defRPr/>
            </a:pPr>
            <a:r>
              <a:rPr lang="en-US" sz="2000" dirty="0"/>
              <a:t>    </a:t>
            </a:r>
            <a:r>
              <a:rPr lang="en-US" sz="2000" b="1" dirty="0"/>
              <a:t>{(</a:t>
            </a:r>
            <a:r>
              <a:rPr lang="en-US" sz="2000" b="1" dirty="0" err="1"/>
              <a:t>red,green</a:t>
            </a:r>
            <a:r>
              <a:rPr lang="en-US" sz="2000" b="1" dirty="0"/>
              <a:t>),(</a:t>
            </a:r>
            <a:r>
              <a:rPr lang="en-US" sz="2000" b="1" dirty="0" err="1"/>
              <a:t>red,blue</a:t>
            </a:r>
            <a:r>
              <a:rPr lang="en-US" sz="2000" b="1" dirty="0"/>
              <a:t>),(</a:t>
            </a:r>
            <a:r>
              <a:rPr lang="en-US" sz="2000" b="1" dirty="0" err="1"/>
              <a:t>green,red</a:t>
            </a:r>
            <a:r>
              <a:rPr lang="en-US" sz="2000" b="1" dirty="0"/>
              <a:t>),(</a:t>
            </a:r>
            <a:r>
              <a:rPr lang="en-US" sz="2000" b="1" dirty="0" err="1"/>
              <a:t>green,blue</a:t>
            </a:r>
            <a:r>
              <a:rPr lang="en-US" sz="2000" b="1" dirty="0"/>
              <a:t>),(</a:t>
            </a:r>
            <a:r>
              <a:rPr lang="en-US" sz="2000" b="1" dirty="0" err="1"/>
              <a:t>blue,red</a:t>
            </a:r>
            <a:r>
              <a:rPr lang="en-US" sz="2000" b="1" dirty="0"/>
              <a:t>),(</a:t>
            </a:r>
            <a:r>
              <a:rPr lang="en-US" sz="2000" b="1" dirty="0" err="1"/>
              <a:t>blue,green</a:t>
            </a:r>
            <a:r>
              <a:rPr lang="en-US" sz="2000" b="1" dirty="0"/>
              <a:t>)}</a:t>
            </a:r>
          </a:p>
        </p:txBody>
      </p:sp>
      <p:pic>
        <p:nvPicPr>
          <p:cNvPr id="14340" name="Picture 5" descr="austral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295400"/>
            <a:ext cx="5867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592925" y="613950"/>
            <a:ext cx="8911687" cy="1280890"/>
          </a:xfrm>
          <a:solidFill>
            <a:schemeClr val="tx2">
              <a:lumMod val="40000"/>
              <a:lumOff val="60000"/>
            </a:schemeClr>
          </a:solidFill>
        </p:spPr>
        <p:txBody>
          <a:bodyPr/>
          <a:lstStyle/>
          <a:p>
            <a:pPr eaLnBrk="1" hangingPunct="1">
              <a:defRPr/>
            </a:pPr>
            <a:r>
              <a:rPr lang="en-US" dirty="0"/>
              <a:t>Example: Map-Coloring (</a:t>
            </a:r>
            <a:r>
              <a:rPr lang="en-US" dirty="0" err="1"/>
              <a:t>contd</a:t>
            </a:r>
            <a:r>
              <a:rPr lang="en-US" dirty="0"/>
              <a:t>…)</a:t>
            </a:r>
          </a:p>
        </p:txBody>
      </p:sp>
      <p:sp>
        <p:nvSpPr>
          <p:cNvPr id="3" name="Rectangle 3"/>
          <p:cNvSpPr>
            <a:spLocks noGrp="1" noChangeArrowheads="1"/>
          </p:cNvSpPr>
          <p:nvPr>
            <p:ph idx="1"/>
          </p:nvPr>
        </p:nvSpPr>
        <p:spPr>
          <a:xfrm>
            <a:off x="1981200" y="5265007"/>
            <a:ext cx="8650288" cy="1280891"/>
          </a:xfrm>
          <a:solidFill>
            <a:schemeClr val="accent2">
              <a:lumMod val="40000"/>
              <a:lumOff val="60000"/>
            </a:schemeClr>
          </a:solidFill>
        </p:spPr>
        <p:txBody>
          <a:bodyPr>
            <a:normAutofit/>
          </a:bodyPr>
          <a:lstStyle/>
          <a:p>
            <a:pPr eaLnBrk="1" hangingPunct="1">
              <a:defRPr/>
            </a:pPr>
            <a:r>
              <a:rPr lang="en-US" sz="2400" dirty="0">
                <a:solidFill>
                  <a:srgbClr val="C00000"/>
                </a:solidFill>
              </a:rPr>
              <a:t>Solutions</a:t>
            </a:r>
            <a:r>
              <a:rPr lang="en-US" sz="2400" dirty="0"/>
              <a:t> are </a:t>
            </a:r>
            <a:r>
              <a:rPr lang="en-US" sz="2400" dirty="0">
                <a:solidFill>
                  <a:srgbClr val="FF0000"/>
                </a:solidFill>
              </a:rPr>
              <a:t>complete</a:t>
            </a:r>
            <a:r>
              <a:rPr lang="en-US" sz="2400" dirty="0"/>
              <a:t> and </a:t>
            </a:r>
            <a:r>
              <a:rPr lang="en-US" sz="2400" dirty="0">
                <a:solidFill>
                  <a:srgbClr val="FF0000"/>
                </a:solidFill>
              </a:rPr>
              <a:t>consistent</a:t>
            </a:r>
            <a:r>
              <a:rPr lang="en-US" sz="2400" dirty="0"/>
              <a:t> assignments, e.g., WA = red, NT = green, Q = red, NSW = green, V = red, SA = blue, T = green</a:t>
            </a:r>
          </a:p>
        </p:txBody>
      </p:sp>
      <p:pic>
        <p:nvPicPr>
          <p:cNvPr id="15363" name="Picture 4" descr="australia-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017823"/>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CSP vs General State Space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lgn="l">
                  <a:buNone/>
                </a:pPr>
                <a:r>
                  <a:rPr lang="en-US" sz="1800" b="1" i="0" u="none" strike="noStrike" baseline="0" dirty="0">
                    <a:latin typeface="Times-Roman"/>
                  </a:rPr>
                  <a:t>Why formulate a problem as a CSP? </a:t>
                </a:r>
              </a:p>
              <a:p>
                <a:pPr algn="l"/>
                <a:r>
                  <a:rPr lang="en-US" sz="1800" b="0" i="0" u="none" strike="noStrike" baseline="0" dirty="0">
                    <a:latin typeface="Times-Roman"/>
                  </a:rPr>
                  <a:t>One reason is that the CSPs yield a natural representation for a wide variety of problems; if we already have a CSP-solving system, it is often easier to solve a problem using it than to design a custom solution using another search technique. In addition, CSP solvers can be faster than state-space searchers because the CSP solver can quickly eliminate large swatches of the search space. </a:t>
                </a:r>
              </a:p>
              <a:p>
                <a:pPr algn="l"/>
                <a:r>
                  <a:rPr lang="en-US" sz="1800" b="0" i="0" u="none" strike="noStrike" baseline="0" dirty="0">
                    <a:latin typeface="Times-Roman"/>
                  </a:rPr>
                  <a:t>For example, once we have chosen </a:t>
                </a:r>
                <a:r>
                  <a:rPr lang="en-US" sz="1800" b="0" i="0" u="none" strike="noStrike" baseline="0" dirty="0">
                    <a:latin typeface="CMSY10"/>
                  </a:rPr>
                  <a:t>{</a:t>
                </a:r>
                <a:r>
                  <a:rPr lang="en-US" sz="1800" b="0" i="0" u="none" strike="noStrike" baseline="0" dirty="0">
                    <a:latin typeface="CMTI10"/>
                  </a:rPr>
                  <a:t>SA</a:t>
                </a:r>
                <a:r>
                  <a:rPr lang="en-US" sz="1800" b="0" i="0" u="none" strike="noStrike" baseline="0" dirty="0">
                    <a:latin typeface="CMR10"/>
                  </a:rPr>
                  <a:t>=</a:t>
                </a:r>
                <a:r>
                  <a:rPr lang="en-US" sz="1800" b="0" i="0" u="none" strike="noStrike" baseline="0" dirty="0">
                    <a:latin typeface="CMTI10"/>
                  </a:rPr>
                  <a:t>blue</a:t>
                </a:r>
                <a:r>
                  <a:rPr lang="en-US" sz="1800" b="0" i="0" u="none" strike="noStrike" baseline="0" dirty="0">
                    <a:latin typeface="CMSY10"/>
                  </a:rPr>
                  <a:t>} </a:t>
                </a:r>
                <a:r>
                  <a:rPr lang="en-US" sz="1800" b="0" i="0" u="none" strike="noStrike" baseline="0" dirty="0">
                    <a:latin typeface="Times-Roman"/>
                  </a:rPr>
                  <a:t>in the Australia problem, we can conclude that none of the five neighboring variables can take on the value </a:t>
                </a:r>
                <a:r>
                  <a:rPr lang="en-US" sz="1800" b="0" i="0" u="none" strike="noStrike" baseline="0" dirty="0">
                    <a:latin typeface="CMTI10"/>
                  </a:rPr>
                  <a:t>blue</a:t>
                </a:r>
                <a:r>
                  <a:rPr lang="en-US" sz="1800" b="0" i="0" u="none" strike="noStrike" baseline="0" dirty="0">
                    <a:latin typeface="Times-Roman"/>
                  </a:rPr>
                  <a:t>. </a:t>
                </a:r>
              </a:p>
              <a:p>
                <a:pPr algn="l"/>
                <a:r>
                  <a:rPr lang="en-US" sz="1800" b="0" i="0" u="none" strike="noStrike" baseline="0" dirty="0">
                    <a:latin typeface="Times-Roman"/>
                  </a:rPr>
                  <a:t>Without taking advantage of constraint propagation, a search procedure would have to consider </a:t>
                </a: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3</m:t>
                        </m:r>
                      </m:e>
                      <m:sup>
                        <m:r>
                          <a:rPr lang="en-US" sz="1800" b="0" i="1" u="none" strike="noStrike" baseline="0" dirty="0" smtClean="0">
                            <a:latin typeface="Cambria Math" panose="02040503050406030204" pitchFamily="18" charset="0"/>
                          </a:rPr>
                          <m:t>5</m:t>
                        </m:r>
                      </m:sup>
                    </m:sSup>
                  </m:oMath>
                </a14:m>
                <a:r>
                  <a:rPr lang="en-US" sz="1800" b="0" i="0" u="none" strike="noStrike" baseline="0" dirty="0">
                    <a:latin typeface="CMR10"/>
                  </a:rPr>
                  <a:t>=243 </a:t>
                </a:r>
                <a:r>
                  <a:rPr lang="en-US" sz="1800" b="0" i="0" u="none" strike="noStrike" baseline="0" dirty="0">
                    <a:latin typeface="Times-Roman"/>
                  </a:rPr>
                  <a:t>assignments for the five neighboring variables; </a:t>
                </a:r>
              </a:p>
              <a:p>
                <a:pPr algn="l"/>
                <a:r>
                  <a:rPr lang="en-US" sz="1800" b="0" i="0" u="none" strike="noStrike" baseline="0" dirty="0">
                    <a:latin typeface="Times-Roman"/>
                  </a:rPr>
                  <a:t>with constraint propagation we never have to consider </a:t>
                </a:r>
                <a:r>
                  <a:rPr lang="en-US" sz="1800" b="0" i="0" u="none" strike="noStrike" baseline="0" dirty="0">
                    <a:latin typeface="CMTI10"/>
                  </a:rPr>
                  <a:t>blue </a:t>
                </a:r>
                <a:r>
                  <a:rPr lang="en-US" sz="1800" b="0" i="0" u="none" strike="noStrike" baseline="0" dirty="0">
                    <a:latin typeface="Times-Roman"/>
                  </a:rPr>
                  <a:t>as a value, so we have only    </a:t>
                </a:r>
                <a14:m>
                  <m:oMath xmlns:m="http://schemas.openxmlformats.org/officeDocument/2006/math">
                    <m:sSup>
                      <m:sSupPr>
                        <m:ctrlPr>
                          <a:rPr lang="en-US" sz="1800" b="0" i="1" u="none" strike="noStrike" baseline="0" smtClean="0">
                            <a:latin typeface="Cambria Math" panose="02040503050406030204" pitchFamily="18" charset="0"/>
                          </a:rPr>
                        </m:ctrlPr>
                      </m:sSupPr>
                      <m:e>
                        <m:r>
                          <a:rPr lang="en-US" sz="1800" b="0" i="1" u="none" strike="noStrike" baseline="0" smtClean="0">
                            <a:latin typeface="Cambria Math" panose="02040503050406030204" pitchFamily="18" charset="0"/>
                          </a:rPr>
                          <m:t>2</m:t>
                        </m:r>
                      </m:e>
                      <m:sup>
                        <m:r>
                          <a:rPr lang="en-US" sz="1800" b="0" i="1" u="none" strike="noStrike" baseline="0" smtClean="0">
                            <a:latin typeface="Cambria Math" panose="02040503050406030204" pitchFamily="18" charset="0"/>
                          </a:rPr>
                          <m:t>5</m:t>
                        </m:r>
                      </m:sup>
                    </m:sSup>
                  </m:oMath>
                </a14:m>
                <a:r>
                  <a:rPr lang="en-US" sz="1800" b="0" i="0" u="none" strike="noStrike" baseline="0" dirty="0">
                    <a:latin typeface="CMR10"/>
                  </a:rPr>
                  <a:t>=32 </a:t>
                </a:r>
                <a:r>
                  <a:rPr lang="en-US" sz="1800" b="0" i="0" u="none" strike="noStrike" baseline="0" dirty="0">
                    <a:latin typeface="Times-Roman"/>
                  </a:rPr>
                  <a:t>assignments to look at, a reduction of 87%.</a:t>
                </a:r>
              </a:p>
              <a:p>
                <a:pPr marL="0" indent="0" algn="l">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3" t="-3150" r="6" b="-1077"/>
                </a:stretch>
              </a:blipFill>
            </p:spPr>
            <p:txBody>
              <a:bodyPr/>
              <a:lstStyle/>
              <a:p>
                <a:r>
                  <a:rPr lang="en-US" altLang="en-US">
                    <a:noFill/>
                  </a:rPr>
                  <a:t> </a:t>
                </a:r>
              </a:p>
            </p:txBody>
          </p:sp>
        </mc:Fallback>
      </mc:AlternateContent>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solidFill>
            <a:schemeClr val="tx2">
              <a:lumMod val="40000"/>
              <a:lumOff val="60000"/>
            </a:schemeClr>
          </a:solidFill>
        </p:spPr>
        <p:txBody>
          <a:bodyPr/>
          <a:lstStyle/>
          <a:p>
            <a:pPr eaLnBrk="1" hangingPunct="1">
              <a:defRPr/>
            </a:pPr>
            <a:r>
              <a:rPr lang="en-US" dirty="0"/>
              <a:t>Constraint graph</a:t>
            </a:r>
          </a:p>
        </p:txBody>
      </p:sp>
      <p:sp>
        <p:nvSpPr>
          <p:cNvPr id="3" name="Rectangle 3"/>
          <p:cNvSpPr>
            <a:spLocks noGrp="1" noChangeArrowheads="1"/>
          </p:cNvSpPr>
          <p:nvPr>
            <p:ph idx="1"/>
          </p:nvPr>
        </p:nvSpPr>
        <p:spPr>
          <a:solidFill>
            <a:schemeClr val="accent2">
              <a:lumMod val="20000"/>
              <a:lumOff val="80000"/>
            </a:schemeClr>
          </a:solidFill>
        </p:spPr>
        <p:txBody>
          <a:bodyPr/>
          <a:lstStyle/>
          <a:p>
            <a:pPr eaLnBrk="1" hangingPunct="1">
              <a:defRPr/>
            </a:pPr>
            <a:r>
              <a:rPr lang="en-US" sz="2000" dirty="0">
                <a:solidFill>
                  <a:srgbClr val="FF0000"/>
                </a:solidFill>
              </a:rPr>
              <a:t>Binary CSP:</a:t>
            </a:r>
            <a:r>
              <a:rPr lang="en-US" sz="2000" dirty="0"/>
              <a:t> each constraint relates two variables</a:t>
            </a:r>
          </a:p>
          <a:p>
            <a:pPr eaLnBrk="1" hangingPunct="1">
              <a:defRPr/>
            </a:pPr>
            <a:r>
              <a:rPr lang="en-US" sz="2000" dirty="0">
                <a:solidFill>
                  <a:srgbClr val="FF0000"/>
                </a:solidFill>
              </a:rPr>
              <a:t>Constraint graph:</a:t>
            </a:r>
            <a:r>
              <a:rPr lang="en-US" sz="2000" dirty="0"/>
              <a:t> nodes are variables, arcs are constraints</a:t>
            </a:r>
            <a:endParaRPr lang="en-US" sz="2400" dirty="0"/>
          </a:p>
        </p:txBody>
      </p:sp>
      <p:pic>
        <p:nvPicPr>
          <p:cNvPr id="16389" name="Picture 4" descr="australia-cs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2864985"/>
            <a:ext cx="36766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normAutofit/>
          </a:bodyPr>
          <a:lstStyle/>
          <a:p>
            <a:r>
              <a:rPr lang="en-US" sz="4000" i="0" u="none" strike="noStrike" baseline="0" dirty="0">
                <a:latin typeface="Times-Bold"/>
              </a:rPr>
              <a:t>Example problem: Job-shop scheduling</a:t>
            </a:r>
            <a:endParaRPr lang="en-US" sz="4000" dirty="0"/>
          </a:p>
        </p:txBody>
      </p:sp>
      <p:sp>
        <p:nvSpPr>
          <p:cNvPr id="3" name="Content Placeholder 2"/>
          <p:cNvSpPr>
            <a:spLocks noGrp="1"/>
          </p:cNvSpPr>
          <p:nvPr>
            <p:ph idx="1"/>
          </p:nvPr>
        </p:nvSpPr>
        <p:spPr>
          <a:xfrm>
            <a:off x="2592925" y="1600200"/>
            <a:ext cx="8915400" cy="4463422"/>
          </a:xfrm>
        </p:spPr>
        <p:txBody>
          <a:bodyPr>
            <a:noAutofit/>
          </a:bodyPr>
          <a:lstStyle/>
          <a:p>
            <a:pPr algn="just"/>
            <a:r>
              <a:rPr lang="en-US" sz="2000" b="0" i="0" u="none" strike="noStrike" baseline="0" dirty="0">
                <a:latin typeface="Times-Roman"/>
              </a:rPr>
              <a:t>Factories have the problem of scheduling a day’s worth of jobs, subject to various constraints. In practice, many of these problems are solved with CSP techniques.</a:t>
            </a:r>
          </a:p>
          <a:p>
            <a:pPr algn="just"/>
            <a:r>
              <a:rPr lang="en-US" sz="2000" b="0" i="0" u="none" strike="noStrike" baseline="0" dirty="0">
                <a:latin typeface="Times-Roman"/>
              </a:rPr>
              <a:t>Consider the problem of scheduling the assembly of a car. The whole job is composed of tasks, and we can model each task as a variable, where the value of each variable is the time that the task starts, expressed as an integer number of minutes. </a:t>
            </a:r>
          </a:p>
          <a:p>
            <a:pPr algn="just"/>
            <a:r>
              <a:rPr lang="en-US" sz="2000" b="0" i="0" u="none" strike="noStrike" baseline="0" dirty="0">
                <a:latin typeface="Times-Roman"/>
              </a:rPr>
              <a:t>Constraints can assert that one task must occur before so many tasks can go on at once.</a:t>
            </a:r>
          </a:p>
          <a:p>
            <a:pPr algn="just"/>
            <a:r>
              <a:rPr lang="en-US" sz="2000" b="0" i="0" u="none" strike="noStrike" baseline="0" dirty="0">
                <a:latin typeface="Times-Roman"/>
              </a:rPr>
              <a:t>Constraints can also specify that a task takes a certain amount of time to complete.</a:t>
            </a:r>
          </a:p>
          <a:p>
            <a:pPr algn="just"/>
            <a:r>
              <a:rPr lang="en-US" sz="2000" b="0" i="1" u="none" strike="noStrike" baseline="0" dirty="0">
                <a:latin typeface="Times-Roman"/>
              </a:rPr>
              <a:t>We now consider a small part of the car assembly, consisting of 15 tasks: install axles (front and back), affix all four wheels (right and left, front and back), tighten nuts for each wheel, affix hubcaps, and inspect the final assembly. </a:t>
            </a:r>
            <a:endParaRPr lang="en-US" sz="2000" i="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981200" y="274638"/>
            <a:ext cx="8229600" cy="868362"/>
          </a:xfrm>
          <a:noFill/>
        </p:spPr>
        <p:txBody>
          <a:bodyPr/>
          <a:lstStyle/>
          <a:p>
            <a:pPr>
              <a:defRPr/>
            </a:pPr>
            <a:r>
              <a:rPr lang="en-US" dirty="0"/>
              <a:t>Building intelligent agents</a:t>
            </a:r>
          </a:p>
        </p:txBody>
      </p:sp>
      <p:sp>
        <p:nvSpPr>
          <p:cNvPr id="3" name="Content Placeholder 2"/>
          <p:cNvSpPr>
            <a:spLocks noGrp="1"/>
          </p:cNvSpPr>
          <p:nvPr>
            <p:ph idx="1"/>
          </p:nvPr>
        </p:nvSpPr>
        <p:spPr>
          <a:xfrm>
            <a:off x="1905000" y="1371600"/>
            <a:ext cx="8305800" cy="5181600"/>
          </a:xfrm>
          <a:noFill/>
        </p:spPr>
        <p:txBody>
          <a:bodyPr/>
          <a:lstStyle/>
          <a:p>
            <a:pPr>
              <a:defRPr/>
            </a:pPr>
            <a:r>
              <a:rPr lang="en-US" dirty="0"/>
              <a:t>An agent consists of an architecture plus a program that runs on that architecture.</a:t>
            </a:r>
          </a:p>
          <a:p>
            <a:pPr>
              <a:defRPr/>
            </a:pPr>
            <a:r>
              <a:rPr lang="en-US" dirty="0"/>
              <a:t>In designing intelligent systems , there are 4 main factors to consider:-</a:t>
            </a:r>
          </a:p>
          <a:p>
            <a:pPr lvl="1">
              <a:defRPr/>
            </a:pPr>
            <a:r>
              <a:rPr lang="en-US" dirty="0"/>
              <a:t>Percepts:- the inputs to our system.</a:t>
            </a:r>
          </a:p>
          <a:p>
            <a:pPr lvl="1">
              <a:defRPr/>
            </a:pPr>
            <a:r>
              <a:rPr lang="en-US" dirty="0"/>
              <a:t>Actions:- the outputs of our system.</a:t>
            </a:r>
          </a:p>
          <a:p>
            <a:pPr lvl="1">
              <a:defRPr/>
            </a:pPr>
            <a:r>
              <a:rPr lang="en-US" dirty="0"/>
              <a:t>Goals:- what the agent is expected to achieve.</a:t>
            </a:r>
          </a:p>
          <a:p>
            <a:pPr lvl="1">
              <a:defRPr/>
            </a:pPr>
            <a:r>
              <a:rPr lang="en-US" dirty="0"/>
              <a:t>Environment:- what the agent is interacting with.</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0" u="none" strike="noStrike" baseline="0" dirty="0">
                <a:latin typeface="Times-Bold"/>
              </a:rPr>
              <a:t>Example problem: Job-shop scheduling (</a:t>
            </a:r>
            <a:r>
              <a:rPr lang="en-US" sz="3600" i="0" u="none" strike="noStrike" baseline="0" dirty="0" err="1">
                <a:latin typeface="Times-Bold"/>
              </a:rPr>
              <a:t>contd</a:t>
            </a:r>
            <a:r>
              <a:rPr lang="en-US" sz="3600" i="0" u="none" strike="noStrike" baseline="0" dirty="0">
                <a:latin typeface="Times-Bold"/>
              </a:rPr>
              <a:t>…)</a:t>
            </a:r>
            <a:endParaRPr lang="en-US" dirty="0"/>
          </a:p>
        </p:txBody>
      </p:sp>
      <p:sp>
        <p:nvSpPr>
          <p:cNvPr id="3" name="Content Placeholder 2"/>
          <p:cNvSpPr>
            <a:spLocks noGrp="1"/>
          </p:cNvSpPr>
          <p:nvPr>
            <p:ph idx="1"/>
          </p:nvPr>
        </p:nvSpPr>
        <p:spPr/>
        <p:txBody>
          <a:bodyPr>
            <a:normAutofit lnSpcReduction="10000"/>
          </a:bodyPr>
          <a:lstStyle/>
          <a:p>
            <a:pPr algn="l"/>
            <a:r>
              <a:rPr lang="en-US" sz="1800" b="0" i="0" u="none" strike="noStrike" baseline="0" dirty="0">
                <a:latin typeface="Times-Roman"/>
              </a:rPr>
              <a:t>We can represent the tasks with 15 variables:</a:t>
            </a:r>
          </a:p>
          <a:p>
            <a:pPr marL="0" indent="0" algn="l">
              <a:buNone/>
            </a:pPr>
            <a:r>
              <a:rPr lang="en-US" sz="1800" b="1" i="0" u="none" strike="noStrike" baseline="0" dirty="0">
                <a:latin typeface="CMMI10"/>
              </a:rPr>
              <a:t>       X </a:t>
            </a:r>
            <a:r>
              <a:rPr lang="en-US" sz="1800" b="1" i="0" u="none" strike="noStrike" baseline="0" dirty="0">
                <a:latin typeface="CMR10"/>
              </a:rPr>
              <a:t>= </a:t>
            </a:r>
            <a:r>
              <a:rPr lang="en-US" sz="1800" b="1" i="0" u="none" strike="noStrike" baseline="0" dirty="0">
                <a:latin typeface="CMSY10"/>
              </a:rPr>
              <a:t>{</a:t>
            </a:r>
            <a:r>
              <a:rPr lang="en-US" sz="1800" b="1" i="0" u="none" strike="noStrike" baseline="0" dirty="0" err="1">
                <a:latin typeface="CMTI10"/>
              </a:rPr>
              <a:t>Axle</a:t>
            </a:r>
            <a:r>
              <a:rPr lang="en-US" sz="1800" b="1" i="0" u="none" strike="noStrike" baseline="0" dirty="0" err="1">
                <a:latin typeface="CMMI8"/>
              </a:rPr>
              <a:t>F</a:t>
            </a:r>
            <a:r>
              <a:rPr lang="en-US" sz="1800" b="1" i="0" u="none" strike="noStrike" baseline="0" dirty="0">
                <a:latin typeface="CMMI10"/>
              </a:rPr>
              <a:t>, </a:t>
            </a:r>
            <a:r>
              <a:rPr lang="en-US" sz="1800" b="1" i="0" u="none" strike="noStrike" baseline="0" dirty="0" err="1">
                <a:latin typeface="CMTI10"/>
              </a:rPr>
              <a:t>Axle</a:t>
            </a:r>
            <a:r>
              <a:rPr lang="en-US" sz="1800" b="1" i="0" u="none" strike="noStrike" baseline="0" dirty="0" err="1">
                <a:latin typeface="CMMI8"/>
              </a:rPr>
              <a:t>B</a:t>
            </a:r>
            <a:r>
              <a:rPr lang="en-US" sz="1800" b="1" i="0" u="none" strike="noStrike" baseline="0" dirty="0">
                <a:latin typeface="CMMI10"/>
              </a:rPr>
              <a:t>, </a:t>
            </a:r>
            <a:r>
              <a:rPr lang="en-US" sz="1800" b="1" i="0" u="none" strike="noStrike" baseline="0" dirty="0" err="1">
                <a:latin typeface="CMTI10"/>
              </a:rPr>
              <a:t>Wheel</a:t>
            </a:r>
            <a:r>
              <a:rPr lang="en-US" sz="1800" b="1" i="0" u="none" strike="noStrike" baseline="0" dirty="0" err="1">
                <a:latin typeface="CMMI8"/>
              </a:rPr>
              <a:t>RF</a:t>
            </a:r>
            <a:r>
              <a:rPr lang="en-US" sz="1800" b="1" i="0" u="none" strike="noStrike" baseline="0" dirty="0">
                <a:latin typeface="CMMI10"/>
              </a:rPr>
              <a:t>, </a:t>
            </a:r>
            <a:r>
              <a:rPr lang="en-US" sz="1800" b="1" i="0" u="none" strike="noStrike" baseline="0" dirty="0" err="1">
                <a:latin typeface="CMTI10"/>
              </a:rPr>
              <a:t>Wheel</a:t>
            </a:r>
            <a:r>
              <a:rPr lang="en-US" sz="1800" b="1" i="0" u="none" strike="noStrike" baseline="0" dirty="0" err="1">
                <a:latin typeface="CMMI8"/>
              </a:rPr>
              <a:t>LF</a:t>
            </a:r>
            <a:r>
              <a:rPr lang="en-US" sz="1800" b="1" i="0" u="none" strike="noStrike" baseline="0" dirty="0">
                <a:latin typeface="CMMI10"/>
              </a:rPr>
              <a:t>, </a:t>
            </a:r>
            <a:r>
              <a:rPr lang="en-US" sz="1800" b="1" i="0" u="none" strike="noStrike" baseline="0" dirty="0" err="1">
                <a:latin typeface="CMTI10"/>
              </a:rPr>
              <a:t>Wheel</a:t>
            </a:r>
            <a:r>
              <a:rPr lang="en-US" sz="1800" b="1" i="0" u="none" strike="noStrike" baseline="0" dirty="0" err="1">
                <a:latin typeface="CMMI8"/>
              </a:rPr>
              <a:t>RB</a:t>
            </a:r>
            <a:r>
              <a:rPr lang="en-US" sz="1800" b="1" i="0" u="none" strike="noStrike" baseline="0" dirty="0">
                <a:latin typeface="CMMI10"/>
              </a:rPr>
              <a:t>, </a:t>
            </a:r>
            <a:r>
              <a:rPr lang="en-US" sz="1800" b="1" i="0" u="none" strike="noStrike" baseline="0" dirty="0" err="1">
                <a:latin typeface="CMTI10"/>
              </a:rPr>
              <a:t>Wheel</a:t>
            </a:r>
            <a:r>
              <a:rPr lang="en-US" sz="1800" b="1" i="0" u="none" strike="noStrike" baseline="0" dirty="0" err="1">
                <a:latin typeface="CMMI8"/>
              </a:rPr>
              <a:t>LB</a:t>
            </a:r>
            <a:r>
              <a:rPr lang="en-US" sz="1800" b="1" i="0" u="none" strike="noStrike" baseline="0" dirty="0">
                <a:latin typeface="CMMI10"/>
              </a:rPr>
              <a:t>, </a:t>
            </a:r>
            <a:r>
              <a:rPr lang="en-US" sz="1800" b="1" i="0" u="none" strike="noStrike" baseline="0" dirty="0" err="1">
                <a:latin typeface="CMTI10"/>
              </a:rPr>
              <a:t>Nuts</a:t>
            </a:r>
            <a:r>
              <a:rPr lang="en-US" sz="1800" b="1" i="0" u="none" strike="noStrike" baseline="0" dirty="0" err="1">
                <a:latin typeface="CMMI8"/>
              </a:rPr>
              <a:t>RF</a:t>
            </a:r>
            <a:r>
              <a:rPr lang="en-US" sz="1800" b="1" i="0" u="none" strike="noStrike" baseline="0" dirty="0">
                <a:latin typeface="CMMI10"/>
              </a:rPr>
              <a:t>, </a:t>
            </a:r>
            <a:r>
              <a:rPr lang="en-US" sz="1800" b="1" i="0" u="none" strike="noStrike" baseline="0" dirty="0" err="1">
                <a:latin typeface="CMTI10"/>
              </a:rPr>
              <a:t>Nuts</a:t>
            </a:r>
            <a:r>
              <a:rPr lang="en-US" sz="1800" b="1" i="0" u="none" strike="noStrike" baseline="0" dirty="0" err="1">
                <a:latin typeface="CMMI8"/>
              </a:rPr>
              <a:t>LF</a:t>
            </a:r>
            <a:r>
              <a:rPr lang="en-US" sz="1800" b="1" i="0" u="none" strike="noStrike" baseline="0" dirty="0">
                <a:latin typeface="CMMI8"/>
              </a:rPr>
              <a:t> </a:t>
            </a:r>
            <a:r>
              <a:rPr lang="en-US" sz="1800" b="1" i="0" u="none" strike="noStrike" baseline="0" dirty="0">
                <a:latin typeface="CMMI10"/>
              </a:rPr>
              <a:t>, </a:t>
            </a:r>
            <a:r>
              <a:rPr lang="en-US" sz="1800" b="1" i="0" u="none" strike="noStrike" baseline="0" dirty="0" err="1">
                <a:latin typeface="CMTI10"/>
              </a:rPr>
              <a:t>Nuts</a:t>
            </a:r>
            <a:r>
              <a:rPr lang="en-US" sz="1800" b="1" i="0" u="none" strike="noStrike" baseline="0" dirty="0" err="1">
                <a:latin typeface="CMMI8"/>
              </a:rPr>
              <a:t>RB</a:t>
            </a:r>
            <a:r>
              <a:rPr lang="en-US" sz="1800" b="1" i="0" u="none" strike="noStrike" baseline="0" dirty="0">
                <a:latin typeface="CMMI10"/>
              </a:rPr>
              <a:t>,   </a:t>
            </a:r>
          </a:p>
          <a:p>
            <a:pPr marL="0" indent="0" algn="l">
              <a:buNone/>
            </a:pPr>
            <a:r>
              <a:rPr lang="en-US" b="1" dirty="0">
                <a:latin typeface="CMMI10"/>
              </a:rPr>
              <a:t>             </a:t>
            </a:r>
            <a:r>
              <a:rPr lang="en-US" sz="1800" b="1" i="0" u="none" strike="noStrike" baseline="0" dirty="0">
                <a:latin typeface="CMMI10"/>
              </a:rPr>
              <a:t> </a:t>
            </a:r>
            <a:r>
              <a:rPr lang="en-US" sz="1800" b="1" i="0" u="none" strike="noStrike" baseline="0" dirty="0" err="1">
                <a:latin typeface="CMTI10"/>
              </a:rPr>
              <a:t>Nuts</a:t>
            </a:r>
            <a:r>
              <a:rPr lang="en-US" sz="1800" b="1" i="0" u="none" strike="noStrike" baseline="0" dirty="0" err="1">
                <a:latin typeface="CMMI8"/>
              </a:rPr>
              <a:t>LB</a:t>
            </a:r>
            <a:r>
              <a:rPr lang="en-US" sz="1800" b="1" i="0" u="none" strike="noStrike" baseline="0" dirty="0">
                <a:latin typeface="CMMI10"/>
              </a:rPr>
              <a:t>, </a:t>
            </a:r>
            <a:r>
              <a:rPr lang="en-US" sz="1800" b="1" i="0" u="none" strike="noStrike" baseline="0" dirty="0" err="1">
                <a:latin typeface="CMTI10"/>
              </a:rPr>
              <a:t>Cap</a:t>
            </a:r>
            <a:r>
              <a:rPr lang="en-US" sz="1800" b="1" i="0" u="none" strike="noStrike" baseline="0" dirty="0" err="1">
                <a:latin typeface="CMMI8"/>
              </a:rPr>
              <a:t>RF</a:t>
            </a:r>
            <a:r>
              <a:rPr lang="en-US" sz="1800" b="1" i="0" u="none" strike="noStrike" baseline="0" dirty="0">
                <a:latin typeface="CMMI8"/>
              </a:rPr>
              <a:t> </a:t>
            </a:r>
            <a:r>
              <a:rPr lang="en-US" sz="1800" b="1" i="0" u="none" strike="noStrike" baseline="0" dirty="0">
                <a:latin typeface="CMMI10"/>
              </a:rPr>
              <a:t>, </a:t>
            </a:r>
            <a:r>
              <a:rPr lang="en-US" sz="1800" b="1" i="0" u="none" strike="noStrike" baseline="0" dirty="0" err="1">
                <a:latin typeface="CMTI10"/>
              </a:rPr>
              <a:t>Cap</a:t>
            </a:r>
            <a:r>
              <a:rPr lang="en-US" sz="1800" b="1" i="0" u="none" strike="noStrike" baseline="0" dirty="0" err="1">
                <a:latin typeface="CMMI8"/>
              </a:rPr>
              <a:t>LF</a:t>
            </a:r>
            <a:r>
              <a:rPr lang="en-US" sz="1800" b="1" i="0" u="none" strike="noStrike" baseline="0" dirty="0">
                <a:latin typeface="CMMI8"/>
              </a:rPr>
              <a:t> </a:t>
            </a:r>
            <a:r>
              <a:rPr lang="en-US" sz="1800" b="1" i="0" u="none" strike="noStrike" baseline="0" dirty="0">
                <a:latin typeface="CMMI10"/>
              </a:rPr>
              <a:t>, </a:t>
            </a:r>
            <a:r>
              <a:rPr lang="en-US" sz="1800" b="1" i="0" u="none" strike="noStrike" baseline="0" dirty="0" err="1">
                <a:latin typeface="CMTI10"/>
              </a:rPr>
              <a:t>Cap</a:t>
            </a:r>
            <a:r>
              <a:rPr lang="en-US" sz="1800" b="1" i="0" u="none" strike="noStrike" baseline="0" dirty="0" err="1">
                <a:latin typeface="CMMI8"/>
              </a:rPr>
              <a:t>RB</a:t>
            </a:r>
            <a:r>
              <a:rPr lang="en-US" sz="1800" b="1" i="0" u="none" strike="noStrike" baseline="0" dirty="0">
                <a:latin typeface="CMMI10"/>
              </a:rPr>
              <a:t>, </a:t>
            </a:r>
            <a:r>
              <a:rPr lang="en-US" sz="1800" b="1" i="0" u="none" strike="noStrike" baseline="0" dirty="0" err="1">
                <a:latin typeface="CMTI10"/>
              </a:rPr>
              <a:t>Cap</a:t>
            </a:r>
            <a:r>
              <a:rPr lang="en-US" sz="1800" b="1" i="0" u="none" strike="noStrike" baseline="0" dirty="0" err="1">
                <a:latin typeface="CMMI8"/>
              </a:rPr>
              <a:t>LB</a:t>
            </a:r>
            <a:r>
              <a:rPr lang="en-US" sz="1800" b="1" i="0" u="none" strike="noStrike" baseline="0" dirty="0">
                <a:latin typeface="CMMI10"/>
              </a:rPr>
              <a:t>, </a:t>
            </a:r>
            <a:r>
              <a:rPr lang="en-US" sz="1800" b="1" i="0" u="none" strike="noStrike" baseline="0" dirty="0">
                <a:latin typeface="CMTI10"/>
              </a:rPr>
              <a:t>Inspect</a:t>
            </a:r>
            <a:r>
              <a:rPr lang="en-US" sz="1800" b="1" i="0" u="none" strike="noStrike" baseline="0" dirty="0">
                <a:latin typeface="CMSY10"/>
              </a:rPr>
              <a:t>} </a:t>
            </a:r>
            <a:r>
              <a:rPr lang="en-US" sz="1800" b="1" i="0" u="none" strike="noStrike" baseline="0" dirty="0">
                <a:latin typeface="CMMI10"/>
              </a:rPr>
              <a:t>.</a:t>
            </a:r>
          </a:p>
          <a:p>
            <a:pPr algn="l"/>
            <a:r>
              <a:rPr lang="en-US" sz="1800" b="0" i="0" u="none" strike="noStrike" baseline="0" dirty="0">
                <a:latin typeface="Times-Roman"/>
              </a:rPr>
              <a:t>The value of each variable is the time that the task starts. </a:t>
            </a:r>
          </a:p>
          <a:p>
            <a:pPr marL="0" indent="0" algn="l">
              <a:buNone/>
            </a:pPr>
            <a:r>
              <a:rPr lang="en-US" sz="2000" b="1" dirty="0">
                <a:latin typeface="Times-Roman"/>
              </a:rPr>
              <a:t>P</a:t>
            </a:r>
            <a:r>
              <a:rPr lang="en-US" sz="2000" b="1" i="0" u="none" strike="noStrike" baseline="0" dirty="0">
                <a:latin typeface="Times-Bold"/>
              </a:rPr>
              <a:t>recedence constraints </a:t>
            </a:r>
            <a:r>
              <a:rPr lang="en-US" sz="2000" b="1" i="0" u="none" strike="noStrike" baseline="0" dirty="0">
                <a:latin typeface="Times-Roman"/>
              </a:rPr>
              <a:t>between individual tasks:</a:t>
            </a:r>
          </a:p>
          <a:p>
            <a:pPr algn="l"/>
            <a:r>
              <a:rPr lang="en-US" sz="1800" b="0" i="0" u="none" strike="noStrike" baseline="0" dirty="0">
                <a:latin typeface="Times-Roman"/>
              </a:rPr>
              <a:t>Whenever a task </a:t>
            </a:r>
            <a:r>
              <a:rPr lang="en-US" sz="1800" b="0" i="0" u="none" strike="noStrike" baseline="0" dirty="0">
                <a:latin typeface="CMMI10"/>
              </a:rPr>
              <a:t>T</a:t>
            </a:r>
            <a:r>
              <a:rPr lang="en-US" sz="1800" b="0" i="0" u="none" strike="noStrike" baseline="0" dirty="0">
                <a:latin typeface="CMR8"/>
              </a:rPr>
              <a:t>1 </a:t>
            </a:r>
            <a:r>
              <a:rPr lang="en-US" sz="1800" b="0" i="0" u="none" strike="noStrike" baseline="0" dirty="0">
                <a:latin typeface="Times-Roman"/>
              </a:rPr>
              <a:t>must occur before task </a:t>
            </a:r>
            <a:r>
              <a:rPr lang="en-US" sz="1800" b="0" i="0" u="none" strike="noStrike" baseline="0" dirty="0">
                <a:latin typeface="CMMI10"/>
              </a:rPr>
              <a:t>T</a:t>
            </a:r>
            <a:r>
              <a:rPr lang="en-US" sz="1800" b="0" i="0" u="none" strike="noStrike" baseline="0" dirty="0">
                <a:latin typeface="CMR8"/>
              </a:rPr>
              <a:t>2</a:t>
            </a:r>
            <a:r>
              <a:rPr lang="en-US" sz="1800" b="0" i="0" u="none" strike="noStrike" baseline="0" dirty="0">
                <a:latin typeface="Times-Roman"/>
              </a:rPr>
              <a:t>, and task </a:t>
            </a:r>
            <a:r>
              <a:rPr lang="en-US" sz="1800" b="0" i="0" u="none" strike="noStrike" baseline="0" dirty="0">
                <a:latin typeface="CMMI10"/>
              </a:rPr>
              <a:t>T</a:t>
            </a:r>
            <a:r>
              <a:rPr lang="en-US" sz="1800" b="0" i="0" u="none" strike="noStrike" baseline="0" dirty="0">
                <a:latin typeface="CMR8"/>
              </a:rPr>
              <a:t>1 </a:t>
            </a:r>
            <a:r>
              <a:rPr lang="en-US" sz="1800" b="0" i="0" u="none" strike="noStrike" baseline="0" dirty="0">
                <a:latin typeface="Times-Roman"/>
              </a:rPr>
              <a:t>takes duration </a:t>
            </a:r>
            <a:r>
              <a:rPr lang="en-US" sz="1800" b="0" i="0" u="none" strike="noStrike" baseline="0" dirty="0">
                <a:latin typeface="CMMI10"/>
              </a:rPr>
              <a:t>d</a:t>
            </a:r>
            <a:r>
              <a:rPr lang="en-US" sz="1800" b="0" i="0" u="none" strike="noStrike" baseline="0" dirty="0">
                <a:latin typeface="CMR8"/>
              </a:rPr>
              <a:t>1 </a:t>
            </a:r>
            <a:r>
              <a:rPr lang="en-US" sz="1800" b="0" i="0" u="none" strike="noStrike" baseline="0" dirty="0">
                <a:latin typeface="Times-Roman"/>
              </a:rPr>
              <a:t>to complete, we add an arithmetic constraint of the form:</a:t>
            </a:r>
          </a:p>
          <a:p>
            <a:pPr marL="0" indent="0" algn="l">
              <a:buNone/>
            </a:pPr>
            <a:r>
              <a:rPr lang="en-US" sz="1800" b="1" i="0" u="none" strike="noStrike" baseline="0" dirty="0">
                <a:latin typeface="CMMI10"/>
              </a:rPr>
              <a:t>                                                  T</a:t>
            </a:r>
            <a:r>
              <a:rPr lang="en-US" sz="1800" b="1" i="0" u="none" strike="noStrike" baseline="0" dirty="0">
                <a:latin typeface="CMR8"/>
              </a:rPr>
              <a:t>1 </a:t>
            </a:r>
            <a:r>
              <a:rPr lang="en-US" sz="1800" b="1" i="0" u="none" strike="noStrike" baseline="0" dirty="0">
                <a:latin typeface="CMR10"/>
              </a:rPr>
              <a:t>+ </a:t>
            </a:r>
            <a:r>
              <a:rPr lang="en-US" sz="1800" b="1" i="0" u="none" strike="noStrike" baseline="0" dirty="0">
                <a:latin typeface="CMMI10"/>
              </a:rPr>
              <a:t>d</a:t>
            </a:r>
            <a:r>
              <a:rPr lang="en-US" sz="1800" b="1" i="0" u="none" strike="noStrike" baseline="0" dirty="0">
                <a:latin typeface="CMR8"/>
              </a:rPr>
              <a:t>1 </a:t>
            </a:r>
            <a:r>
              <a:rPr lang="en-US" sz="1800" b="1" i="0" u="none" strike="noStrike" baseline="0" dirty="0">
                <a:latin typeface="CMSY10"/>
              </a:rPr>
              <a:t>≤ </a:t>
            </a:r>
            <a:r>
              <a:rPr lang="en-US" sz="1800" b="1" i="0" u="none" strike="noStrike" baseline="0" dirty="0">
                <a:latin typeface="CMMI10"/>
              </a:rPr>
              <a:t>T</a:t>
            </a:r>
            <a:r>
              <a:rPr lang="en-US" sz="1800" b="1" i="0" u="none" strike="noStrike" baseline="0" dirty="0">
                <a:latin typeface="CMR8"/>
              </a:rPr>
              <a:t>2 </a:t>
            </a:r>
            <a:endParaRPr lang="en-US" b="1"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0" u="none" strike="noStrike" baseline="0" dirty="0">
                <a:latin typeface="Times-Bold"/>
              </a:rPr>
              <a:t>Example problem: Job-shop scheduling (</a:t>
            </a:r>
            <a:r>
              <a:rPr lang="en-US" sz="3600" i="0" u="none" strike="noStrike" baseline="0" dirty="0" err="1">
                <a:latin typeface="Times-Bold"/>
              </a:rPr>
              <a:t>contd</a:t>
            </a:r>
            <a:r>
              <a:rPr lang="en-US" sz="3600" i="0" u="none" strike="noStrike" baseline="0" dirty="0">
                <a:latin typeface="Times-Bold"/>
              </a:rPr>
              <a:t>…)</a:t>
            </a:r>
            <a:endParaRPr lang="en-US" dirty="0"/>
          </a:p>
        </p:txBody>
      </p:sp>
      <p:sp>
        <p:nvSpPr>
          <p:cNvPr id="3" name="Content Placeholder 2"/>
          <p:cNvSpPr>
            <a:spLocks noGrp="1"/>
          </p:cNvSpPr>
          <p:nvPr>
            <p:ph idx="1"/>
          </p:nvPr>
        </p:nvSpPr>
        <p:spPr/>
        <p:txBody>
          <a:bodyPr>
            <a:normAutofit fontScale="92500" lnSpcReduction="20000"/>
          </a:bodyPr>
          <a:lstStyle/>
          <a:p>
            <a:pPr algn="l"/>
            <a:r>
              <a:rPr lang="en-US" sz="1800" b="0" i="0" u="none" strike="noStrike" baseline="0" dirty="0">
                <a:latin typeface="Times-Roman"/>
              </a:rPr>
              <a:t>In our example, the axles have to be in place before the wheels are put on, and it takes 10 minutes to install an axle, so we write</a:t>
            </a:r>
          </a:p>
          <a:p>
            <a:pPr marL="0" indent="0" algn="l">
              <a:buNone/>
            </a:pPr>
            <a:r>
              <a:rPr lang="en-US" sz="1800" b="1" i="0" u="none" strike="noStrike" baseline="0" dirty="0">
                <a:latin typeface="CMTI10"/>
              </a:rPr>
              <a:t>                                </a:t>
            </a:r>
            <a:r>
              <a:rPr lang="en-US" sz="1800" b="1" i="0" u="none" strike="noStrike" baseline="0" dirty="0" err="1">
                <a:latin typeface="CMTI10"/>
              </a:rPr>
              <a:t>Axle</a:t>
            </a:r>
            <a:r>
              <a:rPr lang="en-US" sz="1800" b="1" i="0" u="none" strike="noStrike" baseline="0" dirty="0" err="1">
                <a:latin typeface="CMMI8"/>
              </a:rPr>
              <a:t>F</a:t>
            </a:r>
            <a:r>
              <a:rPr lang="en-US" sz="1800" b="1" i="0" u="none" strike="noStrike" baseline="0" dirty="0">
                <a:latin typeface="CMMI8"/>
              </a:rPr>
              <a:t> </a:t>
            </a:r>
            <a:r>
              <a:rPr lang="en-US" sz="1800" b="1" i="0" u="none" strike="noStrike" baseline="0" dirty="0">
                <a:latin typeface="CMR10"/>
              </a:rPr>
              <a:t>+ 10 </a:t>
            </a:r>
            <a:r>
              <a:rPr lang="en-US" sz="1800" b="1" i="0" u="none" strike="noStrike" baseline="0" dirty="0">
                <a:latin typeface="CMSY10"/>
              </a:rPr>
              <a:t>≤ </a:t>
            </a:r>
            <a:r>
              <a:rPr lang="en-US" sz="1800" b="1" i="0" u="none" strike="noStrike" baseline="0" dirty="0" err="1">
                <a:latin typeface="CMTI10"/>
              </a:rPr>
              <a:t>Wheel</a:t>
            </a:r>
            <a:r>
              <a:rPr lang="en-US" sz="1800" b="1" i="0" u="none" strike="noStrike" baseline="0" dirty="0" err="1">
                <a:latin typeface="CMMI8"/>
              </a:rPr>
              <a:t>RF</a:t>
            </a:r>
            <a:r>
              <a:rPr lang="en-US" sz="1800" b="1" i="0" u="none" strike="noStrike" baseline="0" dirty="0">
                <a:latin typeface="CMMI8"/>
              </a:rPr>
              <a:t> </a:t>
            </a:r>
            <a:r>
              <a:rPr lang="en-US" sz="1800" b="1" i="0" u="none" strike="noStrike" baseline="0" dirty="0">
                <a:latin typeface="CMR10"/>
              </a:rPr>
              <a:t>; </a:t>
            </a:r>
            <a:r>
              <a:rPr lang="en-US" sz="1800" b="1" i="0" u="none" strike="noStrike" baseline="0" dirty="0" err="1">
                <a:latin typeface="CMTI10"/>
              </a:rPr>
              <a:t>Axle</a:t>
            </a:r>
            <a:r>
              <a:rPr lang="en-US" sz="1800" b="1" i="0" u="none" strike="noStrike" baseline="0" dirty="0" err="1">
                <a:latin typeface="CMMI8"/>
              </a:rPr>
              <a:t>F</a:t>
            </a:r>
            <a:r>
              <a:rPr lang="en-US" sz="1800" b="1" i="0" u="none" strike="noStrike" baseline="0" dirty="0">
                <a:latin typeface="CMMI8"/>
              </a:rPr>
              <a:t> </a:t>
            </a:r>
            <a:r>
              <a:rPr lang="en-US" sz="1800" b="1" i="0" u="none" strike="noStrike" baseline="0" dirty="0">
                <a:latin typeface="CMR10"/>
              </a:rPr>
              <a:t>+ 10 </a:t>
            </a:r>
            <a:r>
              <a:rPr lang="en-US" sz="1800" b="1" i="0" u="none" strike="noStrike" baseline="0" dirty="0">
                <a:latin typeface="CMSY10"/>
              </a:rPr>
              <a:t>≤ </a:t>
            </a:r>
            <a:r>
              <a:rPr lang="en-US" sz="1800" b="1" i="0" u="none" strike="noStrike" baseline="0" dirty="0" err="1">
                <a:latin typeface="CMTI10"/>
              </a:rPr>
              <a:t>Wheel</a:t>
            </a:r>
            <a:r>
              <a:rPr lang="en-US" sz="1800" b="1" i="0" u="none" strike="noStrike" baseline="0" dirty="0" err="1">
                <a:latin typeface="CMMI8"/>
              </a:rPr>
              <a:t>LF</a:t>
            </a:r>
            <a:r>
              <a:rPr lang="en-US" sz="1800" b="1" i="0" u="none" strike="noStrike" baseline="0" dirty="0">
                <a:latin typeface="CMMI8"/>
              </a:rPr>
              <a:t> </a:t>
            </a:r>
            <a:r>
              <a:rPr lang="en-US" sz="1800" b="1" i="0" u="none" strike="noStrike" baseline="0" dirty="0">
                <a:latin typeface="CMR10"/>
              </a:rPr>
              <a:t>;</a:t>
            </a:r>
          </a:p>
          <a:p>
            <a:pPr marL="0" indent="0" algn="l">
              <a:buNone/>
            </a:pPr>
            <a:r>
              <a:rPr lang="en-US" sz="1800" b="1" i="0" u="none" strike="noStrike" baseline="0" dirty="0">
                <a:latin typeface="CMTI10"/>
              </a:rPr>
              <a:t>                                </a:t>
            </a:r>
            <a:r>
              <a:rPr lang="en-US" sz="1800" b="1" i="0" u="none" strike="noStrike" baseline="0" dirty="0" err="1">
                <a:latin typeface="CMTI10"/>
              </a:rPr>
              <a:t>Axle</a:t>
            </a:r>
            <a:r>
              <a:rPr lang="en-US" sz="1800" b="1" i="0" u="none" strike="noStrike" baseline="0" dirty="0" err="1">
                <a:latin typeface="CMMI8"/>
              </a:rPr>
              <a:t>B</a:t>
            </a:r>
            <a:r>
              <a:rPr lang="en-US" sz="1800" b="1" i="0" u="none" strike="noStrike" baseline="0" dirty="0">
                <a:latin typeface="CMMI8"/>
              </a:rPr>
              <a:t> </a:t>
            </a:r>
            <a:r>
              <a:rPr lang="en-US" sz="1800" b="1" i="0" u="none" strike="noStrike" baseline="0" dirty="0">
                <a:latin typeface="CMR10"/>
              </a:rPr>
              <a:t>+ 10 </a:t>
            </a:r>
            <a:r>
              <a:rPr lang="en-US" sz="1800" b="1" i="0" u="none" strike="noStrike" baseline="0" dirty="0">
                <a:latin typeface="CMSY10"/>
              </a:rPr>
              <a:t>≤ </a:t>
            </a:r>
            <a:r>
              <a:rPr lang="en-US" sz="1800" b="1" i="0" u="none" strike="noStrike" baseline="0" dirty="0" err="1">
                <a:latin typeface="CMTI10"/>
              </a:rPr>
              <a:t>Wheel</a:t>
            </a:r>
            <a:r>
              <a:rPr lang="en-US" sz="1800" b="1" i="0" u="none" strike="noStrike" baseline="0" dirty="0" err="1">
                <a:latin typeface="CMMI8"/>
              </a:rPr>
              <a:t>RB</a:t>
            </a:r>
            <a:r>
              <a:rPr lang="en-US" sz="1800" b="1" i="0" u="none" strike="noStrike" baseline="0" dirty="0">
                <a:latin typeface="CMR10"/>
              </a:rPr>
              <a:t>; </a:t>
            </a:r>
            <a:r>
              <a:rPr lang="en-US" sz="1800" b="1" i="0" u="none" strike="noStrike" baseline="0" dirty="0" err="1">
                <a:latin typeface="CMTI10"/>
              </a:rPr>
              <a:t>Axle</a:t>
            </a:r>
            <a:r>
              <a:rPr lang="en-US" sz="1800" b="1" i="0" u="none" strike="noStrike" baseline="0" dirty="0" err="1">
                <a:latin typeface="CMMI8"/>
              </a:rPr>
              <a:t>B</a:t>
            </a:r>
            <a:r>
              <a:rPr lang="en-US" sz="1800" b="1" i="0" u="none" strike="noStrike" baseline="0" dirty="0">
                <a:latin typeface="CMMI8"/>
              </a:rPr>
              <a:t> </a:t>
            </a:r>
            <a:r>
              <a:rPr lang="en-US" sz="1800" b="1" i="0" u="none" strike="noStrike" baseline="0" dirty="0">
                <a:latin typeface="CMR10"/>
              </a:rPr>
              <a:t>+ 10 </a:t>
            </a:r>
            <a:r>
              <a:rPr lang="en-US" sz="1800" b="1" i="0" u="none" strike="noStrike" baseline="0" dirty="0">
                <a:latin typeface="CMSY10"/>
              </a:rPr>
              <a:t>≤ </a:t>
            </a:r>
            <a:r>
              <a:rPr lang="en-US" sz="1800" b="1" i="0" u="none" strike="noStrike" baseline="0" dirty="0" err="1">
                <a:latin typeface="CMTI10"/>
              </a:rPr>
              <a:t>Wheel</a:t>
            </a:r>
            <a:r>
              <a:rPr lang="en-US" sz="1800" b="1" i="0" u="none" strike="noStrike" baseline="0" dirty="0" err="1">
                <a:latin typeface="CMMI8"/>
              </a:rPr>
              <a:t>LB</a:t>
            </a:r>
            <a:r>
              <a:rPr lang="en-US" sz="1800" b="1" i="0" u="none" strike="noStrike" baseline="0" dirty="0">
                <a:latin typeface="CMMI8"/>
              </a:rPr>
              <a:t> </a:t>
            </a:r>
            <a:r>
              <a:rPr lang="en-US" sz="1800" b="1" i="0" u="none" strike="noStrike" baseline="0" dirty="0">
                <a:latin typeface="CMMI10"/>
              </a:rPr>
              <a:t>.</a:t>
            </a:r>
          </a:p>
          <a:p>
            <a:pPr algn="l"/>
            <a:r>
              <a:rPr lang="en-US" sz="1800" b="0" i="0" u="none" strike="noStrike" baseline="0" dirty="0">
                <a:latin typeface="Times-Roman"/>
              </a:rPr>
              <a:t>Next we say that, for each wheel, we must affix the wheel (which takes 1 minute), then tighten the nuts (2 minutes), and finally attach the hubcap (1 minute, but not represented yet):</a:t>
            </a:r>
          </a:p>
          <a:p>
            <a:pPr marL="0" indent="0" algn="l">
              <a:buNone/>
            </a:pPr>
            <a:r>
              <a:rPr lang="en-US" sz="1800" b="1" i="0" u="none" strike="noStrike" baseline="0" dirty="0">
                <a:latin typeface="CMTI10"/>
              </a:rPr>
              <a:t>                                </a:t>
            </a:r>
            <a:r>
              <a:rPr lang="en-US" sz="1800" b="1" i="0" u="none" strike="noStrike" baseline="0" dirty="0" err="1">
                <a:latin typeface="CMTI10"/>
              </a:rPr>
              <a:t>Wheel</a:t>
            </a:r>
            <a:r>
              <a:rPr lang="en-US" sz="1800" b="1" i="0" u="none" strike="noStrike" baseline="0" dirty="0" err="1">
                <a:latin typeface="CMMI8"/>
              </a:rPr>
              <a:t>RF</a:t>
            </a:r>
            <a:r>
              <a:rPr lang="en-US" sz="1800" b="1" i="0" u="none" strike="noStrike" baseline="0" dirty="0">
                <a:latin typeface="CMMI8"/>
              </a:rPr>
              <a:t> </a:t>
            </a:r>
            <a:r>
              <a:rPr lang="en-US" sz="1800" b="1" i="0" u="none" strike="noStrike" baseline="0" dirty="0">
                <a:latin typeface="CMR10"/>
              </a:rPr>
              <a:t>+ 1 </a:t>
            </a:r>
            <a:r>
              <a:rPr lang="en-US" sz="1800" b="1" i="0" u="none" strike="noStrike" baseline="0" dirty="0">
                <a:latin typeface="CMSY10"/>
              </a:rPr>
              <a:t>≤ </a:t>
            </a:r>
            <a:r>
              <a:rPr lang="en-US" sz="1800" b="1" i="0" u="none" strike="noStrike" baseline="0" dirty="0" err="1">
                <a:latin typeface="CMTI10"/>
              </a:rPr>
              <a:t>Nuts</a:t>
            </a:r>
            <a:r>
              <a:rPr lang="en-US" sz="1800" b="1" i="0" u="none" strike="noStrike" baseline="0" dirty="0" err="1">
                <a:latin typeface="CMMI8"/>
              </a:rPr>
              <a:t>RF</a:t>
            </a:r>
            <a:r>
              <a:rPr lang="en-US" sz="1800" b="1" i="0" u="none" strike="noStrike" baseline="0" dirty="0">
                <a:latin typeface="CMMI8"/>
              </a:rPr>
              <a:t> </a:t>
            </a:r>
            <a:r>
              <a:rPr lang="en-US" sz="1800" b="1" i="0" u="none" strike="noStrike" baseline="0" dirty="0">
                <a:latin typeface="CMR10"/>
              </a:rPr>
              <a:t>; </a:t>
            </a:r>
            <a:r>
              <a:rPr lang="en-US" sz="1800" b="1" i="0" u="none" strike="noStrike" baseline="0" dirty="0" err="1">
                <a:latin typeface="CMTI10"/>
              </a:rPr>
              <a:t>Nuts</a:t>
            </a:r>
            <a:r>
              <a:rPr lang="en-US" sz="1800" b="1" i="0" u="none" strike="noStrike" baseline="0" dirty="0" err="1">
                <a:latin typeface="CMMI8"/>
              </a:rPr>
              <a:t>RF</a:t>
            </a:r>
            <a:r>
              <a:rPr lang="en-US" sz="1800" b="1" i="0" u="none" strike="noStrike" baseline="0" dirty="0">
                <a:latin typeface="CMMI8"/>
              </a:rPr>
              <a:t> </a:t>
            </a:r>
            <a:r>
              <a:rPr lang="en-US" sz="1800" b="1" i="0" u="none" strike="noStrike" baseline="0" dirty="0">
                <a:latin typeface="CMR10"/>
              </a:rPr>
              <a:t>+ 2 </a:t>
            </a:r>
            <a:r>
              <a:rPr lang="en-US" sz="1800" b="1" i="0" u="none" strike="noStrike" baseline="0" dirty="0">
                <a:latin typeface="CMSY10"/>
              </a:rPr>
              <a:t>≤ </a:t>
            </a:r>
            <a:r>
              <a:rPr lang="en-US" sz="1800" b="1" i="0" u="none" strike="noStrike" baseline="0" dirty="0" err="1">
                <a:latin typeface="CMTI10"/>
              </a:rPr>
              <a:t>Cap</a:t>
            </a:r>
            <a:r>
              <a:rPr lang="en-US" sz="1800" b="1" i="0" u="none" strike="noStrike" baseline="0" dirty="0" err="1">
                <a:latin typeface="CMMI8"/>
              </a:rPr>
              <a:t>RF</a:t>
            </a:r>
            <a:r>
              <a:rPr lang="en-US" sz="1800" b="1" i="0" u="none" strike="noStrike" baseline="0" dirty="0">
                <a:latin typeface="CMMI8"/>
              </a:rPr>
              <a:t> </a:t>
            </a:r>
            <a:r>
              <a:rPr lang="en-US" sz="1800" b="1" i="0" u="none" strike="noStrike" baseline="0" dirty="0">
                <a:latin typeface="CMR10"/>
              </a:rPr>
              <a:t>;</a:t>
            </a:r>
          </a:p>
          <a:p>
            <a:pPr marL="0" indent="0" algn="l">
              <a:buNone/>
            </a:pPr>
            <a:r>
              <a:rPr lang="en-US" sz="1800" b="1" i="0" u="none" strike="noStrike" baseline="0" dirty="0">
                <a:latin typeface="CMTI10"/>
              </a:rPr>
              <a:t>                                </a:t>
            </a:r>
            <a:r>
              <a:rPr lang="en-US" sz="1800" b="1" i="0" u="none" strike="noStrike" baseline="0" dirty="0" err="1">
                <a:latin typeface="CMTI10"/>
              </a:rPr>
              <a:t>Wheel</a:t>
            </a:r>
            <a:r>
              <a:rPr lang="en-US" sz="1800" b="1" i="0" u="none" strike="noStrike" baseline="0" dirty="0" err="1">
                <a:latin typeface="CMMI8"/>
              </a:rPr>
              <a:t>LF</a:t>
            </a:r>
            <a:r>
              <a:rPr lang="en-US" sz="1800" b="1" i="0" u="none" strike="noStrike" baseline="0" dirty="0">
                <a:latin typeface="CMMI8"/>
              </a:rPr>
              <a:t> </a:t>
            </a:r>
            <a:r>
              <a:rPr lang="en-US" sz="1800" b="1" i="0" u="none" strike="noStrike" baseline="0" dirty="0">
                <a:latin typeface="CMR10"/>
              </a:rPr>
              <a:t>+ 1 </a:t>
            </a:r>
            <a:r>
              <a:rPr lang="en-US" sz="1800" b="1" i="0" u="none" strike="noStrike" baseline="0" dirty="0">
                <a:latin typeface="CMSY10"/>
              </a:rPr>
              <a:t>≤ </a:t>
            </a:r>
            <a:r>
              <a:rPr lang="en-US" sz="1800" b="1" i="0" u="none" strike="noStrike" baseline="0" dirty="0" err="1">
                <a:latin typeface="CMTI10"/>
              </a:rPr>
              <a:t>Nuts</a:t>
            </a:r>
            <a:r>
              <a:rPr lang="en-US" sz="1800" b="1" i="0" u="none" strike="noStrike" baseline="0" dirty="0" err="1">
                <a:latin typeface="CMMI8"/>
              </a:rPr>
              <a:t>LF</a:t>
            </a:r>
            <a:r>
              <a:rPr lang="en-US" sz="1800" b="1" i="0" u="none" strike="noStrike" baseline="0" dirty="0">
                <a:latin typeface="CMMI8"/>
              </a:rPr>
              <a:t> </a:t>
            </a:r>
            <a:r>
              <a:rPr lang="en-US" sz="1800" b="1" i="0" u="none" strike="noStrike" baseline="0" dirty="0">
                <a:latin typeface="CMR10"/>
              </a:rPr>
              <a:t>; </a:t>
            </a:r>
            <a:r>
              <a:rPr lang="en-US" sz="1800" b="1" i="0" u="none" strike="noStrike" baseline="0" dirty="0" err="1">
                <a:latin typeface="CMTI10"/>
              </a:rPr>
              <a:t>Nuts</a:t>
            </a:r>
            <a:r>
              <a:rPr lang="en-US" sz="1800" b="1" i="0" u="none" strike="noStrike" baseline="0" dirty="0" err="1">
                <a:latin typeface="CMMI8"/>
              </a:rPr>
              <a:t>LF</a:t>
            </a:r>
            <a:r>
              <a:rPr lang="en-US" sz="1800" b="1" i="0" u="none" strike="noStrike" baseline="0" dirty="0">
                <a:latin typeface="CMMI8"/>
              </a:rPr>
              <a:t> </a:t>
            </a:r>
            <a:r>
              <a:rPr lang="en-US" sz="1800" b="1" i="0" u="none" strike="noStrike" baseline="0" dirty="0">
                <a:latin typeface="CMR10"/>
              </a:rPr>
              <a:t>+2 </a:t>
            </a:r>
            <a:r>
              <a:rPr lang="en-US" sz="1800" b="1" i="0" u="none" strike="noStrike" baseline="0" dirty="0">
                <a:latin typeface="CMSY10"/>
              </a:rPr>
              <a:t>≤ </a:t>
            </a:r>
            <a:r>
              <a:rPr lang="en-US" sz="1800" b="1" i="0" u="none" strike="noStrike" baseline="0" dirty="0" err="1">
                <a:latin typeface="CMTI10"/>
              </a:rPr>
              <a:t>Cap</a:t>
            </a:r>
            <a:r>
              <a:rPr lang="en-US" sz="1800" b="1" i="0" u="none" strike="noStrike" baseline="0" dirty="0" err="1">
                <a:latin typeface="CMMI8"/>
              </a:rPr>
              <a:t>LF</a:t>
            </a:r>
            <a:r>
              <a:rPr lang="en-US" sz="1800" b="1" i="0" u="none" strike="noStrike" baseline="0" dirty="0">
                <a:latin typeface="CMMI8"/>
              </a:rPr>
              <a:t> </a:t>
            </a:r>
            <a:r>
              <a:rPr lang="en-US" sz="1800" b="1" i="0" u="none" strike="noStrike" baseline="0" dirty="0">
                <a:latin typeface="CMR10"/>
              </a:rPr>
              <a:t>;</a:t>
            </a:r>
          </a:p>
          <a:p>
            <a:pPr marL="0" indent="0" algn="l">
              <a:buNone/>
            </a:pPr>
            <a:r>
              <a:rPr lang="en-US" sz="1800" b="1" i="0" u="none" strike="noStrike" baseline="0" dirty="0">
                <a:latin typeface="CMTI10"/>
              </a:rPr>
              <a:t>                                </a:t>
            </a:r>
            <a:r>
              <a:rPr lang="en-US" sz="1800" b="1" i="0" u="none" strike="noStrike" baseline="0" dirty="0" err="1">
                <a:latin typeface="CMTI10"/>
              </a:rPr>
              <a:t>Wheel</a:t>
            </a:r>
            <a:r>
              <a:rPr lang="en-US" sz="1800" b="1" i="0" u="none" strike="noStrike" baseline="0" dirty="0" err="1">
                <a:latin typeface="CMMI8"/>
              </a:rPr>
              <a:t>RB</a:t>
            </a:r>
            <a:r>
              <a:rPr lang="en-US" sz="1800" b="1" i="0" u="none" strike="noStrike" baseline="0" dirty="0">
                <a:latin typeface="CMMI8"/>
              </a:rPr>
              <a:t> </a:t>
            </a:r>
            <a:r>
              <a:rPr lang="en-US" sz="1800" b="1" i="0" u="none" strike="noStrike" baseline="0" dirty="0">
                <a:latin typeface="CMR10"/>
              </a:rPr>
              <a:t>+ 1 </a:t>
            </a:r>
            <a:r>
              <a:rPr lang="en-US" sz="1800" b="1" i="0" u="none" strike="noStrike" baseline="0" dirty="0">
                <a:latin typeface="CMSY10"/>
              </a:rPr>
              <a:t>≤ </a:t>
            </a:r>
            <a:r>
              <a:rPr lang="en-US" sz="1800" b="1" i="0" u="none" strike="noStrike" baseline="0" dirty="0" err="1">
                <a:latin typeface="CMTI10"/>
              </a:rPr>
              <a:t>Nuts</a:t>
            </a:r>
            <a:r>
              <a:rPr lang="en-US" sz="1800" b="1" i="0" u="none" strike="noStrike" baseline="0" dirty="0" err="1">
                <a:latin typeface="CMMI8"/>
              </a:rPr>
              <a:t>RB</a:t>
            </a:r>
            <a:r>
              <a:rPr lang="en-US" sz="1800" b="1" i="0" u="none" strike="noStrike" baseline="0" dirty="0">
                <a:latin typeface="CMR10"/>
              </a:rPr>
              <a:t>; </a:t>
            </a:r>
            <a:r>
              <a:rPr lang="en-US" sz="1800" b="1" i="0" u="none" strike="noStrike" baseline="0" dirty="0" err="1">
                <a:latin typeface="CMTI10"/>
              </a:rPr>
              <a:t>Nuts</a:t>
            </a:r>
            <a:r>
              <a:rPr lang="en-US" sz="1800" b="1" i="0" u="none" strike="noStrike" baseline="0" dirty="0" err="1">
                <a:latin typeface="CMMI8"/>
              </a:rPr>
              <a:t>RB</a:t>
            </a:r>
            <a:r>
              <a:rPr lang="en-US" sz="1800" b="1" i="0" u="none" strike="noStrike" baseline="0" dirty="0">
                <a:latin typeface="CMMI8"/>
              </a:rPr>
              <a:t> </a:t>
            </a:r>
            <a:r>
              <a:rPr lang="en-US" sz="1800" b="1" i="0" u="none" strike="noStrike" baseline="0" dirty="0">
                <a:latin typeface="CMR10"/>
              </a:rPr>
              <a:t>+ 2 </a:t>
            </a:r>
            <a:r>
              <a:rPr lang="en-US" sz="1800" b="1" i="0" u="none" strike="noStrike" baseline="0" dirty="0">
                <a:latin typeface="CMSY10"/>
              </a:rPr>
              <a:t>≤ </a:t>
            </a:r>
            <a:r>
              <a:rPr lang="en-US" sz="1800" b="1" i="0" u="none" strike="noStrike" baseline="0" dirty="0" err="1">
                <a:latin typeface="CMTI10"/>
              </a:rPr>
              <a:t>Cap</a:t>
            </a:r>
            <a:r>
              <a:rPr lang="en-US" sz="1800" b="1" i="0" u="none" strike="noStrike" baseline="0" dirty="0" err="1">
                <a:latin typeface="CMMI8"/>
              </a:rPr>
              <a:t>RB</a:t>
            </a:r>
            <a:r>
              <a:rPr lang="en-US" sz="1800" b="1" i="0" u="none" strike="noStrike" baseline="0" dirty="0">
                <a:latin typeface="CMR10"/>
              </a:rPr>
              <a:t>;</a:t>
            </a:r>
          </a:p>
          <a:p>
            <a:pPr marL="0" indent="0" algn="l">
              <a:buNone/>
            </a:pPr>
            <a:r>
              <a:rPr lang="en-US" sz="1800" b="1" i="0" u="none" strike="noStrike" baseline="0" dirty="0">
                <a:latin typeface="CMTI10"/>
              </a:rPr>
              <a:t>                                </a:t>
            </a:r>
            <a:r>
              <a:rPr lang="en-US" sz="1800" b="1" i="0" u="none" strike="noStrike" baseline="0" dirty="0" err="1">
                <a:latin typeface="CMTI10"/>
              </a:rPr>
              <a:t>Wheel</a:t>
            </a:r>
            <a:r>
              <a:rPr lang="en-US" sz="1800" b="1" i="0" u="none" strike="noStrike" baseline="0" dirty="0" err="1">
                <a:latin typeface="CMMI8"/>
              </a:rPr>
              <a:t>LB</a:t>
            </a:r>
            <a:r>
              <a:rPr lang="en-US" sz="1800" b="1" i="0" u="none" strike="noStrike" baseline="0" dirty="0">
                <a:latin typeface="CMMI8"/>
              </a:rPr>
              <a:t> </a:t>
            </a:r>
            <a:r>
              <a:rPr lang="en-US" sz="1800" b="1" i="0" u="none" strike="noStrike" baseline="0" dirty="0">
                <a:latin typeface="CMR10"/>
              </a:rPr>
              <a:t>+ 1 </a:t>
            </a:r>
            <a:r>
              <a:rPr lang="en-US" sz="1800" b="1" i="0" u="none" strike="noStrike" baseline="0" dirty="0">
                <a:latin typeface="CMSY10"/>
              </a:rPr>
              <a:t>≤ </a:t>
            </a:r>
            <a:r>
              <a:rPr lang="en-US" sz="1800" b="1" i="0" u="none" strike="noStrike" baseline="0" dirty="0" err="1">
                <a:latin typeface="CMTI10"/>
              </a:rPr>
              <a:t>Nuts</a:t>
            </a:r>
            <a:r>
              <a:rPr lang="en-US" sz="1800" b="1" i="0" u="none" strike="noStrike" baseline="0" dirty="0" err="1">
                <a:latin typeface="CMMI8"/>
              </a:rPr>
              <a:t>LB</a:t>
            </a:r>
            <a:r>
              <a:rPr lang="en-US" sz="1800" b="1" i="0" u="none" strike="noStrike" baseline="0" dirty="0">
                <a:latin typeface="CMR10"/>
              </a:rPr>
              <a:t>; </a:t>
            </a:r>
            <a:r>
              <a:rPr lang="en-US" sz="1800" b="1" i="0" u="none" strike="noStrike" baseline="0" dirty="0" err="1">
                <a:latin typeface="CMTI10"/>
              </a:rPr>
              <a:t>Nuts</a:t>
            </a:r>
            <a:r>
              <a:rPr lang="en-US" sz="1800" b="1" i="0" u="none" strike="noStrike" baseline="0" dirty="0" err="1">
                <a:latin typeface="CMMI8"/>
              </a:rPr>
              <a:t>LB</a:t>
            </a:r>
            <a:r>
              <a:rPr lang="en-US" sz="1800" b="1" i="0" u="none" strike="noStrike" baseline="0" dirty="0">
                <a:latin typeface="CMMI8"/>
              </a:rPr>
              <a:t> </a:t>
            </a:r>
            <a:r>
              <a:rPr lang="en-US" sz="1800" b="1" i="0" u="none" strike="noStrike" baseline="0" dirty="0">
                <a:latin typeface="CMR10"/>
              </a:rPr>
              <a:t>+ 2 </a:t>
            </a:r>
            <a:r>
              <a:rPr lang="en-US" sz="1800" b="1" i="0" u="none" strike="noStrike" baseline="0" dirty="0">
                <a:latin typeface="CMSY10"/>
              </a:rPr>
              <a:t>≤ </a:t>
            </a:r>
            <a:r>
              <a:rPr lang="en-US" sz="1800" b="1" i="0" u="none" strike="noStrike" baseline="0" dirty="0" err="1">
                <a:latin typeface="CMTI10"/>
              </a:rPr>
              <a:t>Cap</a:t>
            </a:r>
            <a:r>
              <a:rPr lang="en-US" sz="1800" b="1" i="0" u="none" strike="noStrike" baseline="0" dirty="0" err="1">
                <a:latin typeface="CMMI8"/>
              </a:rPr>
              <a:t>LB</a:t>
            </a:r>
            <a:r>
              <a:rPr lang="en-US" sz="1800" b="1" i="0" u="none" strike="noStrike" baseline="0" dirty="0">
                <a:latin typeface="CMMI8"/>
              </a:rPr>
              <a:t> </a:t>
            </a:r>
            <a:r>
              <a:rPr lang="en-US" sz="1800" b="1" i="0" u="none" strike="noStrike" baseline="0" dirty="0">
                <a:latin typeface="CMMI10"/>
              </a:rPr>
              <a:t>.</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0" u="none" strike="noStrike" baseline="0" dirty="0">
                <a:latin typeface="Times-Bold"/>
              </a:rPr>
              <a:t>Example problem: Job-shop scheduling (</a:t>
            </a:r>
            <a:r>
              <a:rPr lang="en-US" sz="3600" i="0" u="none" strike="noStrike" baseline="0" dirty="0" err="1">
                <a:latin typeface="Times-Bold"/>
              </a:rPr>
              <a:t>contd</a:t>
            </a:r>
            <a:r>
              <a:rPr lang="en-US" sz="3600" i="0" u="none" strike="noStrike" baseline="0" dirty="0">
                <a:latin typeface="Times-Bold"/>
              </a:rPr>
              <a:t>…)</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2400" b="1" dirty="0"/>
              <a:t>Disjunctive constraint:</a:t>
            </a:r>
          </a:p>
          <a:p>
            <a:pPr algn="just"/>
            <a:r>
              <a:rPr lang="en-US" sz="2400" b="0" i="0" u="none" strike="noStrike" baseline="0" dirty="0">
                <a:latin typeface="Times-Roman"/>
              </a:rPr>
              <a:t>Suppose we have four workers to install wheels, but they have to share one tool that helps put the axle in place. We need a </a:t>
            </a:r>
            <a:r>
              <a:rPr lang="en-US" sz="2400" b="1" i="0" u="none" strike="noStrike" baseline="0" dirty="0">
                <a:latin typeface="Times-Bold"/>
              </a:rPr>
              <a:t>disjunctive constraint </a:t>
            </a:r>
            <a:r>
              <a:rPr lang="en-US" sz="2400" b="0" i="0" u="none" strike="noStrike" baseline="0" dirty="0">
                <a:latin typeface="Times-Roman"/>
              </a:rPr>
              <a:t>to say that </a:t>
            </a:r>
            <a:r>
              <a:rPr lang="en-US" sz="2400" b="0" i="0" u="none" strike="noStrike" baseline="0" dirty="0" err="1">
                <a:latin typeface="CMTI10"/>
              </a:rPr>
              <a:t>Axle</a:t>
            </a:r>
            <a:r>
              <a:rPr lang="en-US" sz="2400" b="0" i="0" u="none" strike="noStrike" baseline="0" dirty="0" err="1">
                <a:latin typeface="CMMI8"/>
              </a:rPr>
              <a:t>F</a:t>
            </a:r>
            <a:r>
              <a:rPr lang="en-US" sz="2400" b="0" i="0" u="none" strike="noStrike" baseline="0" dirty="0">
                <a:latin typeface="CMMI8"/>
              </a:rPr>
              <a:t> </a:t>
            </a:r>
            <a:r>
              <a:rPr lang="en-US" sz="2400" b="0" i="0" u="none" strike="noStrike" baseline="0" dirty="0">
                <a:latin typeface="Times-Roman"/>
              </a:rPr>
              <a:t>and </a:t>
            </a:r>
            <a:r>
              <a:rPr lang="en-US" sz="2400" b="0" i="0" u="none" strike="noStrike" baseline="0" dirty="0" err="1">
                <a:latin typeface="CMTI10"/>
              </a:rPr>
              <a:t>Axle</a:t>
            </a:r>
            <a:r>
              <a:rPr lang="en-US" sz="2400" b="0" i="0" u="none" strike="noStrike" baseline="0" dirty="0" err="1">
                <a:latin typeface="CMMI8"/>
              </a:rPr>
              <a:t>B</a:t>
            </a:r>
            <a:r>
              <a:rPr lang="en-US" sz="2400" b="0" i="0" u="none" strike="noStrike" baseline="0" dirty="0">
                <a:latin typeface="CMMI8"/>
              </a:rPr>
              <a:t> </a:t>
            </a:r>
            <a:r>
              <a:rPr lang="en-US" sz="2400" b="0" i="0" u="none" strike="noStrike" baseline="0" dirty="0">
                <a:latin typeface="Times-Roman"/>
              </a:rPr>
              <a:t>must not overlap in time; either one comes first or the other does:</a:t>
            </a:r>
          </a:p>
          <a:p>
            <a:pPr marL="0" indent="0" algn="l">
              <a:buNone/>
            </a:pPr>
            <a:r>
              <a:rPr lang="en-US" sz="2400" b="0" i="0" u="none" strike="noStrike" baseline="0" dirty="0">
                <a:latin typeface="CMR10"/>
              </a:rPr>
              <a:t>                                  </a:t>
            </a:r>
            <a:r>
              <a:rPr lang="en-US" sz="2400" b="1" i="0" u="none" strike="noStrike" baseline="0" dirty="0">
                <a:latin typeface="CMR10"/>
              </a:rPr>
              <a:t>(</a:t>
            </a:r>
            <a:r>
              <a:rPr lang="en-US" sz="2400" b="1" i="0" u="none" strike="noStrike" baseline="0" dirty="0" err="1">
                <a:latin typeface="CMTI10"/>
              </a:rPr>
              <a:t>Axle</a:t>
            </a:r>
            <a:r>
              <a:rPr lang="en-US" sz="2400" b="1" i="0" u="none" strike="noStrike" baseline="0" dirty="0" err="1">
                <a:latin typeface="CMMI8"/>
              </a:rPr>
              <a:t>F</a:t>
            </a:r>
            <a:r>
              <a:rPr lang="en-US" sz="2400" b="1" i="0" u="none" strike="noStrike" baseline="0" dirty="0">
                <a:latin typeface="CMMI8"/>
              </a:rPr>
              <a:t> </a:t>
            </a:r>
            <a:r>
              <a:rPr lang="en-US" sz="2400" b="1" i="0" u="none" strike="noStrike" baseline="0" dirty="0">
                <a:latin typeface="CMR10"/>
              </a:rPr>
              <a:t>+ 10 </a:t>
            </a:r>
            <a:r>
              <a:rPr lang="en-US" sz="2400" b="1" i="0" u="none" strike="noStrike" baseline="0" dirty="0">
                <a:latin typeface="CMSY10"/>
              </a:rPr>
              <a:t>≤ </a:t>
            </a:r>
            <a:r>
              <a:rPr lang="en-US" sz="2400" b="1" i="0" u="none" strike="noStrike" baseline="0" dirty="0" err="1">
                <a:latin typeface="CMTI10"/>
              </a:rPr>
              <a:t>Axle</a:t>
            </a:r>
            <a:r>
              <a:rPr lang="en-US" sz="2400" b="1" i="0" u="none" strike="noStrike" baseline="0" dirty="0" err="1">
                <a:latin typeface="CMMI8"/>
              </a:rPr>
              <a:t>B</a:t>
            </a:r>
            <a:r>
              <a:rPr lang="en-US" sz="2400" b="1" i="0" u="none" strike="noStrike" baseline="0" dirty="0">
                <a:latin typeface="CMR10"/>
              </a:rPr>
              <a:t>) </a:t>
            </a:r>
            <a:r>
              <a:rPr lang="en-US" sz="2400" b="1" i="0" u="none" strike="noStrike" baseline="0" dirty="0">
                <a:latin typeface="Times-Bold"/>
              </a:rPr>
              <a:t>or </a:t>
            </a:r>
            <a:r>
              <a:rPr lang="en-US" sz="2400" b="1" i="0" u="none" strike="noStrike" baseline="0" dirty="0">
                <a:latin typeface="CMR10"/>
              </a:rPr>
              <a:t>(</a:t>
            </a:r>
            <a:r>
              <a:rPr lang="en-US" sz="2400" b="1" i="0" u="none" strike="noStrike" baseline="0" dirty="0" err="1">
                <a:latin typeface="CMTI10"/>
              </a:rPr>
              <a:t>Axle</a:t>
            </a:r>
            <a:r>
              <a:rPr lang="en-US" sz="2400" b="1" i="0" u="none" strike="noStrike" baseline="0" dirty="0" err="1">
                <a:latin typeface="CMMI8"/>
              </a:rPr>
              <a:t>B</a:t>
            </a:r>
            <a:r>
              <a:rPr lang="en-US" sz="2400" b="1" i="0" u="none" strike="noStrike" baseline="0" dirty="0">
                <a:latin typeface="CMMI8"/>
              </a:rPr>
              <a:t> </a:t>
            </a:r>
            <a:r>
              <a:rPr lang="en-US" sz="2400" b="1" i="0" u="none" strike="noStrike" baseline="0" dirty="0">
                <a:latin typeface="CMR10"/>
              </a:rPr>
              <a:t>+ 10 </a:t>
            </a:r>
            <a:r>
              <a:rPr lang="en-US" sz="2400" b="1" i="0" u="none" strike="noStrike" baseline="0" dirty="0">
                <a:latin typeface="CMSY10"/>
              </a:rPr>
              <a:t>≤ </a:t>
            </a:r>
            <a:r>
              <a:rPr lang="en-US" sz="2400" b="1" i="0" u="none" strike="noStrike" baseline="0" dirty="0" err="1">
                <a:latin typeface="CMTI10"/>
              </a:rPr>
              <a:t>Axle</a:t>
            </a:r>
            <a:r>
              <a:rPr lang="en-US" sz="2400" b="1" i="0" u="none" strike="noStrike" baseline="0" dirty="0" err="1">
                <a:latin typeface="CMMI8"/>
              </a:rPr>
              <a:t>F</a:t>
            </a:r>
            <a:r>
              <a:rPr lang="en-US" sz="2400" b="1" i="0" u="none" strike="noStrike" baseline="0" dirty="0">
                <a:latin typeface="CMR10"/>
              </a:rPr>
              <a:t>) </a:t>
            </a:r>
            <a:endParaRPr lang="en-US" sz="2400" b="1" i="0" u="none" strike="noStrike" baseline="0" dirty="0">
              <a:latin typeface="CMMI10"/>
            </a:endParaRPr>
          </a:p>
          <a:p>
            <a:pPr algn="just"/>
            <a:r>
              <a:rPr lang="en-US" sz="2400" b="0" i="0" u="none" strike="noStrike" baseline="0" dirty="0">
                <a:latin typeface="Times-Roman"/>
              </a:rPr>
              <a:t>This looks like a more complicated constraint, combining </a:t>
            </a:r>
            <a:r>
              <a:rPr lang="en-US" sz="2400" b="0" i="1" u="none" strike="noStrike" baseline="0" dirty="0">
                <a:latin typeface="Times-Roman"/>
              </a:rPr>
              <a:t>arithmetic</a:t>
            </a:r>
            <a:r>
              <a:rPr lang="en-US" sz="2400" b="0" i="0" u="none" strike="noStrike" baseline="0" dirty="0">
                <a:latin typeface="Times-Roman"/>
              </a:rPr>
              <a:t> and </a:t>
            </a:r>
            <a:r>
              <a:rPr lang="en-US" sz="2400" b="0" i="1" u="none" strike="noStrike" baseline="0" dirty="0">
                <a:latin typeface="Times-Roman"/>
              </a:rPr>
              <a:t>logic</a:t>
            </a:r>
            <a:r>
              <a:rPr lang="en-US" sz="2400" b="0" i="0" u="none" strike="noStrike" baseline="0" dirty="0">
                <a:latin typeface="Times-Roman"/>
              </a:rPr>
              <a:t>. But it still reduces to a set of pairs of values that </a:t>
            </a:r>
            <a:r>
              <a:rPr lang="en-US" sz="2400" b="0" i="0" u="none" strike="noStrike" baseline="0" dirty="0" err="1">
                <a:latin typeface="CMTI10"/>
              </a:rPr>
              <a:t>Axle</a:t>
            </a:r>
            <a:r>
              <a:rPr lang="en-US" sz="2400" b="0" i="0" u="none" strike="noStrike" baseline="0" dirty="0" err="1">
                <a:latin typeface="CMMI8"/>
              </a:rPr>
              <a:t>F</a:t>
            </a:r>
            <a:r>
              <a:rPr lang="en-US" sz="2400" b="0" i="0" u="none" strike="noStrike" baseline="0" dirty="0">
                <a:latin typeface="CMMI8"/>
              </a:rPr>
              <a:t> </a:t>
            </a:r>
            <a:r>
              <a:rPr lang="en-US" sz="2400" b="0" i="0" u="none" strike="noStrike" baseline="0" dirty="0">
                <a:latin typeface="Times-Roman"/>
              </a:rPr>
              <a:t>and </a:t>
            </a:r>
            <a:r>
              <a:rPr lang="en-US" sz="2400" b="0" i="0" u="none" strike="noStrike" baseline="0" dirty="0" err="1">
                <a:latin typeface="CMTI10"/>
              </a:rPr>
              <a:t>Axle</a:t>
            </a:r>
            <a:r>
              <a:rPr lang="en-US" sz="2400" dirty="0" err="1">
                <a:latin typeface="CMMI8"/>
              </a:rPr>
              <a:t>B</a:t>
            </a:r>
            <a:r>
              <a:rPr lang="en-US" sz="2400" b="0" i="0" u="none" strike="noStrike" baseline="0" dirty="0">
                <a:latin typeface="CMMI8"/>
              </a:rPr>
              <a:t> </a:t>
            </a:r>
            <a:r>
              <a:rPr lang="en-US" sz="2400" b="0" i="0" u="none" strike="noStrike" baseline="0" dirty="0">
                <a:latin typeface="Times-Roman"/>
              </a:rPr>
              <a:t>can take on.</a:t>
            </a:r>
          </a:p>
          <a:p>
            <a:pPr marL="0" indent="0" algn="l">
              <a:buNone/>
            </a:pPr>
            <a:endParaRPr lang="en-US" b="1"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0" u="none" strike="noStrike" baseline="0" dirty="0">
                <a:latin typeface="Times-Bold"/>
              </a:rPr>
              <a:t>Example problem: Job-shop scheduling (</a:t>
            </a:r>
            <a:r>
              <a:rPr lang="en-US" sz="3600" i="0" u="none" strike="noStrike" baseline="0" dirty="0" err="1">
                <a:latin typeface="Times-Bold"/>
              </a:rPr>
              <a:t>contd</a:t>
            </a:r>
            <a:r>
              <a:rPr lang="en-US" sz="3600" i="0" u="none" strike="noStrike" baseline="0" dirty="0">
                <a:latin typeface="Times-Bold"/>
              </a:rPr>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lgn="l"/>
                <a:r>
                  <a:rPr lang="en-US" sz="2000" b="0" i="0" u="none" strike="noStrike" baseline="0" dirty="0">
                    <a:latin typeface="Times-Roman"/>
                  </a:rPr>
                  <a:t>We also need to assert that </a:t>
                </a:r>
                <a:r>
                  <a:rPr lang="en-US" sz="2000" b="1" i="0" u="none" strike="noStrike" baseline="0" dirty="0">
                    <a:latin typeface="Times-Roman"/>
                  </a:rPr>
                  <a:t>the inspection comes last </a:t>
                </a:r>
                <a:r>
                  <a:rPr lang="en-US" sz="2000" b="0" i="0" u="none" strike="noStrike" baseline="0" dirty="0">
                    <a:latin typeface="Times-Roman"/>
                  </a:rPr>
                  <a:t>and takes </a:t>
                </a:r>
                <a:r>
                  <a:rPr lang="en-US" sz="2000" b="1" i="0" u="none" strike="noStrike" baseline="0" dirty="0">
                    <a:latin typeface="Times-Roman"/>
                  </a:rPr>
                  <a:t>3 minutes. </a:t>
                </a:r>
              </a:p>
              <a:p>
                <a:pPr algn="just"/>
                <a:r>
                  <a:rPr lang="en-US" sz="2000" b="0" i="0" u="none" strike="noStrike" baseline="0" dirty="0">
                    <a:latin typeface="Times-Roman"/>
                  </a:rPr>
                  <a:t>For every variable except </a:t>
                </a:r>
                <a:r>
                  <a:rPr lang="en-US" sz="2000" b="0" i="1" u="none" strike="noStrike" baseline="0" dirty="0">
                    <a:latin typeface="CMTI10"/>
                  </a:rPr>
                  <a:t>Inspect</a:t>
                </a:r>
                <a:r>
                  <a:rPr lang="en-US" sz="2000" b="0" i="0" u="none" strike="noStrike" baseline="0" dirty="0">
                    <a:latin typeface="CMTI10"/>
                  </a:rPr>
                  <a:t>, </a:t>
                </a:r>
                <a:r>
                  <a:rPr lang="en-US" sz="2000" b="0" i="0" u="none" strike="noStrike" baseline="0" dirty="0">
                    <a:latin typeface="Times-Roman"/>
                  </a:rPr>
                  <a:t>we add a constraint of the form </a:t>
                </a:r>
                <a:r>
                  <a:rPr lang="en-US" sz="2000" b="1" i="0" u="none" strike="noStrike" baseline="0" dirty="0">
                    <a:latin typeface="CMMI10"/>
                  </a:rPr>
                  <a:t>X </a:t>
                </a:r>
                <a:r>
                  <a:rPr lang="en-US" sz="2000" b="1" i="0" u="none" strike="noStrike" baseline="0" dirty="0">
                    <a:latin typeface="CMR10"/>
                  </a:rPr>
                  <a:t>+ </a:t>
                </a:r>
                <a14:m>
                  <m:oMath xmlns:m="http://schemas.openxmlformats.org/officeDocument/2006/math">
                    <m:sSub>
                      <m:sSubPr>
                        <m:ctrlPr>
                          <a:rPr lang="en-US" sz="2000" b="1" i="1" u="none" strike="noStrike" baseline="0" dirty="0" smtClean="0">
                            <a:latin typeface="Cambria Math" panose="02040503050406030204" pitchFamily="18" charset="0"/>
                          </a:rPr>
                        </m:ctrlPr>
                      </m:sSubPr>
                      <m:e>
                        <m:r>
                          <a:rPr lang="en-US" sz="2000" b="1" i="1" u="none" strike="noStrike" baseline="0" dirty="0" smtClean="0">
                            <a:latin typeface="Cambria Math" panose="02040503050406030204" pitchFamily="18" charset="0"/>
                          </a:rPr>
                          <m:t>𝒅</m:t>
                        </m:r>
                      </m:e>
                      <m:sub>
                        <m:r>
                          <a:rPr lang="en-US" sz="2000" b="1" i="1" u="none" strike="noStrike" baseline="0" dirty="0" smtClean="0">
                            <a:latin typeface="Cambria Math" panose="02040503050406030204" pitchFamily="18" charset="0"/>
                          </a:rPr>
                          <m:t>𝑿</m:t>
                        </m:r>
                      </m:sub>
                    </m:sSub>
                  </m:oMath>
                </a14:m>
                <a:r>
                  <a:rPr lang="en-US" sz="2000" b="1" i="0" u="none" strike="noStrike" baseline="0" dirty="0">
                    <a:latin typeface="CMSY10"/>
                  </a:rPr>
                  <a:t>≤ </a:t>
                </a:r>
                <a:r>
                  <a:rPr lang="en-US" sz="2000" b="1" i="0" u="none" strike="noStrike" baseline="0" dirty="0">
                    <a:latin typeface="CMTI10"/>
                  </a:rPr>
                  <a:t>Inspect</a:t>
                </a:r>
                <a:r>
                  <a:rPr lang="en-US" sz="2000" b="0" i="0" u="none" strike="noStrike" baseline="0" dirty="0">
                    <a:latin typeface="CMTI10"/>
                  </a:rPr>
                  <a:t>. </a:t>
                </a:r>
                <a:endParaRPr lang="en-US" sz="2000" b="0" i="0" u="none" strike="noStrike" baseline="0" dirty="0">
                  <a:latin typeface="Times-Roman"/>
                </a:endParaRPr>
              </a:p>
              <a:p>
                <a:pPr algn="just"/>
                <a:r>
                  <a:rPr lang="en-US" sz="2000" b="0" i="0" u="none" strike="noStrike" baseline="0" dirty="0">
                    <a:latin typeface="Times-Roman"/>
                  </a:rPr>
                  <a:t>Finally, suppose there is a requirement to get the whole assembly done in 30 minutes. We can achieve that by limiting the domain of all variables:</a:t>
                </a:r>
              </a:p>
              <a:p>
                <a:pPr marL="0" indent="0" algn="l">
                  <a:buNone/>
                </a:pPr>
                <a:r>
                  <a:rPr lang="it-IT" sz="2000" b="1" i="0" u="none" strike="noStrike" baseline="0" dirty="0">
                    <a:latin typeface="CMMI10"/>
                  </a:rPr>
                  <a:t>D</a:t>
                </a:r>
                <a:r>
                  <a:rPr lang="it-IT" sz="2000" b="1" i="0" u="none" strike="noStrike" baseline="0" dirty="0">
                    <a:latin typeface="CMMI8"/>
                  </a:rPr>
                  <a:t>i </a:t>
                </a:r>
                <a:r>
                  <a:rPr lang="it-IT" sz="2000" b="1" i="0" u="none" strike="noStrike" baseline="0" dirty="0">
                    <a:latin typeface="CMR10"/>
                  </a:rPr>
                  <a:t>= </a:t>
                </a:r>
                <a:r>
                  <a:rPr lang="it-IT" sz="2000" b="1" i="0" u="none" strike="noStrike" baseline="0" dirty="0">
                    <a:latin typeface="CMSY10"/>
                  </a:rPr>
                  <a:t>{</a:t>
                </a:r>
                <a:r>
                  <a:rPr lang="it-IT" sz="2000" b="1" i="0" u="none" strike="noStrike" baseline="0" dirty="0">
                    <a:latin typeface="CMR10"/>
                  </a:rPr>
                  <a:t>1</a:t>
                </a:r>
                <a:r>
                  <a:rPr lang="it-IT" sz="2000" b="1" i="0" u="none" strike="noStrike" baseline="0" dirty="0">
                    <a:latin typeface="CMMI10"/>
                  </a:rPr>
                  <a:t>, </a:t>
                </a:r>
                <a:r>
                  <a:rPr lang="it-IT" sz="2000" b="1" i="0" u="none" strike="noStrike" baseline="0" dirty="0">
                    <a:latin typeface="CMR10"/>
                  </a:rPr>
                  <a:t>2</a:t>
                </a:r>
                <a:r>
                  <a:rPr lang="it-IT" sz="2000" b="1" i="0" u="none" strike="noStrike" baseline="0" dirty="0">
                    <a:latin typeface="CMMI10"/>
                  </a:rPr>
                  <a:t>, </a:t>
                </a:r>
                <a:r>
                  <a:rPr lang="it-IT" sz="2000" b="1" i="0" u="none" strike="noStrike" baseline="0" dirty="0">
                    <a:latin typeface="CMR10"/>
                  </a:rPr>
                  <a:t>3</a:t>
                </a:r>
                <a:r>
                  <a:rPr lang="it-IT" sz="2000" b="1" i="0" u="none" strike="noStrike" baseline="0" dirty="0">
                    <a:latin typeface="CMMI10"/>
                  </a:rPr>
                  <a:t>, . . . , </a:t>
                </a:r>
                <a:r>
                  <a:rPr lang="it-IT" sz="2000" b="1" i="0" u="none" strike="noStrike" baseline="0" dirty="0">
                    <a:latin typeface="CMR10"/>
                  </a:rPr>
                  <a:t>27</a:t>
                </a:r>
                <a:r>
                  <a:rPr lang="it-IT" sz="2000" b="1" i="0" u="none" strike="noStrike" baseline="0" dirty="0">
                    <a:latin typeface="CMSY10"/>
                  </a:rPr>
                  <a:t>}</a:t>
                </a:r>
                <a:r>
                  <a:rPr lang="it-IT" sz="2000" b="1" i="0" u="none" strike="noStrike" baseline="0" dirty="0">
                    <a:latin typeface="CMMI10"/>
                  </a:rPr>
                  <a:t>.</a:t>
                </a:r>
              </a:p>
              <a:p>
                <a:pPr algn="just"/>
                <a:r>
                  <a:rPr lang="en-US" sz="2000" b="0" i="0" u="none" strike="noStrike" baseline="0" dirty="0">
                    <a:latin typeface="Times-Roman"/>
                  </a:rPr>
                  <a:t>This particular problem is trivial (i.e. not important) to solve, but CSPs have been applied to job-shop scheduling problems like this with thousands of variables. In some cases, there are complicated constraints that are difficult to specify in the CSP formalism, and more advanced planning techniques are used.</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3" t="-1280" r="6"/>
                </a:stretch>
              </a:blipFill>
            </p:spPr>
            <p:txBody>
              <a:bodyPr/>
              <a:lstStyle/>
              <a:p>
                <a:r>
                  <a:rPr lang="en-US" altLang="en-US">
                    <a:noFill/>
                  </a:rPr>
                  <a:t> </a:t>
                </a:r>
              </a:p>
            </p:txBody>
          </p:sp>
        </mc:Fallback>
      </mc:AlternateContent>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normAutofit/>
          </a:bodyPr>
          <a:lstStyle/>
          <a:p>
            <a:r>
              <a:rPr lang="en-US" sz="4000" i="0" u="none" strike="noStrike" baseline="0" dirty="0">
                <a:latin typeface="Times-Bold"/>
              </a:rPr>
              <a:t>Variations on the CSP formalism</a:t>
            </a:r>
            <a:endParaRPr lang="en-US" sz="4000" dirty="0"/>
          </a:p>
        </p:txBody>
      </p:sp>
      <p:sp>
        <p:nvSpPr>
          <p:cNvPr id="3" name="Content Placeholder 2"/>
          <p:cNvSpPr>
            <a:spLocks noGrp="1"/>
          </p:cNvSpPr>
          <p:nvPr>
            <p:ph idx="1"/>
          </p:nvPr>
        </p:nvSpPr>
        <p:spPr>
          <a:xfrm>
            <a:off x="2589212" y="1752600"/>
            <a:ext cx="8915400" cy="4572000"/>
          </a:xfrm>
        </p:spPr>
        <p:txBody>
          <a:bodyPr>
            <a:normAutofit fontScale="92500" lnSpcReduction="10000"/>
          </a:bodyPr>
          <a:lstStyle/>
          <a:p>
            <a:pPr marL="0" indent="0" algn="l">
              <a:buNone/>
            </a:pPr>
            <a:r>
              <a:rPr lang="en-US" sz="1800" b="0" i="0" u="none" strike="noStrike" baseline="0" dirty="0">
                <a:latin typeface="Times-Roman"/>
              </a:rPr>
              <a:t> </a:t>
            </a:r>
            <a:r>
              <a:rPr lang="en-US" sz="2800" b="1" i="0" u="none" strike="noStrike" baseline="0" dirty="0">
                <a:latin typeface="Times-Roman"/>
              </a:rPr>
              <a:t>A) Discrete variables:</a:t>
            </a:r>
          </a:p>
          <a:p>
            <a:pPr marL="0" indent="0" algn="l">
              <a:buNone/>
            </a:pPr>
            <a:r>
              <a:rPr lang="en-US" sz="2400" b="1" i="0" u="none" strike="noStrike" baseline="0" dirty="0">
                <a:latin typeface="Times New Roman" panose="02020603050405020304" charset="0"/>
                <a:cs typeface="Times New Roman" panose="02020603050405020304" charset="0"/>
              </a:rPr>
              <a:t>Discrete</a:t>
            </a:r>
            <a:r>
              <a:rPr lang="en-US" sz="2400" b="1" dirty="0">
                <a:latin typeface="Times New Roman" panose="02020603050405020304" charset="0"/>
                <a:cs typeface="Times New Roman" panose="02020603050405020304" charset="0"/>
              </a:rPr>
              <a:t> </a:t>
            </a:r>
            <a:r>
              <a:rPr lang="en-US" sz="2400" b="1" i="0" u="none" strike="noStrike" baseline="0" dirty="0">
                <a:latin typeface="Times New Roman" panose="02020603050405020304" charset="0"/>
                <a:cs typeface="Times New Roman" panose="02020603050405020304" charset="0"/>
              </a:rPr>
              <a:t>finite domains</a:t>
            </a:r>
            <a:r>
              <a:rPr lang="en-US" sz="2400" b="1" dirty="0">
                <a:latin typeface="Times New Roman" panose="02020603050405020304" charset="0"/>
                <a:cs typeface="Times New Roman" panose="02020603050405020304" charset="0"/>
              </a:rPr>
              <a:t>:</a:t>
            </a:r>
            <a:endParaRPr lang="en-US" sz="2400" b="1" i="0" u="none" strike="noStrike" baseline="0" dirty="0">
              <a:latin typeface="Times New Roman" panose="02020603050405020304" charset="0"/>
              <a:cs typeface="Times New Roman" panose="02020603050405020304" charset="0"/>
            </a:endParaRPr>
          </a:p>
          <a:p>
            <a:pPr marL="0" indent="0" algn="l">
              <a:buNone/>
            </a:pPr>
            <a:r>
              <a:rPr lang="en-US" sz="2400" b="1" i="1" u="none" strike="noStrike" baseline="0" dirty="0">
                <a:latin typeface="Times New Roman" panose="02020603050405020304" charset="0"/>
                <a:cs typeface="Times New Roman" panose="02020603050405020304" charset="0"/>
              </a:rPr>
              <a:t>Examples</a:t>
            </a:r>
            <a:r>
              <a:rPr lang="en-US" sz="2400" b="0" i="0" u="none" strike="noStrike" baseline="0" dirty="0">
                <a:latin typeface="Times New Roman" panose="02020603050405020304" charset="0"/>
                <a:cs typeface="Times New Roman" panose="02020603050405020304" charset="0"/>
              </a:rPr>
              <a:t>: 1) Map-coloring problems</a:t>
            </a:r>
          </a:p>
          <a:p>
            <a:pPr marL="0" indent="0" algn="l">
              <a:buNone/>
            </a:pPr>
            <a:r>
              <a:rPr lang="en-US" sz="2400" b="0" i="0" u="none" strike="noStrike" baseline="0" dirty="0">
                <a:latin typeface="Times New Roman" panose="02020603050405020304" charset="0"/>
                <a:cs typeface="Times New Roman" panose="02020603050405020304" charset="0"/>
              </a:rPr>
              <a:t>                  2) Job scheduling with time limits</a:t>
            </a:r>
          </a:p>
          <a:p>
            <a:pPr marL="0" indent="0" algn="l">
              <a:buNone/>
            </a:pPr>
            <a:r>
              <a:rPr lang="en-US" sz="2400" b="0" i="0" u="none" strike="noStrike" baseline="0" dirty="0">
                <a:latin typeface="Times New Roman" panose="02020603050405020304" charset="0"/>
                <a:cs typeface="Times New Roman" panose="02020603050405020304" charset="0"/>
              </a:rPr>
              <a:t>                  3) 8-queens problem  </a:t>
            </a:r>
            <a:r>
              <a:rPr lang="en-US" sz="2400" b="0" i="1" u="none" strike="noStrike" baseline="0" dirty="0">
                <a:latin typeface="Times New Roman" panose="02020603050405020304" charset="0"/>
                <a:cs typeface="Times New Roman" panose="02020603050405020304" charset="0"/>
              </a:rPr>
              <a:t>[This can also be viewed as a finite-domain CSP, where the variables Q1, . . . ,Q8 are the positions of each queen in columns 1, . . . , 8 and each variable has the </a:t>
            </a:r>
            <a:r>
              <a:rPr lang="it-IT" sz="2400" b="0" i="1" u="none" strike="noStrike" baseline="0" dirty="0">
                <a:latin typeface="Times New Roman" panose="02020603050405020304" charset="0"/>
                <a:cs typeface="Times New Roman" panose="02020603050405020304" charset="0"/>
              </a:rPr>
              <a:t>domain Di = {1, 2, 3, 4, 5, 6, 7, 8}.]</a:t>
            </a:r>
          </a:p>
          <a:p>
            <a:pPr marL="0" indent="0" algn="l">
              <a:buNone/>
            </a:pPr>
            <a:r>
              <a:rPr lang="en-US" sz="2400" b="1" i="1" dirty="0">
                <a:latin typeface="Times New Roman" panose="02020603050405020304" charset="0"/>
                <a:cs typeface="Times New Roman" panose="02020603050405020304" charset="0"/>
              </a:rPr>
              <a:t>[n variables, domain size d </a:t>
            </a:r>
            <a:r>
              <a:rPr lang="en-US" sz="2400" b="1" i="1" dirty="0">
                <a:latin typeface="Times New Roman" panose="02020603050405020304" charset="0"/>
                <a:cs typeface="Times New Roman" panose="02020603050405020304" charset="0"/>
                <a:sym typeface="Wingdings" panose="05000000000000000000" pitchFamily="2" charset="2"/>
              </a:rPr>
              <a:t> </a:t>
            </a:r>
            <a:r>
              <a:rPr lang="en-US" sz="2400" b="1" i="1" dirty="0">
                <a:latin typeface="Times New Roman" panose="02020603050405020304" charset="0"/>
                <a:cs typeface="Times New Roman" panose="02020603050405020304" charset="0"/>
              </a:rPr>
              <a:t>O(</a:t>
            </a:r>
            <a:r>
              <a:rPr lang="en-US" sz="2400" b="1" i="1" dirty="0" err="1">
                <a:latin typeface="Times New Roman" panose="02020603050405020304" charset="0"/>
                <a:cs typeface="Times New Roman" panose="02020603050405020304" charset="0"/>
              </a:rPr>
              <a:t>d</a:t>
            </a:r>
            <a:r>
              <a:rPr lang="en-US" sz="2400" b="1" i="1" baseline="30000" dirty="0" err="1">
                <a:latin typeface="Times New Roman" panose="02020603050405020304" charset="0"/>
                <a:cs typeface="Times New Roman" panose="02020603050405020304" charset="0"/>
              </a:rPr>
              <a:t>n</a:t>
            </a:r>
            <a:r>
              <a:rPr lang="en-US" sz="2400" b="1" i="1" dirty="0">
                <a:latin typeface="Times New Roman" panose="02020603050405020304" charset="0"/>
                <a:cs typeface="Times New Roman" panose="02020603050405020304" charset="0"/>
              </a:rPr>
              <a:t>) </a:t>
            </a:r>
            <a:r>
              <a:rPr lang="en-US" b="1" i="1" dirty="0">
                <a:latin typeface="Times New Roman" panose="02020603050405020304" charset="0"/>
                <a:cs typeface="Times New Roman" panose="02020603050405020304" charset="0"/>
              </a:rPr>
              <a:t>= </a:t>
            </a:r>
            <a:r>
              <a:rPr lang="en-US" sz="2400" b="1" i="1" dirty="0">
                <a:latin typeface="Times New Roman" panose="02020603050405020304" charset="0"/>
                <a:cs typeface="Times New Roman" panose="02020603050405020304" charset="0"/>
              </a:rPr>
              <a:t>no. of possible complete assignments</a:t>
            </a:r>
          </a:p>
          <a:p>
            <a:pPr marL="0" indent="0" algn="l">
              <a:buNone/>
            </a:pPr>
            <a:r>
              <a:rPr lang="en-US" sz="2400" b="1" i="1" dirty="0">
                <a:latin typeface="Times New Roman" panose="02020603050405020304" charset="0"/>
                <a:cs typeface="Times New Roman" panose="02020603050405020304" charset="0"/>
              </a:rPr>
              <a:t>e.g. Finite domain CSPs include Boolean CSPs, whose variables can be either true or false. ]</a:t>
            </a:r>
          </a:p>
          <a:p>
            <a:pPr marL="0" indent="0" algn="l">
              <a:buNone/>
            </a:pPr>
            <a:endParaRPr lang="it-IT" sz="2100" b="0" i="1" u="none" strike="noStrike" baseline="0" dirty="0">
              <a:latin typeface="Times New Roman" panose="02020603050405020304" charset="0"/>
              <a:cs typeface="Times New Roman" panose="02020603050405020304" charset="0"/>
            </a:endParaRPr>
          </a:p>
          <a:p>
            <a:pPr marL="0" indent="0" algn="l">
              <a:buNone/>
            </a:pPr>
            <a:endParaRPr lang="en-US"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685800"/>
            <a:ext cx="10018713" cy="1752599"/>
          </a:xfrm>
        </p:spPr>
        <p:txBody>
          <a:bodyPr/>
          <a:lstStyle/>
          <a:p>
            <a:r>
              <a:rPr lang="en-US" sz="4000" b="1" i="0" u="none" strike="noStrike" baseline="0" dirty="0">
                <a:latin typeface="Times-Roman"/>
              </a:rPr>
              <a:t>Discrete variables… </a:t>
            </a:r>
            <a:endParaRPr lang="en-US" dirty="0"/>
          </a:p>
        </p:txBody>
      </p:sp>
      <p:sp>
        <p:nvSpPr>
          <p:cNvPr id="3" name="Content Placeholder 2"/>
          <p:cNvSpPr>
            <a:spLocks noGrp="1"/>
          </p:cNvSpPr>
          <p:nvPr>
            <p:ph idx="1"/>
          </p:nvPr>
        </p:nvSpPr>
        <p:spPr/>
        <p:txBody>
          <a:bodyPr/>
          <a:lstStyle/>
          <a:p>
            <a:pPr algn="just">
              <a:buFont typeface="Arial" panose="020B0604020202020204" pitchFamily="34" charset="0"/>
              <a:buChar char="•"/>
            </a:pPr>
            <a:r>
              <a:rPr lang="en-US" dirty="0"/>
              <a:t>Boolean CSPs include as special cases some NP-complete problems. </a:t>
            </a:r>
          </a:p>
          <a:p>
            <a:pPr algn="just">
              <a:buFont typeface="Arial" panose="020B0604020202020204" pitchFamily="34" charset="0"/>
              <a:buChar char="•"/>
            </a:pPr>
            <a:r>
              <a:rPr lang="en-US" dirty="0"/>
              <a:t>In the worst case , therefore, we can not expect to solve finite-domain CSPs in less than exponential time. </a:t>
            </a:r>
          </a:p>
          <a:p>
            <a:pPr algn="just">
              <a:buFont typeface="Arial" panose="020B0604020202020204" pitchFamily="34" charset="0"/>
              <a:buChar char="•"/>
            </a:pPr>
            <a:r>
              <a:rPr lang="en-US" dirty="0"/>
              <a:t>In most practical applications, however, general-purpose CSP algorithms can solve problems orders of magnitude larger than those solvable via the general-purpose search algorithms.</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normAutofit/>
          </a:bodyPr>
          <a:lstStyle/>
          <a:p>
            <a:r>
              <a:rPr lang="en-US" sz="3600" i="0" u="none" strike="noStrike" baseline="0" dirty="0">
                <a:latin typeface="Times-Bold"/>
              </a:rPr>
              <a:t>Variations on the CSP formalism (</a:t>
            </a:r>
            <a:r>
              <a:rPr lang="en-US" sz="3600" i="0" u="none" strike="noStrike" baseline="0" dirty="0" err="1">
                <a:latin typeface="Times-Bold"/>
              </a:rPr>
              <a:t>contd</a:t>
            </a:r>
            <a:r>
              <a:rPr lang="en-US" sz="3600" i="0" u="none" strike="noStrike" baseline="0" dirty="0">
                <a:latin typeface="Times-Bold"/>
              </a:rPr>
              <a:t>…)</a:t>
            </a:r>
            <a:endParaRPr lang="en-US" dirty="0"/>
          </a:p>
        </p:txBody>
      </p:sp>
      <p:sp>
        <p:nvSpPr>
          <p:cNvPr id="3" name="Content Placeholder 2"/>
          <p:cNvSpPr>
            <a:spLocks noGrp="1"/>
          </p:cNvSpPr>
          <p:nvPr>
            <p:ph idx="1"/>
          </p:nvPr>
        </p:nvSpPr>
        <p:spPr>
          <a:xfrm>
            <a:off x="2589212" y="2133600"/>
            <a:ext cx="8915400" cy="4100290"/>
          </a:xfrm>
        </p:spPr>
        <p:txBody>
          <a:bodyPr>
            <a:normAutofit lnSpcReduction="10000"/>
          </a:bodyPr>
          <a:lstStyle/>
          <a:p>
            <a:pPr marL="0" indent="0">
              <a:buNone/>
            </a:pPr>
            <a:r>
              <a:rPr lang="en-US" sz="2400" b="1" i="0" u="none" strike="noStrike" baseline="0" dirty="0">
                <a:latin typeface="Times New Roman" panose="02020603050405020304" charset="0"/>
                <a:cs typeface="Times New Roman" panose="02020603050405020304" charset="0"/>
              </a:rPr>
              <a:t>Discrete infinite domains</a:t>
            </a:r>
            <a:r>
              <a:rPr lang="en-US" sz="2400" b="1" dirty="0">
                <a:latin typeface="Times New Roman" panose="02020603050405020304" charset="0"/>
                <a:cs typeface="Times New Roman" panose="02020603050405020304" charset="0"/>
              </a:rPr>
              <a:t>:</a:t>
            </a:r>
            <a:endParaRPr lang="en-US" sz="2400" b="1" i="0" u="none" strike="noStrike" baseline="0" dirty="0">
              <a:latin typeface="Times New Roman" panose="02020603050405020304" charset="0"/>
              <a:cs typeface="Times New Roman" panose="02020603050405020304" charset="0"/>
            </a:endParaRPr>
          </a:p>
          <a:p>
            <a:pPr marL="0" indent="0" algn="l">
              <a:buNone/>
            </a:pPr>
            <a:r>
              <a:rPr lang="it-IT" sz="2400" b="1" i="1" u="none" strike="noStrike" baseline="0" dirty="0">
                <a:latin typeface="Times New Roman" panose="02020603050405020304" charset="0"/>
                <a:cs typeface="Times New Roman" panose="02020603050405020304" charset="0"/>
              </a:rPr>
              <a:t>Examples</a:t>
            </a:r>
            <a:r>
              <a:rPr lang="it-IT" sz="2400" i="0" u="none" strike="noStrike" baseline="0" dirty="0">
                <a:latin typeface="Times New Roman" panose="02020603050405020304" charset="0"/>
                <a:cs typeface="Times New Roman" panose="02020603050405020304" charset="0"/>
              </a:rPr>
              <a:t>: 1) T</a:t>
            </a:r>
            <a:r>
              <a:rPr lang="en-US" sz="2400" b="0" i="0" u="none" strike="noStrike" baseline="0" dirty="0">
                <a:latin typeface="Times New Roman" panose="02020603050405020304" charset="0"/>
                <a:cs typeface="Times New Roman" panose="02020603050405020304" charset="0"/>
              </a:rPr>
              <a:t>he set of integers or strings</a:t>
            </a:r>
          </a:p>
          <a:p>
            <a:pPr marL="0" indent="0" algn="l">
              <a:buNone/>
            </a:pPr>
            <a:r>
              <a:rPr lang="en-US" sz="2400" b="0" i="0" u="none" strike="noStrike" baseline="0" dirty="0">
                <a:latin typeface="Times New Roman" panose="02020603050405020304" charset="0"/>
                <a:cs typeface="Times New Roman" panose="02020603050405020304" charset="0"/>
              </a:rPr>
              <a:t>                   2) </a:t>
            </a:r>
            <a:r>
              <a:rPr lang="en-US" sz="2400" dirty="0">
                <a:latin typeface="Times New Roman" panose="02020603050405020304" charset="0"/>
                <a:cs typeface="Times New Roman" panose="02020603050405020304" charset="0"/>
              </a:rPr>
              <a:t>T</a:t>
            </a:r>
            <a:r>
              <a:rPr lang="en-US" sz="2400" b="0" i="0" u="none" strike="noStrike" baseline="0" dirty="0">
                <a:latin typeface="Times New Roman" panose="02020603050405020304" charset="0"/>
                <a:cs typeface="Times New Roman" panose="02020603050405020304" charset="0"/>
              </a:rPr>
              <a:t>he job-scheduling problem without deadline </a:t>
            </a:r>
            <a:r>
              <a:rPr lang="en-US" sz="2400" b="0" i="1" u="none" strike="noStrike" baseline="0" dirty="0">
                <a:latin typeface="Times New Roman" panose="02020603050405020304" charset="0"/>
                <a:cs typeface="Times New Roman" panose="02020603050405020304" charset="0"/>
              </a:rPr>
              <a:t>[There would be an infinite number of start times for each variable.] </a:t>
            </a:r>
          </a:p>
          <a:p>
            <a:pPr marL="0" indent="0" algn="l">
              <a:buNone/>
            </a:pPr>
            <a:endParaRPr lang="en-US" sz="2400" b="0" i="1" u="none" strike="noStrike" baseline="0" dirty="0">
              <a:latin typeface="Times New Roman" panose="02020603050405020304" charset="0"/>
              <a:cs typeface="Times New Roman" panose="02020603050405020304" charset="0"/>
            </a:endParaRPr>
          </a:p>
          <a:p>
            <a:pPr marL="0" indent="0" algn="just">
              <a:buNone/>
            </a:pPr>
            <a:r>
              <a:rPr lang="en-US" sz="2400" b="1" i="1" dirty="0">
                <a:latin typeface="Times New Roman" panose="02020603050405020304" charset="0"/>
                <a:cs typeface="Times New Roman" panose="02020603050405020304" charset="0"/>
              </a:rPr>
              <a:t>(</a:t>
            </a:r>
            <a:r>
              <a:rPr lang="en-US" sz="2400" b="1" i="1" strike="noStrike" baseline="0" dirty="0">
                <a:latin typeface="Times New Roman" panose="02020603050405020304" charset="0"/>
                <a:cs typeface="Times New Roman" panose="02020603050405020304" charset="0"/>
              </a:rPr>
              <a:t>With infinite domains, it is no longer possible to describe constraints by  enumerating all allowed combinations of values. Instead, a </a:t>
            </a:r>
            <a:r>
              <a:rPr lang="en-US" sz="2400" b="1" strike="noStrike" baseline="0" dirty="0">
                <a:solidFill>
                  <a:srgbClr val="FF0000"/>
                </a:solidFill>
                <a:latin typeface="Times New Roman" panose="02020603050405020304" charset="0"/>
                <a:cs typeface="Times New Roman" panose="02020603050405020304" charset="0"/>
              </a:rPr>
              <a:t>constraint language </a:t>
            </a:r>
            <a:r>
              <a:rPr lang="en-US" sz="2400" b="1" i="1" strike="noStrike" baseline="0" dirty="0">
                <a:latin typeface="Times New Roman" panose="02020603050405020304" charset="0"/>
                <a:cs typeface="Times New Roman" panose="02020603050405020304" charset="0"/>
              </a:rPr>
              <a:t>must be used that understands constraints such as </a:t>
            </a:r>
            <a:r>
              <a:rPr lang="en-US" sz="2400" b="1" i="1" strike="noStrike" baseline="0" dirty="0">
                <a:solidFill>
                  <a:srgbClr val="FF0000"/>
                </a:solidFill>
                <a:latin typeface="Times New Roman" panose="02020603050405020304" charset="0"/>
                <a:cs typeface="Times New Roman" panose="02020603050405020304" charset="0"/>
              </a:rPr>
              <a:t>T1 + d1 ≤ T2 </a:t>
            </a:r>
            <a:r>
              <a:rPr lang="en-US" sz="2400" b="1" i="1" strike="noStrike" baseline="0" dirty="0">
                <a:latin typeface="Times New Roman" panose="02020603050405020304" charset="0"/>
                <a:cs typeface="Times New Roman" panose="02020603050405020304" charset="0"/>
              </a:rPr>
              <a:t>directly, without enumerating the set of pairs of allowable values for (T1, T2).)</a:t>
            </a:r>
          </a:p>
          <a:p>
            <a:endParaRPr lang="en-US"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normAutofit/>
          </a:bodyPr>
          <a:lstStyle/>
          <a:p>
            <a:r>
              <a:rPr lang="en-US" sz="3600" i="0" u="none" strike="noStrike" baseline="0" dirty="0">
                <a:latin typeface="Times-Bold"/>
              </a:rPr>
              <a:t>Variations on the CSP formalism (</a:t>
            </a:r>
            <a:r>
              <a:rPr lang="en-US" sz="3600" i="0" u="none" strike="noStrike" baseline="0" dirty="0" err="1">
                <a:latin typeface="Times-Bold"/>
              </a:rPr>
              <a:t>contd</a:t>
            </a:r>
            <a:r>
              <a:rPr lang="en-US" sz="3600" i="0" u="none" strike="noStrike" baseline="0" dirty="0">
                <a:latin typeface="Times-Bold"/>
              </a:rPr>
              <a:t>…)</a:t>
            </a:r>
            <a:endParaRPr lang="en-US" dirty="0"/>
          </a:p>
        </p:txBody>
      </p:sp>
      <p:sp>
        <p:nvSpPr>
          <p:cNvPr id="3" name="Content Placeholder 2"/>
          <p:cNvSpPr>
            <a:spLocks noGrp="1"/>
          </p:cNvSpPr>
          <p:nvPr>
            <p:ph idx="1"/>
          </p:nvPr>
        </p:nvSpPr>
        <p:spPr>
          <a:xfrm>
            <a:off x="2589212" y="1600200"/>
            <a:ext cx="8915400" cy="4311022"/>
          </a:xfrm>
        </p:spPr>
        <p:txBody>
          <a:bodyPr>
            <a:normAutofit/>
          </a:bodyPr>
          <a:lstStyle/>
          <a:p>
            <a:pPr marL="0" indent="0" algn="l">
              <a:buNone/>
            </a:pPr>
            <a:r>
              <a:rPr lang="en-US" sz="2800" b="1" dirty="0">
                <a:latin typeface="Times-Roman"/>
              </a:rPr>
              <a:t>B</a:t>
            </a:r>
            <a:r>
              <a:rPr lang="en-US" sz="2800" b="1" i="0" u="none" strike="noStrike" baseline="0" dirty="0">
                <a:latin typeface="Times-Roman"/>
              </a:rPr>
              <a:t>) Continuous variables:</a:t>
            </a:r>
          </a:p>
          <a:p>
            <a:pPr marL="0" indent="0" algn="l">
              <a:buNone/>
            </a:pPr>
            <a:r>
              <a:rPr lang="en-US" sz="2000" b="1" i="0" u="none" strike="noStrike" baseline="0" dirty="0">
                <a:latin typeface="Times-Roman"/>
              </a:rPr>
              <a:t>Continuous domains:</a:t>
            </a:r>
          </a:p>
          <a:p>
            <a:pPr marL="0" indent="0" algn="just">
              <a:buNone/>
            </a:pPr>
            <a:r>
              <a:rPr lang="en-US" sz="2000" b="0" i="0" u="none" strike="noStrike" baseline="0" dirty="0">
                <a:latin typeface="Times-Roman"/>
              </a:rPr>
              <a:t>Constraint satisfaction problems with </a:t>
            </a:r>
            <a:r>
              <a:rPr lang="en-US" sz="2000" b="1" i="0" u="none" strike="noStrike" baseline="0" dirty="0">
                <a:latin typeface="Times-Bold"/>
              </a:rPr>
              <a:t>continuous domains </a:t>
            </a:r>
            <a:r>
              <a:rPr lang="en-US" sz="2000" b="0" i="0" u="none" strike="noStrike" baseline="0" dirty="0">
                <a:latin typeface="Times-Roman"/>
              </a:rPr>
              <a:t>are common in the real world and are widely studied in the field of operations research. </a:t>
            </a:r>
          </a:p>
          <a:p>
            <a:pPr marL="0" indent="0" algn="just">
              <a:buNone/>
            </a:pPr>
            <a:r>
              <a:rPr lang="en-US" sz="2000" b="1" i="1" u="none" strike="noStrike" baseline="0" dirty="0">
                <a:latin typeface="Times-Roman"/>
              </a:rPr>
              <a:t>Example:</a:t>
            </a:r>
            <a:r>
              <a:rPr lang="en-US" sz="2000" b="0" i="0" u="none" strike="noStrike" baseline="0" dirty="0">
                <a:latin typeface="Times-Roman"/>
              </a:rPr>
              <a:t> 1) </a:t>
            </a:r>
            <a:r>
              <a:rPr lang="en-US" sz="2000" dirty="0">
                <a:latin typeface="Times-Roman"/>
              </a:rPr>
              <a:t>S</a:t>
            </a:r>
            <a:r>
              <a:rPr lang="en-US" sz="2000" b="0" i="0" u="none" strike="noStrike" baseline="0" dirty="0">
                <a:latin typeface="Times-Roman"/>
              </a:rPr>
              <a:t>cheduling of experiments on the Hubble Space Telescope </a:t>
            </a:r>
            <a:r>
              <a:rPr lang="en-US" sz="2000" b="0" i="1" u="none" strike="noStrike" baseline="0" dirty="0">
                <a:latin typeface="Times-Roman"/>
              </a:rPr>
              <a:t>[It requires very precise timing of observations; the start and finish of each observation and maneuver are continuous-valued variables that must obey a variety of astronomical, precedence, and power constraints.]</a:t>
            </a:r>
          </a:p>
          <a:p>
            <a:pPr marL="0" indent="0" algn="just">
              <a:buNone/>
            </a:pPr>
            <a:r>
              <a:rPr lang="en-US" sz="2000" b="0" i="1" u="none" strike="noStrike" baseline="0" dirty="0">
                <a:latin typeface="Times-Roman"/>
              </a:rPr>
              <a:t>                  </a:t>
            </a:r>
            <a:r>
              <a:rPr lang="en-US" sz="2000" b="0" u="none" strike="noStrike" baseline="0" dirty="0">
                <a:latin typeface="Times-Roman"/>
              </a:rPr>
              <a:t>2) </a:t>
            </a:r>
            <a:r>
              <a:rPr lang="en-US" sz="2000" u="none" strike="noStrike" baseline="0" dirty="0">
                <a:latin typeface="Times-Roman"/>
              </a:rPr>
              <a:t>L</a:t>
            </a:r>
            <a:r>
              <a:rPr lang="en-US" sz="2000" i="0" u="none" strike="noStrike" baseline="0" dirty="0">
                <a:latin typeface="Times-Bold"/>
              </a:rPr>
              <a:t>inear programming </a:t>
            </a:r>
            <a:r>
              <a:rPr lang="en-US" sz="2000" b="0" i="0" u="none" strike="noStrike" baseline="0" dirty="0">
                <a:latin typeface="Times-Roman"/>
              </a:rPr>
              <a:t>problems </a:t>
            </a:r>
            <a:r>
              <a:rPr lang="en-US" sz="2000" b="0" i="1" u="none" strike="noStrike" baseline="0" dirty="0">
                <a:latin typeface="Times-Roman"/>
              </a:rPr>
              <a:t>[where constraints must be linear equalities or inequalities. Linear programming problems can be solved in time polynomial in the number of variables.]</a:t>
            </a:r>
          </a:p>
          <a:p>
            <a:pPr algn="l"/>
            <a:endParaRPr lang="en-US"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7490"/>
          </a:xfrm>
        </p:spPr>
        <p:txBody>
          <a:bodyPr/>
          <a:lstStyle/>
          <a:p>
            <a:r>
              <a:rPr lang="en-US" sz="3600" i="0" u="none" strike="noStrike" baseline="0" dirty="0">
                <a:latin typeface="Times-Bold"/>
              </a:rPr>
              <a:t>Variations on the CSP formalism (</a:t>
            </a:r>
            <a:r>
              <a:rPr lang="en-US" sz="3600" i="0" u="none" strike="noStrike" baseline="0" dirty="0" err="1">
                <a:latin typeface="Times-Bold"/>
              </a:rPr>
              <a:t>contd</a:t>
            </a:r>
            <a:r>
              <a:rPr lang="en-US" sz="3600" i="0" u="none" strike="noStrike" baseline="0" dirty="0">
                <a:latin typeface="Times-Bold"/>
              </a:rPr>
              <a:t>…)</a:t>
            </a:r>
            <a:endParaRPr lang="en-US" dirty="0"/>
          </a:p>
        </p:txBody>
      </p:sp>
      <p:sp>
        <p:nvSpPr>
          <p:cNvPr id="3" name="Content Placeholder 2"/>
          <p:cNvSpPr>
            <a:spLocks noGrp="1"/>
          </p:cNvSpPr>
          <p:nvPr>
            <p:ph idx="1"/>
          </p:nvPr>
        </p:nvSpPr>
        <p:spPr>
          <a:xfrm>
            <a:off x="2438400" y="1676400"/>
            <a:ext cx="9220200" cy="4234822"/>
          </a:xfrm>
        </p:spPr>
        <p:txBody>
          <a:bodyPr>
            <a:noAutofit/>
          </a:bodyPr>
          <a:lstStyle/>
          <a:p>
            <a:pPr marL="0" indent="0" algn="l">
              <a:buNone/>
            </a:pPr>
            <a:r>
              <a:rPr lang="en-US" sz="1800" b="1" dirty="0">
                <a:latin typeface="Times-Roman"/>
              </a:rPr>
              <a:t>C</a:t>
            </a:r>
            <a:r>
              <a:rPr lang="en-US" sz="1800" b="1" i="0" u="none" strike="noStrike" baseline="0" dirty="0">
                <a:latin typeface="Times-Roman"/>
              </a:rPr>
              <a:t>) Constraints:</a:t>
            </a:r>
          </a:p>
          <a:p>
            <a:pPr marL="0" indent="0" algn="l">
              <a:buNone/>
            </a:pPr>
            <a:r>
              <a:rPr lang="en-US" sz="1800" b="1" i="0" u="none" strike="noStrike" baseline="0" dirty="0">
                <a:latin typeface="Times New Roman" panose="02020603050405020304" charset="0"/>
                <a:cs typeface="Times New Roman" panose="02020603050405020304" charset="0"/>
              </a:rPr>
              <a:t>Unary constraint:</a:t>
            </a:r>
          </a:p>
          <a:p>
            <a:pPr algn="l"/>
            <a:r>
              <a:rPr lang="en-US" sz="1800" dirty="0">
                <a:latin typeface="Times New Roman" panose="02020603050405020304" charset="0"/>
                <a:cs typeface="Times New Roman" panose="02020603050405020304" charset="0"/>
              </a:rPr>
              <a:t>It</a:t>
            </a:r>
            <a:r>
              <a:rPr lang="en-US" sz="1800" b="0" i="0" u="none" strike="noStrike" baseline="0" dirty="0">
                <a:latin typeface="Times New Roman" panose="02020603050405020304" charset="0"/>
                <a:cs typeface="Times New Roman" panose="02020603050405020304" charset="0"/>
              </a:rPr>
              <a:t> restricts the value of a single variable. </a:t>
            </a:r>
          </a:p>
          <a:p>
            <a:pPr algn="l"/>
            <a:r>
              <a:rPr lang="en-US" sz="1800" b="1" i="1" u="none" strike="noStrike" baseline="0" dirty="0">
                <a:latin typeface="Times New Roman" panose="02020603050405020304" charset="0"/>
                <a:cs typeface="Times New Roman" panose="02020603050405020304" charset="0"/>
              </a:rPr>
              <a:t>Example:</a:t>
            </a:r>
            <a:r>
              <a:rPr lang="en-US" sz="1800" dirty="0">
                <a:latin typeface="Times New Roman" panose="02020603050405020304" charset="0"/>
                <a:cs typeface="Times New Roman" panose="02020603050405020304" charset="0"/>
              </a:rPr>
              <a:t> I</a:t>
            </a:r>
            <a:r>
              <a:rPr lang="en-US" sz="1800" b="0" i="0" u="none" strike="noStrike" baseline="0" dirty="0">
                <a:latin typeface="Times New Roman" panose="02020603050405020304" charset="0"/>
                <a:cs typeface="Times New Roman" panose="02020603050405020304" charset="0"/>
              </a:rPr>
              <a:t>n the map-coloring problem it could be the case that South Australians won’t tolerate the color green; we can express that with the unary constraint </a:t>
            </a:r>
            <a:r>
              <a:rPr lang="en-US" sz="1800" b="1" i="0" u="none" strike="noStrike" baseline="0" dirty="0">
                <a:latin typeface="Times New Roman" panose="02020603050405020304" charset="0"/>
                <a:cs typeface="Times New Roman" panose="02020603050405020304" charset="0"/>
              </a:rPr>
              <a:t>&lt;(SA),SA != green&gt;</a:t>
            </a:r>
          </a:p>
          <a:p>
            <a:pPr marL="0" indent="0" algn="l">
              <a:buNone/>
            </a:pPr>
            <a:r>
              <a:rPr lang="en-US" sz="1800" b="1" i="0" u="none" strike="noStrike" baseline="0" dirty="0">
                <a:latin typeface="Times New Roman" panose="02020603050405020304" charset="0"/>
                <a:cs typeface="Times New Roman" panose="02020603050405020304" charset="0"/>
              </a:rPr>
              <a:t>Binary constraint:</a:t>
            </a:r>
          </a:p>
          <a:p>
            <a:pPr algn="l"/>
            <a:r>
              <a:rPr lang="en-US" sz="1800" b="0" i="0" u="none" strike="noStrike" baseline="0" dirty="0">
                <a:latin typeface="Times New Roman" panose="02020603050405020304" charset="0"/>
                <a:cs typeface="Times New Roman" panose="02020603050405020304" charset="0"/>
              </a:rPr>
              <a:t>It relates two variables. </a:t>
            </a:r>
          </a:p>
          <a:p>
            <a:pPr algn="l"/>
            <a:r>
              <a:rPr lang="en-US" sz="1800" b="1" i="1" u="none" strike="noStrike" baseline="0" dirty="0">
                <a:latin typeface="Times New Roman" panose="02020603050405020304" charset="0"/>
                <a:cs typeface="Times New Roman" panose="02020603050405020304" charset="0"/>
              </a:rPr>
              <a:t>Example</a:t>
            </a:r>
            <a:r>
              <a:rPr lang="en-US" sz="1800" b="1" i="1" dirty="0">
                <a:latin typeface="Times New Roman" panose="02020603050405020304" charset="0"/>
                <a:cs typeface="Times New Roman" panose="02020603050405020304" charset="0"/>
              </a:rPr>
              <a:t>:</a:t>
            </a:r>
            <a:r>
              <a:rPr lang="en-US" sz="1800" b="0" i="0" u="none" strike="noStrike" baseline="0" dirty="0">
                <a:latin typeface="Times New Roman" panose="02020603050405020304" charset="0"/>
                <a:cs typeface="Times New Roman" panose="02020603050405020304" charset="0"/>
              </a:rPr>
              <a:t> </a:t>
            </a:r>
            <a:r>
              <a:rPr lang="en-US" sz="1800" b="1" i="0" u="none" strike="noStrike" baseline="0" dirty="0">
                <a:latin typeface="Times New Roman" panose="02020603050405020304" charset="0"/>
                <a:cs typeface="Times New Roman" panose="02020603050405020304" charset="0"/>
              </a:rPr>
              <a:t>SA != NSW </a:t>
            </a:r>
            <a:r>
              <a:rPr lang="en-US" sz="1800" b="0" i="0" u="none" strike="noStrike" baseline="0" dirty="0">
                <a:latin typeface="Times New Roman" panose="02020603050405020304" charset="0"/>
                <a:cs typeface="Times New Roman" panose="02020603050405020304" charset="0"/>
              </a:rPr>
              <a:t>is a binary constraint. (A binary CSP is one with only binary constraints; it can be represented as a constraint graph).</a:t>
            </a:r>
          </a:p>
          <a:p>
            <a:pPr marL="0" indent="0" algn="l">
              <a:buNone/>
            </a:pPr>
            <a:r>
              <a:rPr lang="en-US" sz="1800" dirty="0">
                <a:latin typeface="Times New Roman" panose="02020603050405020304" charset="0"/>
                <a:cs typeface="Times New Roman" panose="02020603050405020304" charset="0"/>
              </a:rPr>
              <a:t>[There are also</a:t>
            </a:r>
            <a:r>
              <a:rPr lang="en-US" sz="1800" b="0" i="0" u="none" strike="noStrike" baseline="0" dirty="0">
                <a:latin typeface="Times New Roman" panose="02020603050405020304" charset="0"/>
                <a:cs typeface="Times New Roman" panose="02020603050405020304" charset="0"/>
              </a:rPr>
              <a:t> higher-order constraints such as </a:t>
            </a:r>
            <a:r>
              <a:rPr lang="en-US" sz="1800" b="1" i="0" u="none" strike="noStrike" baseline="0" dirty="0">
                <a:latin typeface="Times New Roman" panose="02020603050405020304" charset="0"/>
                <a:cs typeface="Times New Roman" panose="02020603050405020304" charset="0"/>
              </a:rPr>
              <a:t>Ternary constraint</a:t>
            </a:r>
            <a:r>
              <a:rPr lang="en-US" sz="1800" b="0" i="0" u="none" strike="noStrike" baseline="0" dirty="0">
                <a:latin typeface="Times New Roman" panose="02020603050405020304" charset="0"/>
                <a:cs typeface="Times New Roman" panose="02020603050405020304" charset="0"/>
              </a:rPr>
              <a:t>.</a:t>
            </a:r>
          </a:p>
          <a:p>
            <a:pPr marL="0" indent="0" algn="l">
              <a:buNone/>
            </a:pPr>
            <a:r>
              <a:rPr lang="en-US" sz="1800" b="1" i="1" dirty="0">
                <a:latin typeface="Times New Roman" panose="02020603050405020304" charset="0"/>
                <a:cs typeface="Times New Roman" panose="02020603050405020304" charset="0"/>
              </a:rPr>
              <a:t>Example: </a:t>
            </a:r>
            <a:r>
              <a:rPr lang="en-US" sz="1800" dirty="0">
                <a:latin typeface="Times New Roman" panose="02020603050405020304" charset="0"/>
                <a:cs typeface="Times New Roman" panose="02020603050405020304" charset="0"/>
              </a:rPr>
              <a:t>A</a:t>
            </a:r>
            <a:r>
              <a:rPr lang="en-US" sz="1800" b="0" i="0" u="none" strike="noStrike" baseline="0" dirty="0">
                <a:latin typeface="Times New Roman" panose="02020603050405020304" charset="0"/>
                <a:cs typeface="Times New Roman" panose="02020603050405020304" charset="0"/>
              </a:rPr>
              <a:t>sserting that the value of Y is between X and Z, with the ternary constraint </a:t>
            </a:r>
            <a:r>
              <a:rPr lang="en-US" sz="1800" b="1" i="0" u="none" strike="noStrike" baseline="0" dirty="0">
                <a:latin typeface="Times New Roman" panose="02020603050405020304" charset="0"/>
                <a:cs typeface="Times New Roman" panose="02020603050405020304" charset="0"/>
              </a:rPr>
              <a:t>Between(X, Y, Z).</a:t>
            </a:r>
            <a:r>
              <a:rPr lang="en-US" sz="1800" i="0" u="none" strike="noStrike" baseline="0" dirty="0">
                <a:latin typeface="Times New Roman" panose="02020603050405020304" charset="0"/>
                <a:cs typeface="Times New Roman" panose="02020603050405020304" charset="0"/>
              </a:rPr>
              <a:t>]</a:t>
            </a:r>
            <a:endParaRPr lang="en-US" sz="1800" b="1" i="0" u="none" strike="noStrike" baseline="0" dirty="0">
              <a:latin typeface="Times New Roman" panose="02020603050405020304" charset="0"/>
              <a:cs typeface="Times New Roman" panose="02020603050405020304" charset="0"/>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lstStyle/>
          <a:p>
            <a:r>
              <a:rPr lang="en-US" sz="3600" i="0" u="none" strike="noStrike" baseline="0" dirty="0">
                <a:latin typeface="Times-Bold"/>
              </a:rPr>
              <a:t>Variations on the CSP formalism (</a:t>
            </a:r>
            <a:r>
              <a:rPr lang="en-US" sz="3600" i="0" u="none" strike="noStrike" baseline="0" dirty="0" err="1">
                <a:latin typeface="Times-Bold"/>
              </a:rPr>
              <a:t>contd</a:t>
            </a:r>
            <a:r>
              <a:rPr lang="en-US" sz="3600" i="0" u="none" strike="noStrike" baseline="0" dirty="0">
                <a:latin typeface="Times-Bold"/>
              </a:rPr>
              <a:t>…)</a:t>
            </a:r>
            <a:endParaRPr lang="en-US" dirty="0"/>
          </a:p>
        </p:txBody>
      </p:sp>
      <p:sp>
        <p:nvSpPr>
          <p:cNvPr id="3" name="Content Placeholder 2"/>
          <p:cNvSpPr>
            <a:spLocks noGrp="1"/>
          </p:cNvSpPr>
          <p:nvPr>
            <p:ph idx="1"/>
          </p:nvPr>
        </p:nvSpPr>
        <p:spPr>
          <a:xfrm>
            <a:off x="2592925" y="1738090"/>
            <a:ext cx="8915400" cy="4495800"/>
          </a:xfrm>
        </p:spPr>
        <p:txBody>
          <a:bodyPr>
            <a:noAutofit/>
          </a:bodyPr>
          <a:lstStyle/>
          <a:p>
            <a:pPr marL="0" indent="0" algn="just">
              <a:buNone/>
            </a:pPr>
            <a:r>
              <a:rPr lang="en-US" sz="2000" b="1" i="0" u="none" strike="noStrike" baseline="0" dirty="0">
                <a:latin typeface="Times-Roman"/>
              </a:rPr>
              <a:t>Global Constraints:</a:t>
            </a:r>
          </a:p>
          <a:p>
            <a:pPr algn="just"/>
            <a:r>
              <a:rPr lang="en-US" sz="2000" b="0" i="0" u="none" strike="noStrike" baseline="0" dirty="0">
                <a:latin typeface="Times-Roman"/>
              </a:rPr>
              <a:t>A constraint involving an arbitrary number of variables is called a </a:t>
            </a:r>
            <a:r>
              <a:rPr lang="en-US" sz="2000" b="1" i="0" u="none" strike="noStrike" baseline="0" dirty="0">
                <a:latin typeface="Times-Bold"/>
              </a:rPr>
              <a:t>global constraint</a:t>
            </a:r>
            <a:r>
              <a:rPr lang="en-US" sz="2000" b="0" i="0" u="none" strike="noStrike" baseline="0" dirty="0">
                <a:latin typeface="Times-Roman"/>
              </a:rPr>
              <a:t>. (The name is traditional but confusing because it need not involve </a:t>
            </a:r>
            <a:r>
              <a:rPr lang="en-US" sz="2000" b="0" i="1" u="none" strike="noStrike" baseline="0" dirty="0">
                <a:latin typeface="Times-Italic"/>
              </a:rPr>
              <a:t>all </a:t>
            </a:r>
            <a:r>
              <a:rPr lang="en-US" sz="2000" b="0" i="0" u="none" strike="noStrike" baseline="0" dirty="0">
                <a:latin typeface="Times-Roman"/>
              </a:rPr>
              <a:t>the variables in a problem).</a:t>
            </a:r>
          </a:p>
          <a:p>
            <a:pPr algn="just"/>
            <a:r>
              <a:rPr lang="en-US" sz="2000" b="0" i="0" u="none" strike="noStrike" baseline="0" dirty="0">
                <a:latin typeface="Times-Roman"/>
              </a:rPr>
              <a:t>One of the most common global constraints is </a:t>
            </a:r>
            <a:r>
              <a:rPr lang="en-US" sz="2000" b="1" i="0" u="none" strike="noStrike" baseline="0" dirty="0" err="1">
                <a:latin typeface="CMTI10"/>
              </a:rPr>
              <a:t>Alldiff</a:t>
            </a:r>
            <a:r>
              <a:rPr lang="en-US" sz="2000" b="0" i="0" u="none" strike="noStrike" baseline="0" dirty="0">
                <a:latin typeface="CMTI10"/>
              </a:rPr>
              <a:t> </a:t>
            </a:r>
            <a:r>
              <a:rPr lang="en-US" sz="2000" b="0" i="0" u="none" strike="noStrike" baseline="0" dirty="0">
                <a:latin typeface="Times-Roman"/>
              </a:rPr>
              <a:t>, which says that all of the variables involved in the constraint must have different values. </a:t>
            </a:r>
          </a:p>
          <a:p>
            <a:pPr marL="0" indent="0" algn="l">
              <a:buNone/>
            </a:pPr>
            <a:r>
              <a:rPr lang="en-US" sz="2000" b="1" i="1" u="none" strike="noStrike" baseline="0" dirty="0">
                <a:latin typeface="Times-Roman"/>
              </a:rPr>
              <a:t>Examples:</a:t>
            </a:r>
          </a:p>
          <a:p>
            <a:pPr algn="just"/>
            <a:r>
              <a:rPr lang="en-US" sz="2000" b="1" i="0" u="none" strike="noStrike" baseline="0" dirty="0">
                <a:latin typeface="Times-Roman"/>
              </a:rPr>
              <a:t>Sudoku problems (</a:t>
            </a:r>
            <a:r>
              <a:rPr lang="en-US" sz="2000" b="0" i="0" u="none" strike="noStrike" baseline="0" dirty="0">
                <a:latin typeface="Times-Roman"/>
              </a:rPr>
              <a:t>all variables in each row or column or 3 ˟ 3 matrix must satisfy an </a:t>
            </a:r>
            <a:r>
              <a:rPr lang="en-US" sz="2000" b="0" i="0" u="none" strike="noStrike" baseline="0" dirty="0" err="1">
                <a:latin typeface="CMTI10"/>
              </a:rPr>
              <a:t>Alldiff</a:t>
            </a:r>
            <a:r>
              <a:rPr lang="en-US" sz="2000" b="0" i="0" u="none" strike="noStrike" baseline="0" dirty="0">
                <a:latin typeface="CMTI10"/>
              </a:rPr>
              <a:t> </a:t>
            </a:r>
            <a:r>
              <a:rPr lang="en-US" sz="2000" b="0" i="0" u="none" strike="noStrike" baseline="0" dirty="0">
                <a:latin typeface="Times-Roman"/>
              </a:rPr>
              <a:t>constraint.)</a:t>
            </a:r>
          </a:p>
          <a:p>
            <a:pPr algn="just"/>
            <a:r>
              <a:rPr lang="en-US" sz="2000" b="1" i="0" u="none" strike="noStrike" baseline="0" dirty="0">
                <a:latin typeface="Times-Bold"/>
              </a:rPr>
              <a:t>Cryptarithmetic </a:t>
            </a:r>
            <a:r>
              <a:rPr lang="en-US" sz="2000" b="0" i="0" u="none" strike="noStrike" baseline="0" dirty="0">
                <a:latin typeface="Times-Roman"/>
              </a:rPr>
              <a:t>puzzles. (Each letter in a cryptarithmetic puzzle represents a different digit.)</a:t>
            </a:r>
            <a:endParaRPr 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81200" y="274638"/>
            <a:ext cx="8229600" cy="715962"/>
          </a:xfrm>
          <a:noFill/>
        </p:spPr>
        <p:txBody>
          <a:bodyPr>
            <a:normAutofit/>
          </a:bodyPr>
          <a:lstStyle/>
          <a:p>
            <a:pPr eaLnBrk="1" hangingPunct="1">
              <a:defRPr/>
            </a:pPr>
            <a:r>
              <a:rPr lang="en-US" dirty="0"/>
              <a:t>PEAS</a:t>
            </a:r>
          </a:p>
        </p:txBody>
      </p:sp>
      <p:sp>
        <p:nvSpPr>
          <p:cNvPr id="12291" name="Rectangle 3"/>
          <p:cNvSpPr>
            <a:spLocks noGrp="1" noChangeArrowheads="1"/>
          </p:cNvSpPr>
          <p:nvPr>
            <p:ph idx="1"/>
          </p:nvPr>
        </p:nvSpPr>
        <p:spPr>
          <a:xfrm>
            <a:off x="1981200" y="1219200"/>
            <a:ext cx="8229600" cy="4648200"/>
          </a:xfrm>
          <a:noFill/>
        </p:spPr>
        <p:txBody>
          <a:bodyPr/>
          <a:lstStyle/>
          <a:p>
            <a:pPr eaLnBrk="1" hangingPunct="1">
              <a:lnSpc>
                <a:spcPct val="90000"/>
              </a:lnSpc>
              <a:defRPr/>
            </a:pPr>
            <a:endParaRPr lang="en-US" altLang="zh-CN" dirty="0">
              <a:ea typeface="SimSun" panose="02010600030101010101" pitchFamily="2" charset="-122"/>
            </a:endParaRPr>
          </a:p>
          <a:p>
            <a:pPr eaLnBrk="1" hangingPunct="1">
              <a:lnSpc>
                <a:spcPct val="90000"/>
              </a:lnSpc>
              <a:defRPr/>
            </a:pPr>
            <a:r>
              <a:rPr lang="en-US" altLang="zh-CN" dirty="0">
                <a:ea typeface="SimSun" panose="02010600030101010101" pitchFamily="2" charset="-122"/>
              </a:rPr>
              <a:t>Task environments are problems to which rational agents are the solutions. The task environment is specified by PEAS.</a:t>
            </a:r>
          </a:p>
          <a:p>
            <a:pPr eaLnBrk="1" hangingPunct="1">
              <a:lnSpc>
                <a:spcPct val="90000"/>
              </a:lnSpc>
              <a:defRPr/>
            </a:pPr>
            <a:r>
              <a:rPr lang="en-US" altLang="zh-CN" dirty="0">
                <a:ea typeface="SimSun" panose="02010600030101010101" pitchFamily="2" charset="-122"/>
              </a:rPr>
              <a:t>PEAS stands for :-  Performance measure, Environment, Actuators, Sensors.</a:t>
            </a:r>
          </a:p>
          <a:p>
            <a:pPr eaLnBrk="1" hangingPunct="1">
              <a:lnSpc>
                <a:spcPct val="90000"/>
              </a:lnSpc>
              <a:defRPr/>
            </a:pPr>
            <a:r>
              <a:rPr lang="en-US" altLang="zh-CN" dirty="0">
                <a:ea typeface="SimSun" panose="02010600030101010101" pitchFamily="2" charset="-122"/>
              </a:rPr>
              <a:t>PEAS specifies the settings for an intelligent agent design.</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i="0" u="none" strike="noStrike" baseline="0" dirty="0">
                <a:latin typeface="Times-Roman"/>
              </a:rPr>
              <a:t>Sudoku problems</a:t>
            </a:r>
            <a:endParaRPr lang="en-US" sz="4400" dirty="0"/>
          </a:p>
        </p:txBody>
      </p:sp>
      <p:pic>
        <p:nvPicPr>
          <p:cNvPr id="4" name="Picture 3"/>
          <p:cNvPicPr>
            <a:picLocks noChangeAspect="1"/>
          </p:cNvPicPr>
          <p:nvPr/>
        </p:nvPicPr>
        <p:blipFill>
          <a:blip r:embed="rId2"/>
          <a:stretch>
            <a:fillRect/>
          </a:stretch>
        </p:blipFill>
        <p:spPr>
          <a:xfrm>
            <a:off x="2587845" y="2057400"/>
            <a:ext cx="7036056" cy="3505200"/>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990600"/>
          </a:xfrm>
        </p:spPr>
        <p:txBody>
          <a:bodyPr/>
          <a:lstStyle/>
          <a:p>
            <a:r>
              <a:rPr lang="en-US" sz="4000" i="0" u="none" strike="noStrike" baseline="0" dirty="0">
                <a:latin typeface="Times-Roman"/>
              </a:rPr>
              <a:t>Sudoku problems (</a:t>
            </a:r>
            <a:r>
              <a:rPr lang="en-US" sz="4000" i="0" u="none" strike="noStrike" baseline="0" dirty="0" err="1">
                <a:latin typeface="Times-Roman"/>
              </a:rPr>
              <a:t>contd</a:t>
            </a:r>
            <a:r>
              <a:rPr lang="en-US" sz="4000" i="0" u="none" strike="noStrike" baseline="0" dirty="0">
                <a:latin typeface="Times-Roman"/>
              </a:rPr>
              <a:t>…)</a:t>
            </a:r>
            <a:endParaRPr lang="en-US" dirty="0"/>
          </a:p>
        </p:txBody>
      </p:sp>
      <p:pic>
        <p:nvPicPr>
          <p:cNvPr id="5" name="Content Placeholder 4"/>
          <p:cNvPicPr>
            <a:picLocks noGrp="1" noChangeAspect="1"/>
          </p:cNvPicPr>
          <p:nvPr>
            <p:ph idx="1"/>
          </p:nvPr>
        </p:nvPicPr>
        <p:blipFill>
          <a:blip r:embed="rId2"/>
          <a:stretch>
            <a:fillRect/>
          </a:stretch>
        </p:blipFill>
        <p:spPr>
          <a:xfrm>
            <a:off x="1530031" y="2286000"/>
            <a:ext cx="9983153" cy="3124200"/>
          </a:xfrm>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i="0" u="none" strike="noStrike" baseline="0" dirty="0">
                <a:latin typeface="Times-Roman"/>
              </a:rPr>
              <a:t>Sudoku problems (</a:t>
            </a:r>
            <a:r>
              <a:rPr lang="en-US" sz="4000" i="0" u="none" strike="noStrike" baseline="0" dirty="0" err="1">
                <a:latin typeface="Times-Roman"/>
              </a:rPr>
              <a:t>contd</a:t>
            </a:r>
            <a:r>
              <a:rPr lang="en-US" sz="4000" i="0" u="none" strike="noStrike" baseline="0" dirty="0">
                <a:latin typeface="Times-Roman"/>
              </a:rPr>
              <a:t>…)</a:t>
            </a:r>
            <a:endParaRPr lang="en-US" dirty="0"/>
          </a:p>
        </p:txBody>
      </p:sp>
      <p:pic>
        <p:nvPicPr>
          <p:cNvPr id="5" name="Content Placeholder 4"/>
          <p:cNvPicPr>
            <a:picLocks noGrp="1" noChangeAspect="1"/>
          </p:cNvPicPr>
          <p:nvPr>
            <p:ph idx="1"/>
          </p:nvPr>
        </p:nvPicPr>
        <p:blipFill>
          <a:blip r:embed="rId2"/>
          <a:stretch>
            <a:fillRect/>
          </a:stretch>
        </p:blipFill>
        <p:spPr>
          <a:xfrm>
            <a:off x="1752600" y="2680138"/>
            <a:ext cx="8269289" cy="914400"/>
          </a:xfrm>
        </p:spPr>
      </p:pic>
      <p:pic>
        <p:nvPicPr>
          <p:cNvPr id="7" name="Picture 6"/>
          <p:cNvPicPr>
            <a:picLocks noChangeAspect="1"/>
          </p:cNvPicPr>
          <p:nvPr/>
        </p:nvPicPr>
        <p:blipFill>
          <a:blip r:embed="rId3"/>
          <a:stretch>
            <a:fillRect/>
          </a:stretch>
        </p:blipFill>
        <p:spPr>
          <a:xfrm>
            <a:off x="1752600" y="3602421"/>
            <a:ext cx="6745289" cy="2569779"/>
          </a:xfrm>
          <a:prstGeom prst="rect">
            <a:avLst/>
          </a:prstGeom>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593" y="304800"/>
            <a:ext cx="10018713" cy="685800"/>
          </a:xfrm>
        </p:spPr>
        <p:txBody>
          <a:bodyPr>
            <a:normAutofit fontScale="90000"/>
          </a:bodyPr>
          <a:lstStyle/>
          <a:p>
            <a:r>
              <a:rPr lang="en-US" dirty="0"/>
              <a:t>Cryptarithmetic Problems</a:t>
            </a:r>
          </a:p>
        </p:txBody>
      </p:sp>
      <p:pic>
        <p:nvPicPr>
          <p:cNvPr id="4" name="Picture 3"/>
          <p:cNvPicPr>
            <a:picLocks noChangeAspect="1"/>
          </p:cNvPicPr>
          <p:nvPr/>
        </p:nvPicPr>
        <p:blipFill>
          <a:blip r:embed="rId2"/>
          <a:stretch>
            <a:fillRect/>
          </a:stretch>
        </p:blipFill>
        <p:spPr>
          <a:xfrm>
            <a:off x="2362200" y="1447800"/>
            <a:ext cx="8883264" cy="2819400"/>
          </a:xfrm>
          <a:prstGeom prst="rect">
            <a:avLst/>
          </a:prstGeom>
        </p:spPr>
      </p:pic>
      <p:pic>
        <p:nvPicPr>
          <p:cNvPr id="5" name="Picture 4"/>
          <p:cNvPicPr>
            <a:picLocks noChangeAspect="1"/>
          </p:cNvPicPr>
          <p:nvPr/>
        </p:nvPicPr>
        <p:blipFill>
          <a:blip r:embed="rId3"/>
          <a:stretch>
            <a:fillRect/>
          </a:stretch>
        </p:blipFill>
        <p:spPr>
          <a:xfrm>
            <a:off x="2362200" y="4267200"/>
            <a:ext cx="8883264" cy="1752600"/>
          </a:xfrm>
          <a:prstGeom prst="rect">
            <a:avLst/>
          </a:prstGeom>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2286001" y="214314"/>
            <a:ext cx="8181976" cy="700087"/>
          </a:xfrm>
        </p:spPr>
        <p:txBody>
          <a:bodyPr>
            <a:normAutofit fontScale="90000"/>
          </a:bodyPr>
          <a:lstStyle/>
          <a:p>
            <a:pPr eaLnBrk="1" hangingPunct="1"/>
            <a:r>
              <a:rPr lang="en-US" dirty="0"/>
              <a:t>Cryptarithmetic Problems (</a:t>
            </a:r>
            <a:r>
              <a:rPr lang="en-US" dirty="0" err="1"/>
              <a:t>contd</a:t>
            </a:r>
            <a:r>
              <a:rPr lang="en-US" dirty="0"/>
              <a:t>…)</a:t>
            </a:r>
            <a:endParaRPr lang="en-US" altLang="en-US" dirty="0"/>
          </a:p>
        </p:txBody>
      </p:sp>
      <p:sp>
        <p:nvSpPr>
          <p:cNvPr id="2" name="Rectangle 3"/>
          <p:cNvSpPr>
            <a:spLocks noGrp="1" noChangeArrowheads="1"/>
          </p:cNvSpPr>
          <p:nvPr>
            <p:ph idx="1"/>
          </p:nvPr>
        </p:nvSpPr>
        <p:spPr>
          <a:xfrm>
            <a:off x="1676400" y="990600"/>
            <a:ext cx="8570913" cy="4876800"/>
          </a:xfrm>
          <a:solidFill>
            <a:schemeClr val="accent1">
              <a:lumMod val="40000"/>
              <a:lumOff val="60000"/>
            </a:schemeClr>
          </a:solidFill>
        </p:spPr>
        <p:txBody>
          <a:bodyPr>
            <a:normAutofit/>
          </a:bodyPr>
          <a:lstStyle/>
          <a:p>
            <a:pPr eaLnBrk="1" hangingPunct="1">
              <a:lnSpc>
                <a:spcPct val="90000"/>
              </a:lnSpc>
              <a:defRPr/>
            </a:pPr>
            <a:r>
              <a:rPr lang="en-US" sz="2400" dirty="0">
                <a:solidFill>
                  <a:schemeClr val="accent2"/>
                </a:solidFill>
              </a:rPr>
              <a:t>Variables</a:t>
            </a:r>
            <a:r>
              <a:rPr lang="en-US" sz="2400" dirty="0"/>
              <a:t>:</a:t>
            </a:r>
            <a:r>
              <a:rPr lang="en-US" sz="2400" i="1" dirty="0"/>
              <a:t> F T U W R O </a:t>
            </a:r>
            <a:endParaRPr lang="en-US" sz="2400" i="1" baseline="-25000" dirty="0"/>
          </a:p>
          <a:p>
            <a:pPr marL="0" indent="0" eaLnBrk="1" hangingPunct="1">
              <a:lnSpc>
                <a:spcPct val="90000"/>
              </a:lnSpc>
              <a:buNone/>
              <a:defRPr/>
            </a:pPr>
            <a:endParaRPr lang="en-US" sz="2400" i="1" dirty="0"/>
          </a:p>
          <a:p>
            <a:pPr eaLnBrk="1" hangingPunct="1">
              <a:lnSpc>
                <a:spcPct val="90000"/>
              </a:lnSpc>
              <a:defRPr/>
            </a:pPr>
            <a:r>
              <a:rPr lang="en-US" sz="2400" dirty="0">
                <a:solidFill>
                  <a:schemeClr val="accent2"/>
                </a:solidFill>
              </a:rPr>
              <a:t>Domains</a:t>
            </a:r>
            <a:r>
              <a:rPr lang="en-US" sz="2400" dirty="0"/>
              <a:t>: {</a:t>
            </a:r>
            <a:r>
              <a:rPr lang="en-US" sz="2400" i="1" dirty="0"/>
              <a:t>0,1,2,3,4,5,6,7,8,9</a:t>
            </a:r>
            <a:r>
              <a:rPr lang="en-US" sz="2400" dirty="0"/>
              <a:t>}</a:t>
            </a:r>
          </a:p>
          <a:p>
            <a:pPr eaLnBrk="1" hangingPunct="1">
              <a:lnSpc>
                <a:spcPct val="90000"/>
              </a:lnSpc>
              <a:defRPr/>
            </a:pPr>
            <a:endParaRPr lang="en-US" sz="2400" dirty="0"/>
          </a:p>
          <a:p>
            <a:pPr eaLnBrk="1" hangingPunct="1">
              <a:lnSpc>
                <a:spcPct val="90000"/>
              </a:lnSpc>
              <a:defRPr/>
            </a:pPr>
            <a:r>
              <a:rPr lang="en-US" sz="2400" dirty="0">
                <a:solidFill>
                  <a:schemeClr val="accent2"/>
                </a:solidFill>
              </a:rPr>
              <a:t>Constraints</a:t>
            </a:r>
            <a:r>
              <a:rPr lang="en-US" sz="2400" dirty="0"/>
              <a:t>: </a:t>
            </a:r>
            <a:r>
              <a:rPr lang="en-US" sz="2400" i="1" dirty="0" err="1"/>
              <a:t>Alldiff</a:t>
            </a:r>
            <a:r>
              <a:rPr lang="en-US" sz="2400" i="1" dirty="0"/>
              <a:t> (F,T,U,W,R,O)</a:t>
            </a:r>
            <a:endParaRPr lang="en-US" sz="2400" dirty="0"/>
          </a:p>
          <a:p>
            <a:pPr marL="457200" lvl="1" indent="0" eaLnBrk="1" hangingPunct="1">
              <a:lnSpc>
                <a:spcPct val="90000"/>
              </a:lnSpc>
              <a:buNone/>
              <a:defRPr/>
            </a:pPr>
            <a:r>
              <a:rPr lang="en-US" sz="2000" i="1" dirty="0"/>
              <a:t>                        O + O = R + 10 </a:t>
            </a:r>
            <a:r>
              <a:rPr lang="en-US" sz="2000" i="1" dirty="0">
                <a:latin typeface="Arial" panose="020B0604020202020204"/>
                <a:cs typeface="Arial" panose="020B0604020202020204" pitchFamily="34" charset="0"/>
              </a:rPr>
              <a:t>·</a:t>
            </a:r>
            <a:r>
              <a:rPr lang="en-US" sz="2000" i="1" dirty="0">
                <a:cs typeface="Arial" panose="020B0604020202020204" pitchFamily="34" charset="0"/>
              </a:rPr>
              <a:t> C</a:t>
            </a:r>
            <a:r>
              <a:rPr lang="en-US" sz="2000" i="1" baseline="-25000" dirty="0"/>
              <a:t>1</a:t>
            </a:r>
            <a:endParaRPr lang="en-US" sz="2000" i="1" dirty="0"/>
          </a:p>
          <a:p>
            <a:pPr marL="457200" lvl="1" indent="0" eaLnBrk="1" hangingPunct="1">
              <a:lnSpc>
                <a:spcPct val="90000"/>
              </a:lnSpc>
              <a:buNone/>
              <a:defRPr/>
            </a:pPr>
            <a:r>
              <a:rPr lang="en-US" sz="2000" i="1" dirty="0">
                <a:cs typeface="Arial" panose="020B0604020202020204" pitchFamily="34" charset="0"/>
              </a:rPr>
              <a:t>                        C</a:t>
            </a:r>
            <a:r>
              <a:rPr lang="en-US" sz="2000" i="1" baseline="-25000" dirty="0"/>
              <a:t>1</a:t>
            </a:r>
            <a:r>
              <a:rPr lang="en-US" sz="2000" i="1" dirty="0"/>
              <a:t> + W + W = U + 10 </a:t>
            </a:r>
            <a:r>
              <a:rPr lang="en-US" sz="2000" i="1" dirty="0">
                <a:latin typeface="Arial" panose="020B0604020202020204"/>
                <a:cs typeface="Arial" panose="020B0604020202020204" pitchFamily="34" charset="0"/>
              </a:rPr>
              <a:t>·</a:t>
            </a:r>
            <a:r>
              <a:rPr lang="en-US" sz="2000" i="1" dirty="0"/>
              <a:t> C</a:t>
            </a:r>
            <a:r>
              <a:rPr lang="en-US" sz="2000" i="1" baseline="-25000" dirty="0"/>
              <a:t>2</a:t>
            </a:r>
            <a:endParaRPr lang="en-US" sz="2000" i="1" dirty="0"/>
          </a:p>
          <a:p>
            <a:pPr marL="457200" lvl="1" indent="0" eaLnBrk="1" hangingPunct="1">
              <a:lnSpc>
                <a:spcPct val="90000"/>
              </a:lnSpc>
              <a:buNone/>
              <a:defRPr/>
            </a:pPr>
            <a:r>
              <a:rPr lang="en-US" sz="2000" i="1" dirty="0"/>
              <a:t>                        C</a:t>
            </a:r>
            <a:r>
              <a:rPr lang="en-US" sz="2000" i="1" baseline="-25000" dirty="0"/>
              <a:t>2</a:t>
            </a:r>
            <a:r>
              <a:rPr lang="en-US" sz="2000" i="1" dirty="0"/>
              <a:t> + T + T </a:t>
            </a:r>
            <a:r>
              <a:rPr lang="en-US" sz="2000" dirty="0"/>
              <a:t>= </a:t>
            </a:r>
            <a:r>
              <a:rPr lang="en-US" sz="2000" i="1" dirty="0"/>
              <a:t>O + 10 </a:t>
            </a:r>
            <a:r>
              <a:rPr lang="en-US" sz="2000" i="1" dirty="0">
                <a:latin typeface="Arial" panose="020B0604020202020204"/>
                <a:cs typeface="Arial" panose="020B0604020202020204" pitchFamily="34" charset="0"/>
              </a:rPr>
              <a:t>·</a:t>
            </a:r>
            <a:r>
              <a:rPr lang="en-US" sz="2000" i="1" dirty="0"/>
              <a:t> C</a:t>
            </a:r>
            <a:r>
              <a:rPr lang="en-US" sz="2000" i="1" baseline="-25000" dirty="0"/>
              <a:t>3</a:t>
            </a:r>
          </a:p>
          <a:p>
            <a:pPr marL="457200" lvl="1" indent="0" eaLnBrk="1" hangingPunct="1">
              <a:lnSpc>
                <a:spcPct val="90000"/>
              </a:lnSpc>
              <a:buNone/>
              <a:defRPr/>
            </a:pPr>
            <a:r>
              <a:rPr lang="en-US" sz="2000" i="1" dirty="0"/>
              <a:t>                        C</a:t>
            </a:r>
            <a:r>
              <a:rPr lang="en-US" sz="2000" i="1" baseline="-25000" dirty="0"/>
              <a:t>3</a:t>
            </a:r>
            <a:r>
              <a:rPr lang="en-US" sz="2000" dirty="0"/>
              <a:t> = </a:t>
            </a:r>
            <a:r>
              <a:rPr lang="en-US" sz="2000" i="1" dirty="0"/>
              <a:t>F,</a:t>
            </a:r>
            <a:r>
              <a:rPr lang="en-US" sz="2000" dirty="0"/>
              <a:t> </a:t>
            </a:r>
            <a:r>
              <a:rPr lang="en-US" sz="2000" i="1" dirty="0"/>
              <a:t>T </a:t>
            </a:r>
            <a:r>
              <a:rPr lang="en-US" sz="2000" dirty="0">
                <a:cs typeface="Arial" panose="020B0604020202020204" pitchFamily="34" charset="0"/>
              </a:rPr>
              <a:t>≠</a:t>
            </a:r>
            <a:r>
              <a:rPr lang="en-US" sz="2000" dirty="0"/>
              <a:t> </a:t>
            </a:r>
            <a:r>
              <a:rPr lang="en-US" sz="2000" i="1" dirty="0"/>
              <a:t>0</a:t>
            </a:r>
            <a:r>
              <a:rPr lang="en-US" i="1" dirty="0"/>
              <a:t>,</a:t>
            </a:r>
            <a:r>
              <a:rPr lang="en-US" sz="2000" dirty="0"/>
              <a:t> </a:t>
            </a:r>
            <a:r>
              <a:rPr lang="en-US" sz="2000" i="1" dirty="0"/>
              <a:t>F</a:t>
            </a:r>
            <a:r>
              <a:rPr lang="en-US" sz="2000" dirty="0"/>
              <a:t> </a:t>
            </a:r>
            <a:r>
              <a:rPr lang="en-US" sz="2000" dirty="0">
                <a:cs typeface="Arial" panose="020B0604020202020204" pitchFamily="34" charset="0"/>
              </a:rPr>
              <a:t>≠</a:t>
            </a:r>
            <a:r>
              <a:rPr lang="en-US" sz="2000" dirty="0"/>
              <a:t> </a:t>
            </a:r>
            <a:r>
              <a:rPr lang="en-US" sz="2000" i="1" dirty="0"/>
              <a:t>0</a:t>
            </a: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Cryptarithmetic Problems (</a:t>
            </a:r>
            <a:r>
              <a:rPr lang="en-US" dirty="0" err="1"/>
              <a:t>contd</a:t>
            </a:r>
            <a:r>
              <a:rPr lang="en-US" dirty="0"/>
              <a:t>…)</a:t>
            </a:r>
          </a:p>
        </p:txBody>
      </p:sp>
      <p:pic>
        <p:nvPicPr>
          <p:cNvPr id="6" name="Content Placeholder 5"/>
          <p:cNvPicPr>
            <a:picLocks noGrp="1" noChangeAspect="1"/>
          </p:cNvPicPr>
          <p:nvPr>
            <p:ph sz="half" idx="1"/>
          </p:nvPr>
        </p:nvPicPr>
        <p:blipFill>
          <a:blip r:embed="rId2"/>
          <a:stretch>
            <a:fillRect/>
          </a:stretch>
        </p:blipFill>
        <p:spPr>
          <a:xfrm>
            <a:off x="1905874" y="3412466"/>
            <a:ext cx="4051139" cy="1633268"/>
          </a:xfrm>
          <a:prstGeom prst="rect">
            <a:avLst/>
          </a:prstGeom>
        </p:spPr>
      </p:pic>
      <p:sp>
        <p:nvSpPr>
          <p:cNvPr id="4" name="Content Placeholder 3"/>
          <p:cNvSpPr>
            <a:spLocks noGrp="1"/>
          </p:cNvSpPr>
          <p:nvPr>
            <p:ph sz="half" idx="2"/>
          </p:nvPr>
        </p:nvSpPr>
        <p:spPr>
          <a:xfrm>
            <a:off x="8382000" y="2165978"/>
            <a:ext cx="3122610" cy="3777622"/>
          </a:xfrm>
        </p:spPr>
        <p:txBody>
          <a:bodyPr/>
          <a:lstStyle/>
          <a:p>
            <a:pPr algn="l"/>
            <a:r>
              <a:rPr lang="en-US" sz="1800" b="0" i="0" u="none" strike="noStrike" baseline="0" dirty="0">
                <a:latin typeface="Times-Roman"/>
              </a:rPr>
              <a:t>These constraints can be represented in a </a:t>
            </a:r>
            <a:r>
              <a:rPr lang="en-US" sz="1800" b="1" i="0" u="none" strike="noStrike" baseline="0" dirty="0">
                <a:solidFill>
                  <a:srgbClr val="FF0000"/>
                </a:solidFill>
                <a:latin typeface="Times-Bold"/>
              </a:rPr>
              <a:t>constraint hypergraph</a:t>
            </a:r>
            <a:r>
              <a:rPr lang="en-US" sz="1800" b="1" i="0" u="none" strike="noStrike" baseline="0" dirty="0">
                <a:latin typeface="Times-Bold"/>
              </a:rPr>
              <a:t> </a:t>
            </a:r>
            <a:r>
              <a:rPr lang="en-US" sz="1800" i="0" u="none" strike="noStrike" baseline="0" dirty="0">
                <a:latin typeface="Times-Bold"/>
              </a:rPr>
              <a:t>as shown </a:t>
            </a:r>
            <a:r>
              <a:rPr lang="en-US" sz="1800" b="0" i="0" u="none" strike="noStrike" baseline="0" dirty="0">
                <a:latin typeface="Times-Roman"/>
              </a:rPr>
              <a:t>in the figure. </a:t>
            </a:r>
          </a:p>
          <a:p>
            <a:pPr algn="just"/>
            <a:r>
              <a:rPr lang="en-US" sz="1800" b="0" i="0" u="none" strike="noStrike" baseline="0" dirty="0">
                <a:latin typeface="Times-Roman"/>
              </a:rPr>
              <a:t> </a:t>
            </a:r>
            <a:r>
              <a:rPr lang="en-US" sz="1800" b="0" i="0" u="none" strike="noStrike" baseline="0" dirty="0">
                <a:solidFill>
                  <a:srgbClr val="7030A0"/>
                </a:solidFill>
                <a:latin typeface="Times-Roman"/>
              </a:rPr>
              <a:t>A hypergraph consists of ordinary nodes (the circles in the figure) and hypernodes (the squares), which represent </a:t>
            </a:r>
            <a:r>
              <a:rPr lang="en-US" sz="1800" b="0" i="0" u="none" strike="noStrike" baseline="0" dirty="0">
                <a:solidFill>
                  <a:srgbClr val="7030A0"/>
                </a:solidFill>
                <a:latin typeface="CMMI10"/>
              </a:rPr>
              <a:t>n</a:t>
            </a:r>
            <a:r>
              <a:rPr lang="en-US" sz="1800" b="0" i="0" u="none" strike="noStrike" baseline="0" dirty="0">
                <a:solidFill>
                  <a:srgbClr val="7030A0"/>
                </a:solidFill>
                <a:latin typeface="Times-Roman"/>
              </a:rPr>
              <a:t>-</a:t>
            </a:r>
            <a:r>
              <a:rPr lang="en-US" sz="1800" b="0" i="0" u="none" strike="noStrike" baseline="0" dirty="0" err="1">
                <a:solidFill>
                  <a:srgbClr val="7030A0"/>
                </a:solidFill>
                <a:latin typeface="Times-Roman"/>
              </a:rPr>
              <a:t>ary</a:t>
            </a:r>
            <a:r>
              <a:rPr lang="en-US" sz="1800" b="0" i="0" u="none" strike="noStrike" baseline="0" dirty="0">
                <a:solidFill>
                  <a:srgbClr val="7030A0"/>
                </a:solidFill>
                <a:latin typeface="Times-Roman"/>
              </a:rPr>
              <a:t> constraints.</a:t>
            </a:r>
            <a:endParaRPr lang="en-US" dirty="0">
              <a:solidFill>
                <a:srgbClr val="7030A0"/>
              </a:solidFill>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443230"/>
            <a:ext cx="8911687" cy="775970"/>
          </a:xfrm>
        </p:spPr>
        <p:txBody>
          <a:bodyPr>
            <a:normAutofit/>
          </a:bodyPr>
          <a:lstStyle/>
          <a:p>
            <a:r>
              <a:rPr lang="en-US" sz="4000" dirty="0" err="1"/>
              <a:t>Cryptarithmatic</a:t>
            </a:r>
            <a:r>
              <a:rPr lang="en-US" sz="4000" dirty="0"/>
              <a:t> Problems (</a:t>
            </a:r>
            <a:r>
              <a:rPr lang="en-US" sz="4000" dirty="0" err="1"/>
              <a:t>contd</a:t>
            </a:r>
            <a:r>
              <a:rPr lang="en-US" sz="4000" dirty="0"/>
              <a:t>…)</a:t>
            </a:r>
          </a:p>
        </p:txBody>
      </p:sp>
      <p:pic>
        <p:nvPicPr>
          <p:cNvPr id="1026" name="Picture 2" descr="Constraint satisfaction problems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480" y="1371600"/>
            <a:ext cx="8097520" cy="489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solidFill>
            <a:schemeClr val="accent2">
              <a:lumMod val="40000"/>
              <a:lumOff val="60000"/>
            </a:schemeClr>
          </a:solidFill>
        </p:spPr>
        <p:txBody>
          <a:bodyPr/>
          <a:lstStyle/>
          <a:p>
            <a:pPr>
              <a:defRPr/>
            </a:pPr>
            <a:r>
              <a:rPr lang="en-US" sz="3200" dirty="0"/>
              <a:t>Example: cryptarithmetic problem</a:t>
            </a:r>
          </a:p>
        </p:txBody>
      </p:sp>
      <p:sp>
        <p:nvSpPr>
          <p:cNvPr id="7" name="Content Placeholder 2"/>
          <p:cNvSpPr>
            <a:spLocks noGrp="1"/>
          </p:cNvSpPr>
          <p:nvPr>
            <p:ph idx="1"/>
          </p:nvPr>
        </p:nvSpPr>
        <p:spPr>
          <a:xfrm>
            <a:off x="2589212" y="2376710"/>
            <a:ext cx="8915400" cy="4100290"/>
          </a:xfrm>
          <a:solidFill>
            <a:schemeClr val="accent6">
              <a:lumMod val="20000"/>
              <a:lumOff val="80000"/>
            </a:schemeClr>
          </a:solidFill>
        </p:spPr>
        <p:txBody>
          <a:bodyPr>
            <a:normAutofit fontScale="25000" lnSpcReduction="20000"/>
          </a:bodyPr>
          <a:lstStyle/>
          <a:p>
            <a:pPr>
              <a:buClrTx/>
              <a:buFont typeface="Wingdings" panose="05000000000000000000" pitchFamily="2" charset="2"/>
              <a:buNone/>
              <a:defRPr/>
            </a:pPr>
            <a:r>
              <a:rPr lang="en-US" sz="4400" dirty="0"/>
              <a:t>                                       </a:t>
            </a:r>
            <a:r>
              <a:rPr lang="en-US" sz="5600" dirty="0"/>
              <a:t>C4 C3  C2  C1</a:t>
            </a:r>
          </a:p>
          <a:p>
            <a:pPr>
              <a:buClrTx/>
              <a:buFont typeface="Wingdings" panose="05000000000000000000" pitchFamily="2" charset="2"/>
              <a:buNone/>
              <a:defRPr/>
            </a:pPr>
            <a:r>
              <a:rPr lang="en-US" sz="5600" dirty="0"/>
              <a:t> 				 S    E    N    D</a:t>
            </a:r>
          </a:p>
          <a:p>
            <a:pPr>
              <a:buClrTx/>
              <a:buFont typeface="Wingdings" panose="05000000000000000000" pitchFamily="2" charset="2"/>
              <a:buNone/>
              <a:defRPr/>
            </a:pPr>
            <a:r>
              <a:rPr lang="en-US" sz="5600" dirty="0"/>
              <a:t>			       +    M   O   R    E</a:t>
            </a:r>
          </a:p>
          <a:p>
            <a:pPr>
              <a:buClrTx/>
              <a:buFont typeface="Wingdings" panose="05000000000000000000" pitchFamily="2" charset="2"/>
              <a:buNone/>
              <a:defRPr/>
            </a:pPr>
            <a:r>
              <a:rPr lang="en-US" sz="5600" dirty="0"/>
              <a:t>				________________</a:t>
            </a:r>
          </a:p>
          <a:p>
            <a:pPr>
              <a:buClrTx/>
              <a:buFont typeface="Wingdings" panose="05000000000000000000" pitchFamily="2" charset="2"/>
              <a:buNone/>
              <a:defRPr/>
            </a:pPr>
            <a:r>
              <a:rPr lang="en-US" sz="5600" dirty="0"/>
              <a:t>			         M  O    N   E    Y</a:t>
            </a:r>
          </a:p>
          <a:p>
            <a:pPr>
              <a:buClrTx/>
              <a:buFont typeface="Wingdings" panose="05000000000000000000" pitchFamily="2" charset="2"/>
              <a:buNone/>
              <a:defRPr/>
            </a:pPr>
            <a:endParaRPr lang="en-US" sz="5600" dirty="0"/>
          </a:p>
          <a:p>
            <a:pPr>
              <a:buClrTx/>
              <a:buFont typeface="+mj-lt"/>
              <a:buAutoNum type="arabicPeriod"/>
              <a:defRPr/>
            </a:pPr>
            <a:r>
              <a:rPr lang="en-US" sz="5600" dirty="0"/>
              <a:t>D + E = 10 * C1 + Y</a:t>
            </a:r>
          </a:p>
          <a:p>
            <a:pPr>
              <a:buClrTx/>
              <a:buFont typeface="+mj-lt"/>
              <a:buAutoNum type="arabicPeriod"/>
              <a:defRPr/>
            </a:pPr>
            <a:r>
              <a:rPr lang="en-US" sz="5600" dirty="0"/>
              <a:t>C1 + N + R = 10 * C2 + E</a:t>
            </a:r>
          </a:p>
          <a:p>
            <a:pPr>
              <a:buClrTx/>
              <a:buFont typeface="+mj-lt"/>
              <a:buAutoNum type="arabicPeriod"/>
              <a:defRPr/>
            </a:pPr>
            <a:r>
              <a:rPr lang="en-US" sz="5600" dirty="0"/>
              <a:t>C2 + E + O = 10 * C3 + N</a:t>
            </a:r>
          </a:p>
          <a:p>
            <a:pPr>
              <a:buClrTx/>
              <a:buFont typeface="+mj-lt"/>
              <a:buAutoNum type="arabicPeriod"/>
              <a:defRPr/>
            </a:pPr>
            <a:r>
              <a:rPr lang="en-US" sz="5600" dirty="0"/>
              <a:t>C3 + S + M = 10 * C4+ O</a:t>
            </a:r>
          </a:p>
          <a:p>
            <a:pPr>
              <a:buClrTx/>
              <a:buFont typeface="+mj-lt"/>
              <a:buAutoNum type="arabicPeriod"/>
              <a:defRPr/>
            </a:pPr>
            <a:r>
              <a:rPr lang="en-US" sz="5600" dirty="0"/>
              <a:t>C4 = M = 1 (As M has to be non-zero.)</a:t>
            </a:r>
          </a:p>
          <a:p>
            <a:pPr>
              <a:buClrTx/>
              <a:buFont typeface="Wingdings" panose="05000000000000000000" pitchFamily="2" charset="2"/>
              <a:buNone/>
              <a:defRPr/>
            </a:pPr>
            <a:r>
              <a:rPr lang="en-US" sz="5600" dirty="0"/>
              <a:t> Where C1, C2, C3 and C4 can be either 0 or 1.</a:t>
            </a:r>
          </a:p>
          <a:p>
            <a:pPr>
              <a:buClrTx/>
              <a:buFont typeface="Wingdings" panose="05000000000000000000" pitchFamily="2" charset="2"/>
              <a:buNone/>
              <a:defRPr/>
            </a:pPr>
            <a:r>
              <a:rPr lang="en-US" sz="5600" dirty="0"/>
              <a:t>Other alphabets can take unique values from the set { 0,1, 2, 3, 4, 5, 6, 7, 9}</a:t>
            </a:r>
          </a:p>
          <a:p>
            <a:pPr>
              <a:buClrTx/>
              <a:buFont typeface="+mj-lt"/>
              <a:buAutoNum type="arabicPeriod"/>
              <a:defRPr/>
            </a:pPr>
            <a:endParaRPr lang="en-US" sz="1600" dirty="0"/>
          </a:p>
          <a:p>
            <a:pPr>
              <a:buClrTx/>
              <a:buFont typeface="Wingdings" panose="05000000000000000000" pitchFamily="2" charset="2"/>
              <a:buNone/>
              <a:defRPr/>
            </a:pPr>
            <a:endParaRPr lang="en-US" sz="1400" dirty="0"/>
          </a:p>
          <a:p>
            <a:pPr>
              <a:buClrTx/>
              <a:buFont typeface="Wingdings" panose="05000000000000000000" pitchFamily="2" charset="2"/>
              <a:buNone/>
              <a:defRPr/>
            </a:pPr>
            <a:endParaRPr lang="en-US" sz="1400" dirty="0"/>
          </a:p>
          <a:p>
            <a:pPr>
              <a:buClrTx/>
              <a:buFont typeface="Wingdings" panose="05000000000000000000" pitchFamily="2" charset="2"/>
              <a:buNone/>
              <a:defRPr/>
            </a:pPr>
            <a:r>
              <a:rPr lang="en-US" sz="1400" dirty="0"/>
              <a:t>                                                                                 </a:t>
            </a:r>
          </a:p>
          <a:p>
            <a:pPr>
              <a:buClrTx/>
              <a:buFont typeface="Wingdings" panose="05000000000000000000" pitchFamily="2" charset="2"/>
              <a:buNone/>
              <a:defRPr/>
            </a:pPr>
            <a:r>
              <a:rPr lang="en-US" sz="1400" dirty="0"/>
              <a:t>                                                                                                                                                                                                                                      </a:t>
            </a:r>
          </a:p>
          <a:p>
            <a:pPr>
              <a:buClrTx/>
              <a:buFont typeface="Wingdings" panose="05000000000000000000" pitchFamily="2" charset="2"/>
              <a:buNone/>
              <a:defRPr/>
            </a:pPr>
            <a:r>
              <a:rPr lang="en-US" sz="1400" dirty="0"/>
              <a:t>   </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p:cNvSpPr>
            <a:spLocks noChangeArrowheads="1"/>
          </p:cNvSpPr>
          <p:nvPr/>
        </p:nvSpPr>
        <p:spPr bwMode="auto">
          <a:xfrm>
            <a:off x="4953000" y="1447800"/>
            <a:ext cx="1371600" cy="381000"/>
          </a:xfrm>
          <a:prstGeom prst="rect">
            <a:avLst/>
          </a:prstGeom>
          <a:solidFill>
            <a:schemeClr val="accent1"/>
          </a:solidFill>
          <a:ln w="9525" algn="ctr">
            <a:solidFill>
              <a:schemeClr val="tx1"/>
            </a:solidFill>
            <a:rou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6387" name="Title 1"/>
          <p:cNvSpPr>
            <a:spLocks noGrp="1"/>
          </p:cNvSpPr>
          <p:nvPr>
            <p:ph type="title"/>
          </p:nvPr>
        </p:nvSpPr>
        <p:spPr>
          <a:xfrm>
            <a:off x="2592925" y="146050"/>
            <a:ext cx="9141873" cy="838200"/>
          </a:xfrm>
          <a:solidFill>
            <a:schemeClr val="accent2">
              <a:lumMod val="40000"/>
              <a:lumOff val="60000"/>
            </a:schemeClr>
          </a:solidFill>
        </p:spPr>
        <p:txBody>
          <a:bodyPr/>
          <a:lstStyle/>
          <a:p>
            <a:pPr>
              <a:defRPr/>
            </a:pPr>
            <a:r>
              <a:rPr lang="en-US" sz="3200" dirty="0"/>
              <a:t>Example: cryptarithmetic problem (</a:t>
            </a:r>
            <a:r>
              <a:rPr lang="en-US" sz="3200" dirty="0" err="1"/>
              <a:t>contd</a:t>
            </a:r>
            <a:r>
              <a:rPr lang="en-US" sz="3200" dirty="0"/>
              <a:t>…)</a:t>
            </a:r>
          </a:p>
        </p:txBody>
      </p:sp>
      <p:sp>
        <p:nvSpPr>
          <p:cNvPr id="16388" name="Content Placeholder 2"/>
          <p:cNvSpPr>
            <a:spLocks noGrp="1"/>
          </p:cNvSpPr>
          <p:nvPr>
            <p:ph idx="1"/>
          </p:nvPr>
        </p:nvSpPr>
        <p:spPr>
          <a:xfrm>
            <a:off x="1676400" y="1143000"/>
            <a:ext cx="8991600" cy="5562600"/>
          </a:xfrm>
          <a:solidFill>
            <a:schemeClr val="tx2">
              <a:lumMod val="40000"/>
              <a:lumOff val="60000"/>
            </a:schemeClr>
          </a:solidFill>
        </p:spPr>
        <p:txBody>
          <a:bodyPr>
            <a:normAutofit fontScale="77500" lnSpcReduction="20000"/>
          </a:bodyPr>
          <a:lstStyle/>
          <a:p>
            <a:pPr>
              <a:buFont typeface="Wingdings" panose="05000000000000000000" pitchFamily="2" charset="2"/>
              <a:buNone/>
              <a:defRPr/>
            </a:pPr>
            <a:r>
              <a:rPr lang="en-US" sz="1400" dirty="0"/>
              <a:t> </a:t>
            </a:r>
          </a:p>
          <a:p>
            <a:pPr>
              <a:buFont typeface="Wingdings" panose="05000000000000000000" pitchFamily="2" charset="2"/>
              <a:buNone/>
              <a:defRPr/>
            </a:pPr>
            <a:r>
              <a:rPr lang="en-US" sz="1400" dirty="0"/>
              <a:t>   C4 C3  C2  C1              </a:t>
            </a:r>
          </a:p>
          <a:p>
            <a:pPr>
              <a:buFont typeface="Wingdings" panose="05000000000000000000" pitchFamily="2" charset="2"/>
              <a:buNone/>
              <a:defRPr/>
            </a:pPr>
            <a:r>
              <a:rPr lang="en-US" sz="1400" dirty="0"/>
              <a:t>     S    E    N    D</a:t>
            </a:r>
          </a:p>
          <a:p>
            <a:pPr>
              <a:buFont typeface="Wingdings" panose="05000000000000000000" pitchFamily="2" charset="2"/>
              <a:buNone/>
              <a:defRPr/>
            </a:pPr>
            <a:r>
              <a:rPr lang="en-US" sz="1400" dirty="0"/>
              <a:t>+  M   O    R    E</a:t>
            </a:r>
          </a:p>
          <a:p>
            <a:pPr>
              <a:buFont typeface="Wingdings" panose="05000000000000000000" pitchFamily="2" charset="2"/>
              <a:buNone/>
              <a:defRPr/>
            </a:pPr>
            <a:r>
              <a:rPr lang="en-US" sz="1400" dirty="0"/>
              <a:t>-----------------------</a:t>
            </a:r>
          </a:p>
          <a:p>
            <a:pPr>
              <a:buFont typeface="Wingdings" panose="05000000000000000000" pitchFamily="2" charset="2"/>
              <a:buNone/>
              <a:defRPr/>
            </a:pPr>
            <a:r>
              <a:rPr lang="en-US" sz="1400" dirty="0"/>
              <a:t>M  O  N    E     Y</a:t>
            </a:r>
          </a:p>
          <a:p>
            <a:pPr>
              <a:buFont typeface="Wingdings" panose="05000000000000000000" pitchFamily="2" charset="2"/>
              <a:buNone/>
              <a:defRPr/>
            </a:pPr>
            <a:endParaRPr lang="en-US" sz="1400" dirty="0"/>
          </a:p>
          <a:p>
            <a:pPr>
              <a:buFont typeface="Wingdings" panose="05000000000000000000" pitchFamily="2" charset="2"/>
              <a:buNone/>
              <a:defRPr/>
            </a:pPr>
            <a:endParaRPr lang="en-US" sz="1400" dirty="0"/>
          </a:p>
          <a:p>
            <a:pPr>
              <a:buFont typeface="Wingdings" panose="05000000000000000000" pitchFamily="2" charset="2"/>
              <a:buNone/>
              <a:defRPr/>
            </a:pPr>
            <a:endParaRPr lang="en-US" sz="1400" dirty="0"/>
          </a:p>
          <a:p>
            <a:pPr>
              <a:buFont typeface="Wingdings" panose="05000000000000000000" pitchFamily="2" charset="2"/>
              <a:buNone/>
              <a:defRPr/>
            </a:pPr>
            <a:r>
              <a:rPr lang="en-US" sz="1400" dirty="0"/>
              <a:t>                                                                                                                                 </a:t>
            </a:r>
          </a:p>
          <a:p>
            <a:pPr>
              <a:buFont typeface="Wingdings" panose="05000000000000000000" pitchFamily="2" charset="2"/>
              <a:buNone/>
              <a:defRPr/>
            </a:pPr>
            <a:r>
              <a:rPr lang="en-US" sz="1400" dirty="0"/>
              <a:t>                                                                                                                                      </a:t>
            </a:r>
          </a:p>
          <a:p>
            <a:pPr>
              <a:buFont typeface="Wingdings" panose="05000000000000000000" pitchFamily="2" charset="2"/>
              <a:buNone/>
              <a:defRPr/>
            </a:pPr>
            <a:r>
              <a:rPr lang="en-US" sz="1400" dirty="0"/>
              <a:t>                                                                          E = 2                                                </a:t>
            </a:r>
          </a:p>
          <a:p>
            <a:pPr>
              <a:buFont typeface="Wingdings" panose="05000000000000000000" pitchFamily="2" charset="2"/>
              <a:buNone/>
              <a:defRPr/>
            </a:pPr>
            <a:r>
              <a:rPr lang="en-US" sz="1400" dirty="0"/>
              <a:t>                                                                           E=5 </a:t>
            </a:r>
          </a:p>
          <a:p>
            <a:pPr>
              <a:buFont typeface="Wingdings" panose="05000000000000000000" pitchFamily="2" charset="2"/>
              <a:buNone/>
              <a:defRPr/>
            </a:pPr>
            <a:r>
              <a:rPr lang="en-US" sz="1400" dirty="0"/>
              <a:t>                                                                            </a:t>
            </a:r>
          </a:p>
          <a:p>
            <a:pPr>
              <a:buFont typeface="Wingdings" panose="05000000000000000000" pitchFamily="2" charset="2"/>
              <a:buNone/>
              <a:defRPr/>
            </a:pPr>
            <a:r>
              <a:rPr lang="en-US" sz="1400" dirty="0"/>
              <a:t>             D=7                                                                                                </a:t>
            </a:r>
          </a:p>
          <a:p>
            <a:pPr>
              <a:buFont typeface="Wingdings" panose="05000000000000000000" pitchFamily="2" charset="2"/>
              <a:buNone/>
              <a:defRPr/>
            </a:pPr>
            <a:r>
              <a:rPr lang="en-US" sz="1400" dirty="0"/>
              <a:t>                                                                                                                        </a:t>
            </a:r>
          </a:p>
          <a:p>
            <a:pPr>
              <a:buFont typeface="Wingdings" panose="05000000000000000000" pitchFamily="2" charset="2"/>
              <a:buNone/>
              <a:defRPr/>
            </a:pPr>
            <a:r>
              <a:rPr lang="en-US" sz="1400" dirty="0"/>
              <a:t>                                                                                                                     </a:t>
            </a:r>
          </a:p>
          <a:p>
            <a:pPr>
              <a:buFont typeface="Wingdings" panose="05000000000000000000" pitchFamily="2" charset="2"/>
              <a:buNone/>
              <a:defRPr/>
            </a:pPr>
            <a:r>
              <a:rPr lang="en-US" sz="1400" dirty="0"/>
              <a:t>                                                                                                                  </a:t>
            </a:r>
          </a:p>
          <a:p>
            <a:pPr>
              <a:buFont typeface="Wingdings" panose="05000000000000000000" pitchFamily="2" charset="2"/>
              <a:buNone/>
              <a:defRPr/>
            </a:pPr>
            <a:endParaRPr lang="en-US" sz="1400" dirty="0"/>
          </a:p>
          <a:p>
            <a:pPr>
              <a:buFont typeface="Wingdings" panose="05000000000000000000" pitchFamily="2" charset="2"/>
              <a:buNone/>
              <a:defRPr/>
            </a:pPr>
            <a:r>
              <a:rPr lang="en-US" sz="1400" dirty="0"/>
              <a:t>                                            C1=1                                                  C1=0</a:t>
            </a:r>
          </a:p>
          <a:p>
            <a:pPr>
              <a:buFont typeface="Wingdings" panose="05000000000000000000" pitchFamily="2" charset="2"/>
              <a:buNone/>
              <a:defRPr/>
            </a:pPr>
            <a:r>
              <a:rPr lang="en-US" sz="1400" dirty="0"/>
              <a:t>             </a:t>
            </a:r>
            <a:r>
              <a:rPr lang="en-US" dirty="0"/>
              <a:t>SOLUTION</a:t>
            </a:r>
            <a:r>
              <a:rPr lang="en-US" sz="1400" dirty="0"/>
              <a:t>: </a:t>
            </a:r>
            <a:r>
              <a:rPr lang="en-US" b="1" dirty="0"/>
              <a:t>{S=9, E=5, N=6, D=7, M=1, O=0, R=8, Y=2} and { C1 =1, C2 = 1, C3 =0, C4 = 1 }</a:t>
            </a:r>
          </a:p>
          <a:p>
            <a:pPr>
              <a:buFont typeface="Wingdings" panose="05000000000000000000" pitchFamily="2" charset="2"/>
              <a:buNone/>
              <a:defRPr/>
            </a:pPr>
            <a:endParaRPr lang="en-US" sz="1400" dirty="0"/>
          </a:p>
        </p:txBody>
      </p:sp>
      <p:sp>
        <p:nvSpPr>
          <p:cNvPr id="23558" name="TextBox 6"/>
          <p:cNvSpPr txBox="1">
            <a:spLocks noChangeArrowheads="1"/>
          </p:cNvSpPr>
          <p:nvPr/>
        </p:nvSpPr>
        <p:spPr bwMode="auto">
          <a:xfrm>
            <a:off x="4953000" y="1447800"/>
            <a:ext cx="1328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a:t>Initial state</a:t>
            </a:r>
          </a:p>
        </p:txBody>
      </p:sp>
      <p:cxnSp>
        <p:nvCxnSpPr>
          <p:cNvPr id="23559" name="Straight Arrow Connector 8"/>
          <p:cNvCxnSpPr>
            <a:cxnSpLocks noChangeShapeType="1"/>
          </p:cNvCxnSpPr>
          <p:nvPr/>
        </p:nvCxnSpPr>
        <p:spPr bwMode="auto">
          <a:xfrm>
            <a:off x="5638800" y="1828800"/>
            <a:ext cx="0" cy="3810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23560" name="Rectangle 10"/>
          <p:cNvSpPr>
            <a:spLocks noChangeArrowheads="1"/>
          </p:cNvSpPr>
          <p:nvPr/>
        </p:nvSpPr>
        <p:spPr bwMode="auto">
          <a:xfrm>
            <a:off x="3962400" y="2209800"/>
            <a:ext cx="4038600" cy="1981200"/>
          </a:xfrm>
          <a:prstGeom prst="rect">
            <a:avLst/>
          </a:prstGeom>
          <a:solidFill>
            <a:schemeClr val="accent1"/>
          </a:solidFill>
          <a:ln w="9525" algn="ctr">
            <a:solidFill>
              <a:schemeClr val="tx1"/>
            </a:solidFill>
            <a:rou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dirty="0"/>
              <a:t>M=1 (As C4 =1)</a:t>
            </a:r>
          </a:p>
          <a:p>
            <a:pPr>
              <a:spcBef>
                <a:spcPct val="0"/>
              </a:spcBef>
              <a:buClrTx/>
              <a:buSzTx/>
              <a:buFontTx/>
              <a:buNone/>
            </a:pPr>
            <a:r>
              <a:rPr lang="en-US" altLang="en-US" sz="1800" dirty="0"/>
              <a:t>S=8 OR 9</a:t>
            </a:r>
          </a:p>
          <a:p>
            <a:pPr>
              <a:spcBef>
                <a:spcPct val="0"/>
              </a:spcBef>
              <a:buClrTx/>
              <a:buSzTx/>
              <a:buFontTx/>
              <a:buNone/>
            </a:pPr>
            <a:r>
              <a:rPr lang="en-US" altLang="en-US" sz="1800" dirty="0"/>
              <a:t>O=0 OR 1      O = 0</a:t>
            </a:r>
          </a:p>
          <a:p>
            <a:pPr>
              <a:spcBef>
                <a:spcPct val="0"/>
              </a:spcBef>
              <a:buClrTx/>
              <a:buSzTx/>
              <a:buFontTx/>
              <a:buNone/>
            </a:pPr>
            <a:r>
              <a:rPr lang="en-US" altLang="en-US" sz="1800" dirty="0"/>
              <a:t>N=E OR E+1      N = E + 1</a:t>
            </a:r>
          </a:p>
          <a:p>
            <a:pPr>
              <a:spcBef>
                <a:spcPct val="0"/>
              </a:spcBef>
              <a:buClrTx/>
              <a:buSzTx/>
              <a:buFontTx/>
              <a:buNone/>
            </a:pPr>
            <a:r>
              <a:rPr lang="en-US" altLang="en-US" sz="1800" dirty="0"/>
              <a:t>C2=1</a:t>
            </a:r>
          </a:p>
          <a:p>
            <a:pPr>
              <a:spcBef>
                <a:spcPct val="0"/>
              </a:spcBef>
              <a:buClrTx/>
              <a:buSzTx/>
              <a:buFontTx/>
              <a:buNone/>
            </a:pPr>
            <a:r>
              <a:rPr lang="en-US" altLang="en-US" sz="1800" dirty="0"/>
              <a:t>N+R&gt;8</a:t>
            </a:r>
          </a:p>
          <a:p>
            <a:pPr>
              <a:spcBef>
                <a:spcPct val="0"/>
              </a:spcBef>
              <a:buClrTx/>
              <a:buSzTx/>
              <a:buFontTx/>
              <a:buNone/>
            </a:pPr>
            <a:r>
              <a:rPr lang="en-US" altLang="en-US" sz="1800" dirty="0"/>
              <a:t>E&lt;&gt;9 , E = 2, 3, 4 ends with conflict</a:t>
            </a:r>
          </a:p>
          <a:p>
            <a:pPr>
              <a:spcBef>
                <a:spcPct val="0"/>
              </a:spcBef>
              <a:buClrTx/>
              <a:buSzTx/>
              <a:buFontTx/>
              <a:buNone/>
            </a:pPr>
            <a:endParaRPr lang="en-US" altLang="en-US" sz="1800" dirty="0"/>
          </a:p>
        </p:txBody>
      </p:sp>
      <p:cxnSp>
        <p:nvCxnSpPr>
          <p:cNvPr id="23561" name="Straight Arrow Connector 17"/>
          <p:cNvCxnSpPr>
            <a:cxnSpLocks noChangeShapeType="1"/>
          </p:cNvCxnSpPr>
          <p:nvPr/>
        </p:nvCxnSpPr>
        <p:spPr bwMode="auto">
          <a:xfrm flipH="1">
            <a:off x="3962400" y="4191000"/>
            <a:ext cx="990600" cy="4572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23562" name="Straight Arrow Connector 19"/>
          <p:cNvCxnSpPr>
            <a:cxnSpLocks noChangeShapeType="1"/>
          </p:cNvCxnSpPr>
          <p:nvPr/>
        </p:nvCxnSpPr>
        <p:spPr bwMode="auto">
          <a:xfrm>
            <a:off x="6477000" y="4191000"/>
            <a:ext cx="1447800" cy="3048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23563" name="Straight Arrow Connector 21"/>
          <p:cNvCxnSpPr>
            <a:cxnSpLocks noChangeShapeType="1"/>
          </p:cNvCxnSpPr>
          <p:nvPr/>
        </p:nvCxnSpPr>
        <p:spPr bwMode="auto">
          <a:xfrm>
            <a:off x="5791200" y="4191000"/>
            <a:ext cx="0" cy="5334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23564" name="Rectangle 22"/>
          <p:cNvSpPr>
            <a:spLocks noChangeArrowheads="1"/>
          </p:cNvSpPr>
          <p:nvPr/>
        </p:nvSpPr>
        <p:spPr bwMode="auto">
          <a:xfrm>
            <a:off x="4114800" y="4648200"/>
            <a:ext cx="3581400" cy="1143000"/>
          </a:xfrm>
          <a:prstGeom prst="rect">
            <a:avLst/>
          </a:prstGeom>
          <a:solidFill>
            <a:schemeClr val="accent1"/>
          </a:solidFill>
          <a:ln w="9525" algn="ctr">
            <a:solidFill>
              <a:schemeClr val="tx1"/>
            </a:solidFill>
            <a:rou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a:t>N=6</a:t>
            </a:r>
          </a:p>
          <a:p>
            <a:pPr>
              <a:spcBef>
                <a:spcPct val="0"/>
              </a:spcBef>
              <a:buClrTx/>
              <a:buSzTx/>
              <a:buFontTx/>
              <a:buNone/>
            </a:pPr>
            <a:r>
              <a:rPr lang="en-US" altLang="en-US" sz="1800"/>
              <a:t>C3= 0 AND S=9</a:t>
            </a:r>
          </a:p>
          <a:p>
            <a:pPr>
              <a:spcBef>
                <a:spcPct val="0"/>
              </a:spcBef>
              <a:buClrTx/>
              <a:buSzTx/>
              <a:buFontTx/>
              <a:buNone/>
            </a:pPr>
            <a:r>
              <a:rPr lang="en-US" altLang="en-US" sz="1800"/>
              <a:t>R=9 - C1</a:t>
            </a:r>
          </a:p>
          <a:p>
            <a:pPr>
              <a:spcBef>
                <a:spcPct val="0"/>
              </a:spcBef>
              <a:buClrTx/>
              <a:buSzTx/>
              <a:buFontTx/>
              <a:buNone/>
            </a:pPr>
            <a:r>
              <a:rPr lang="en-US" altLang="en-US" sz="1800"/>
              <a:t>5+D=Y OR 5+D=10 + Y</a:t>
            </a:r>
          </a:p>
        </p:txBody>
      </p:sp>
      <p:cxnSp>
        <p:nvCxnSpPr>
          <p:cNvPr id="23565" name="Shape 26"/>
          <p:cNvCxnSpPr>
            <a:cxnSpLocks noChangeShapeType="1"/>
            <a:stCxn id="23564" idx="2"/>
          </p:cNvCxnSpPr>
          <p:nvPr/>
        </p:nvCxnSpPr>
        <p:spPr bwMode="auto">
          <a:xfrm rot="5400000" flipH="1">
            <a:off x="3905250" y="3790950"/>
            <a:ext cx="1676400" cy="2324100"/>
          </a:xfrm>
          <a:prstGeom prst="bentConnector4">
            <a:avLst>
              <a:gd name="adj1" fmla="val -13634"/>
              <a:gd name="adj2" fmla="val 88523"/>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23566" name="Rectangle 39"/>
          <p:cNvSpPr>
            <a:spLocks noChangeArrowheads="1"/>
          </p:cNvSpPr>
          <p:nvPr/>
        </p:nvSpPr>
        <p:spPr bwMode="auto">
          <a:xfrm>
            <a:off x="1676400" y="3657600"/>
            <a:ext cx="1905000" cy="990600"/>
          </a:xfrm>
          <a:prstGeom prst="rect">
            <a:avLst/>
          </a:prstGeom>
          <a:solidFill>
            <a:schemeClr val="accent1"/>
          </a:solidFill>
          <a:ln w="9525" algn="ctr">
            <a:solidFill>
              <a:schemeClr val="tx1"/>
            </a:solidFill>
            <a:rou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a:t>D = Y + 5</a:t>
            </a:r>
          </a:p>
          <a:p>
            <a:pPr>
              <a:spcBef>
                <a:spcPct val="0"/>
              </a:spcBef>
              <a:buClrTx/>
              <a:buSzTx/>
              <a:buFontTx/>
              <a:buNone/>
            </a:pPr>
            <a:r>
              <a:rPr lang="en-US" altLang="en-US" sz="1800"/>
              <a:t>R = 8</a:t>
            </a:r>
          </a:p>
          <a:p>
            <a:pPr>
              <a:spcBef>
                <a:spcPct val="0"/>
              </a:spcBef>
              <a:buClrTx/>
              <a:buSzTx/>
              <a:buFontTx/>
              <a:buNone/>
            </a:pPr>
            <a:endParaRPr lang="en-US" altLang="en-US" sz="1800"/>
          </a:p>
        </p:txBody>
      </p:sp>
      <p:cxnSp>
        <p:nvCxnSpPr>
          <p:cNvPr id="23567" name="Straight Arrow Connector 54"/>
          <p:cNvCxnSpPr>
            <a:cxnSpLocks noChangeShapeType="1"/>
          </p:cNvCxnSpPr>
          <p:nvPr/>
        </p:nvCxnSpPr>
        <p:spPr bwMode="auto">
          <a:xfrm>
            <a:off x="2362200" y="4648200"/>
            <a:ext cx="0" cy="10668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23568" name="Rectangle 55"/>
          <p:cNvSpPr>
            <a:spLocks noChangeArrowheads="1"/>
          </p:cNvSpPr>
          <p:nvPr/>
        </p:nvSpPr>
        <p:spPr bwMode="auto">
          <a:xfrm>
            <a:off x="1905000" y="5715000"/>
            <a:ext cx="1066800" cy="533400"/>
          </a:xfrm>
          <a:prstGeom prst="rect">
            <a:avLst/>
          </a:prstGeom>
          <a:solidFill>
            <a:schemeClr val="accent1"/>
          </a:solidFill>
          <a:ln w="9525" algn="ctr">
            <a:solidFill>
              <a:schemeClr val="tx1"/>
            </a:solidFill>
            <a:rou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a:t>Y= 2</a:t>
            </a:r>
          </a:p>
        </p:txBody>
      </p:sp>
      <p:cxnSp>
        <p:nvCxnSpPr>
          <p:cNvPr id="23569" name="Elbow Connector 29"/>
          <p:cNvCxnSpPr>
            <a:cxnSpLocks noChangeShapeType="1"/>
          </p:cNvCxnSpPr>
          <p:nvPr/>
        </p:nvCxnSpPr>
        <p:spPr bwMode="auto">
          <a:xfrm>
            <a:off x="6178550" y="5797550"/>
            <a:ext cx="2660650" cy="222250"/>
          </a:xfrm>
          <a:prstGeom prst="bentConnector3">
            <a:avLst>
              <a:gd name="adj1" fmla="val 50000"/>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23570" name="Rectangle 31"/>
          <p:cNvSpPr>
            <a:spLocks noChangeArrowheads="1"/>
          </p:cNvSpPr>
          <p:nvPr/>
        </p:nvSpPr>
        <p:spPr bwMode="auto">
          <a:xfrm>
            <a:off x="8229600" y="4724400"/>
            <a:ext cx="1524000" cy="914400"/>
          </a:xfrm>
          <a:prstGeom prst="rect">
            <a:avLst/>
          </a:prstGeom>
          <a:solidFill>
            <a:schemeClr val="accent1"/>
          </a:solidFill>
          <a:ln w="9525" algn="ctr">
            <a:solidFill>
              <a:schemeClr val="tx1"/>
            </a:solidFill>
            <a:rou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dirty="0"/>
              <a:t>R = 9</a:t>
            </a:r>
          </a:p>
          <a:p>
            <a:pPr>
              <a:spcBef>
                <a:spcPct val="0"/>
              </a:spcBef>
              <a:buClrTx/>
              <a:buSzTx/>
              <a:buFontTx/>
              <a:buNone/>
            </a:pPr>
            <a:r>
              <a:rPr lang="en-US" altLang="en-US" sz="1800" dirty="0"/>
              <a:t>Contradiction as S=9</a:t>
            </a:r>
          </a:p>
        </p:txBody>
      </p:sp>
      <p:cxnSp>
        <p:nvCxnSpPr>
          <p:cNvPr id="23571" name="Straight Arrow Connector 33"/>
          <p:cNvCxnSpPr>
            <a:cxnSpLocks noChangeShapeType="1"/>
          </p:cNvCxnSpPr>
          <p:nvPr/>
        </p:nvCxnSpPr>
        <p:spPr bwMode="auto">
          <a:xfrm flipV="1">
            <a:off x="8839200" y="5638800"/>
            <a:ext cx="0" cy="3810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of the solutions f0r this example</a:t>
            </a:r>
          </a:p>
        </p:txBody>
      </p:sp>
      <p:sp>
        <p:nvSpPr>
          <p:cNvPr id="3" name="Content Placeholder 2"/>
          <p:cNvSpPr>
            <a:spLocks noGrp="1"/>
          </p:cNvSpPr>
          <p:nvPr>
            <p:ph sz="half" idx="1"/>
          </p:nvPr>
        </p:nvSpPr>
        <p:spPr/>
        <p:txBody>
          <a:bodyPr/>
          <a:lstStyle/>
          <a:p>
            <a:pPr>
              <a:buClrTx/>
              <a:buFont typeface="Wingdings" panose="05000000000000000000" pitchFamily="2" charset="2"/>
              <a:buNone/>
              <a:defRPr/>
            </a:pPr>
            <a:r>
              <a:rPr lang="en-US" sz="1600" dirty="0"/>
              <a:t>                         C4  C3   C2  C1</a:t>
            </a:r>
          </a:p>
          <a:p>
            <a:pPr>
              <a:buClrTx/>
              <a:buFont typeface="Wingdings" panose="05000000000000000000" pitchFamily="2" charset="2"/>
              <a:buNone/>
              <a:defRPr/>
            </a:pPr>
            <a:r>
              <a:rPr lang="en-US" dirty="0"/>
              <a:t>                    --------------------</a:t>
            </a:r>
            <a:endParaRPr lang="en-US" sz="1800" dirty="0"/>
          </a:p>
          <a:p>
            <a:pPr>
              <a:buClrTx/>
              <a:buFont typeface="Wingdings" panose="05000000000000000000" pitchFamily="2" charset="2"/>
              <a:buNone/>
              <a:defRPr/>
            </a:pPr>
            <a:r>
              <a:rPr lang="en-US" sz="1800" dirty="0"/>
              <a:t> 				S    E    N    D</a:t>
            </a:r>
          </a:p>
          <a:p>
            <a:pPr>
              <a:buClrTx/>
              <a:buFont typeface="Wingdings" panose="05000000000000000000" pitchFamily="2" charset="2"/>
              <a:buNone/>
              <a:defRPr/>
            </a:pPr>
            <a:r>
              <a:rPr lang="en-US" sz="1800" dirty="0"/>
              <a:t>			  +     M    O   R    E</a:t>
            </a:r>
          </a:p>
          <a:p>
            <a:pPr>
              <a:buClrTx/>
              <a:buFont typeface="Wingdings" panose="05000000000000000000" pitchFamily="2" charset="2"/>
              <a:buNone/>
              <a:defRPr/>
            </a:pPr>
            <a:r>
              <a:rPr lang="en-US" sz="1800" dirty="0"/>
              <a:t>			 ______________</a:t>
            </a:r>
          </a:p>
          <a:p>
            <a:pPr>
              <a:buClrTx/>
              <a:buFont typeface="Wingdings" panose="05000000000000000000" pitchFamily="2" charset="2"/>
              <a:buNone/>
              <a:defRPr/>
            </a:pPr>
            <a:r>
              <a:rPr lang="en-US" sz="1800" dirty="0"/>
              <a:t>	</a:t>
            </a:r>
            <a:r>
              <a:rPr lang="en-US" dirty="0"/>
              <a:t>     </a:t>
            </a:r>
            <a:r>
              <a:rPr lang="en-US" sz="1800" dirty="0"/>
              <a:t>           M   O    N    E    Y</a:t>
            </a:r>
            <a:endParaRPr lang="en-US" dirty="0"/>
          </a:p>
        </p:txBody>
      </p:sp>
      <p:sp>
        <p:nvSpPr>
          <p:cNvPr id="4" name="Content Placeholder 3"/>
          <p:cNvSpPr>
            <a:spLocks noGrp="1"/>
          </p:cNvSpPr>
          <p:nvPr>
            <p:ph sz="half" idx="2"/>
          </p:nvPr>
        </p:nvSpPr>
        <p:spPr>
          <a:xfrm>
            <a:off x="6493667" y="2707639"/>
            <a:ext cx="4895056" cy="3124200"/>
          </a:xfrm>
        </p:spPr>
        <p:txBody>
          <a:bodyPr/>
          <a:lstStyle/>
          <a:p>
            <a:pPr>
              <a:buClrTx/>
              <a:buFont typeface="Wingdings" panose="05000000000000000000" pitchFamily="2" charset="2"/>
              <a:buNone/>
              <a:defRPr/>
            </a:pPr>
            <a:r>
              <a:rPr lang="en-US" sz="1600" dirty="0"/>
              <a:t>                         </a:t>
            </a:r>
            <a:r>
              <a:rPr lang="en-US" sz="2000" dirty="0"/>
              <a:t>1    0    1    1</a:t>
            </a:r>
          </a:p>
          <a:p>
            <a:pPr>
              <a:buClrTx/>
              <a:buFont typeface="Wingdings" panose="05000000000000000000" pitchFamily="2" charset="2"/>
              <a:buNone/>
              <a:defRPr/>
            </a:pPr>
            <a:r>
              <a:rPr lang="en-US" dirty="0"/>
              <a:t>                    --------------------</a:t>
            </a:r>
            <a:endParaRPr lang="en-US" sz="1800" dirty="0"/>
          </a:p>
          <a:p>
            <a:pPr>
              <a:buClrTx/>
              <a:buFont typeface="Wingdings" panose="05000000000000000000" pitchFamily="2" charset="2"/>
              <a:buNone/>
              <a:defRPr/>
            </a:pPr>
            <a:r>
              <a:rPr lang="en-US" sz="1800" dirty="0"/>
              <a:t> 				9    5    6    7</a:t>
            </a:r>
          </a:p>
          <a:p>
            <a:pPr>
              <a:buClrTx/>
              <a:buFont typeface="Wingdings" panose="05000000000000000000" pitchFamily="2" charset="2"/>
              <a:buNone/>
              <a:defRPr/>
            </a:pPr>
            <a:r>
              <a:rPr lang="en-US" sz="1800" dirty="0"/>
              <a:t>			  +     </a:t>
            </a:r>
            <a:r>
              <a:rPr lang="en-US" sz="2000" dirty="0"/>
              <a:t>1    0</a:t>
            </a:r>
            <a:r>
              <a:rPr lang="en-US" sz="1800" dirty="0"/>
              <a:t>   8    5</a:t>
            </a:r>
          </a:p>
          <a:p>
            <a:pPr>
              <a:buClrTx/>
              <a:buFont typeface="Wingdings" panose="05000000000000000000" pitchFamily="2" charset="2"/>
              <a:buNone/>
              <a:defRPr/>
            </a:pPr>
            <a:r>
              <a:rPr lang="en-US" sz="1800" dirty="0"/>
              <a:t>			 ______________</a:t>
            </a:r>
          </a:p>
          <a:p>
            <a:pPr>
              <a:buClrTx/>
              <a:buFont typeface="Wingdings" panose="05000000000000000000" pitchFamily="2" charset="2"/>
              <a:buNone/>
              <a:defRPr/>
            </a:pPr>
            <a:r>
              <a:rPr lang="en-US" sz="1800" dirty="0"/>
              <a:t>	</a:t>
            </a:r>
            <a:r>
              <a:rPr lang="en-US" sz="2000" dirty="0"/>
              <a:t>                1   0    </a:t>
            </a:r>
            <a:r>
              <a:rPr lang="en-US" sz="1800" dirty="0"/>
              <a:t>6    5    </a:t>
            </a:r>
            <a:r>
              <a:rPr lang="en-US" sz="2000" dirty="0"/>
              <a:t>2</a:t>
            </a:r>
            <a:r>
              <a:rPr lang="en-US" sz="1800" dirty="0"/>
              <a:t>   </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828800" y="533400"/>
            <a:ext cx="8911687" cy="1280890"/>
          </a:xfrm>
          <a:noFill/>
        </p:spPr>
        <p:txBody>
          <a:bodyPr/>
          <a:lstStyle/>
          <a:p>
            <a:pPr eaLnBrk="1" hangingPunct="1">
              <a:defRPr/>
            </a:pPr>
            <a:r>
              <a:rPr lang="en-US" dirty="0"/>
              <a:t>PEAS</a:t>
            </a:r>
          </a:p>
        </p:txBody>
      </p:sp>
      <p:sp>
        <p:nvSpPr>
          <p:cNvPr id="17411" name="Rectangle 3"/>
          <p:cNvSpPr>
            <a:spLocks noGrp="1" noChangeArrowheads="1"/>
          </p:cNvSpPr>
          <p:nvPr>
            <p:ph idx="1"/>
          </p:nvPr>
        </p:nvSpPr>
        <p:spPr>
          <a:xfrm>
            <a:off x="1826943" y="2133600"/>
            <a:ext cx="8915400" cy="3777622"/>
          </a:xfrm>
          <a:noFill/>
        </p:spPr>
        <p:txBody>
          <a:bodyPr>
            <a:normAutofit lnSpcReduction="10000"/>
          </a:bodyPr>
          <a:lstStyle/>
          <a:p>
            <a:pPr eaLnBrk="1" hangingPunct="1">
              <a:lnSpc>
                <a:spcPct val="80000"/>
              </a:lnSpc>
            </a:pPr>
            <a:endParaRPr lang="en-US" altLang="zh-CN" sz="2800" dirty="0">
              <a:ea typeface="SimSun" panose="02010600030101010101" pitchFamily="2" charset="-122"/>
            </a:endParaRPr>
          </a:p>
          <a:p>
            <a:pPr eaLnBrk="1" hangingPunct="1">
              <a:lnSpc>
                <a:spcPct val="80000"/>
              </a:lnSpc>
            </a:pPr>
            <a:r>
              <a:rPr lang="en-US" altLang="zh-CN" sz="2800" dirty="0">
                <a:ea typeface="SimSun" panose="02010600030101010101" pitchFamily="2" charset="-122"/>
              </a:rPr>
              <a:t>Consider, e.g., the task of designing an automated taxi driver:
</a:t>
            </a:r>
          </a:p>
          <a:p>
            <a:pPr lvl="1" eaLnBrk="1" hangingPunct="1">
              <a:lnSpc>
                <a:spcPct val="80000"/>
              </a:lnSpc>
            </a:pPr>
            <a:r>
              <a:rPr lang="en-US" altLang="zh-CN" sz="2400" i="1" dirty="0">
                <a:solidFill>
                  <a:srgbClr val="FF0000"/>
                </a:solidFill>
                <a:ea typeface="SimSun" panose="02010600030101010101" pitchFamily="2" charset="-122"/>
              </a:rPr>
              <a:t>Performance measure</a:t>
            </a:r>
            <a:r>
              <a:rPr lang="en-US" altLang="zh-CN" sz="2400" i="1" dirty="0">
                <a:solidFill>
                  <a:schemeClr val="accent2"/>
                </a:solidFill>
                <a:ea typeface="SimSun" panose="02010600030101010101" pitchFamily="2" charset="-122"/>
              </a:rPr>
              <a:t>:</a:t>
            </a:r>
            <a:r>
              <a:rPr lang="en-US" altLang="zh-CN" sz="2400" dirty="0">
                <a:ea typeface="SimSun" panose="02010600030101010101" pitchFamily="2" charset="-122"/>
              </a:rPr>
              <a:t> Safe, fast, legal, comfortable trip, maximize profits.</a:t>
            </a:r>
          </a:p>
          <a:p>
            <a:pPr lvl="1" eaLnBrk="1" hangingPunct="1">
              <a:lnSpc>
                <a:spcPct val="80000"/>
              </a:lnSpc>
            </a:pPr>
            <a:r>
              <a:rPr lang="en-US" altLang="zh-CN" sz="2400" i="1" dirty="0">
                <a:solidFill>
                  <a:srgbClr val="FF0000"/>
                </a:solidFill>
                <a:ea typeface="SimSun" panose="02010600030101010101" pitchFamily="2" charset="-122"/>
              </a:rPr>
              <a:t>Environment:</a:t>
            </a:r>
            <a:r>
              <a:rPr lang="en-US" altLang="zh-CN" sz="2400" dirty="0">
                <a:solidFill>
                  <a:srgbClr val="FF0000"/>
                </a:solidFill>
                <a:ea typeface="SimSun" panose="02010600030101010101" pitchFamily="2" charset="-122"/>
              </a:rPr>
              <a:t> </a:t>
            </a:r>
            <a:r>
              <a:rPr lang="en-US" altLang="zh-CN" sz="2400" dirty="0">
                <a:ea typeface="SimSun" panose="02010600030101010101" pitchFamily="2" charset="-122"/>
              </a:rPr>
              <a:t>Roads, other traffic, pedestrians, customers.</a:t>
            </a:r>
          </a:p>
          <a:p>
            <a:pPr lvl="1" eaLnBrk="1" hangingPunct="1">
              <a:lnSpc>
                <a:spcPct val="80000"/>
              </a:lnSpc>
            </a:pPr>
            <a:r>
              <a:rPr lang="en-US" altLang="zh-CN" sz="2400" i="1" dirty="0">
                <a:solidFill>
                  <a:srgbClr val="FF0000"/>
                </a:solidFill>
                <a:ea typeface="SimSun" panose="02010600030101010101" pitchFamily="2" charset="-122"/>
              </a:rPr>
              <a:t>Actuators:</a:t>
            </a:r>
            <a:r>
              <a:rPr lang="en-US" altLang="zh-CN" sz="2400" dirty="0">
                <a:solidFill>
                  <a:srgbClr val="FF0000"/>
                </a:solidFill>
                <a:ea typeface="SimSun" panose="02010600030101010101" pitchFamily="2" charset="-122"/>
              </a:rPr>
              <a:t> </a:t>
            </a:r>
            <a:r>
              <a:rPr lang="en-US" altLang="zh-CN" sz="2400" dirty="0">
                <a:ea typeface="SimSun" panose="02010600030101010101" pitchFamily="2" charset="-122"/>
              </a:rPr>
              <a:t>Steering wheel, accelerator, brake, signal, horn.</a:t>
            </a:r>
          </a:p>
          <a:p>
            <a:pPr lvl="1" eaLnBrk="1" hangingPunct="1">
              <a:lnSpc>
                <a:spcPct val="80000"/>
              </a:lnSpc>
            </a:pPr>
            <a:r>
              <a:rPr lang="en-US" altLang="zh-CN" sz="2400" i="1" dirty="0">
                <a:solidFill>
                  <a:srgbClr val="FF0000"/>
                </a:solidFill>
                <a:ea typeface="SimSun" panose="02010600030101010101" pitchFamily="2" charset="-122"/>
              </a:rPr>
              <a:t>Sensors:</a:t>
            </a:r>
            <a:r>
              <a:rPr lang="en-US" altLang="zh-CN" sz="2400" dirty="0">
                <a:solidFill>
                  <a:srgbClr val="FF0000"/>
                </a:solidFill>
                <a:ea typeface="SimSun" panose="02010600030101010101" pitchFamily="2" charset="-122"/>
              </a:rPr>
              <a:t> </a:t>
            </a:r>
            <a:r>
              <a:rPr lang="en-US" altLang="zh-CN" sz="2400" dirty="0">
                <a:ea typeface="SimSun" panose="02010600030101010101" pitchFamily="2" charset="-122"/>
              </a:rPr>
              <a:t>Cameras, sonar, speedometer, GPS, odometer, engine sensors, keyboard.</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484311" y="685801"/>
            <a:ext cx="10018713" cy="685800"/>
          </a:xfrm>
        </p:spPr>
        <p:txBody>
          <a:bodyPr>
            <a:normAutofit fontScale="90000"/>
          </a:bodyPr>
          <a:lstStyle/>
          <a:p>
            <a:pPr eaLnBrk="1" hangingPunct="1"/>
            <a:r>
              <a:rPr lang="en-US" altLang="en-US" dirty="0"/>
              <a:t>Real-world CSPs</a:t>
            </a:r>
          </a:p>
        </p:txBody>
      </p:sp>
      <p:sp>
        <p:nvSpPr>
          <p:cNvPr id="20484" name="Rectangle 3"/>
          <p:cNvSpPr>
            <a:spLocks noGrp="1" noChangeArrowheads="1"/>
          </p:cNvSpPr>
          <p:nvPr>
            <p:ph idx="1"/>
          </p:nvPr>
        </p:nvSpPr>
        <p:spPr>
          <a:xfrm>
            <a:off x="1828800" y="1524001"/>
            <a:ext cx="8650288" cy="3724275"/>
          </a:xfrm>
        </p:spPr>
        <p:txBody>
          <a:bodyPr>
            <a:normAutofit/>
          </a:bodyPr>
          <a:lstStyle/>
          <a:p>
            <a:pPr eaLnBrk="1" hangingPunct="1">
              <a:lnSpc>
                <a:spcPct val="80000"/>
              </a:lnSpc>
            </a:pPr>
            <a:r>
              <a:rPr lang="en-US" altLang="en-US" dirty="0"/>
              <a:t>Assignment problems</a:t>
            </a:r>
          </a:p>
          <a:p>
            <a:pPr lvl="1" eaLnBrk="1" hangingPunct="1">
              <a:lnSpc>
                <a:spcPct val="80000"/>
              </a:lnSpc>
            </a:pPr>
            <a:r>
              <a:rPr lang="en-US" altLang="en-US" sz="2400" dirty="0"/>
              <a:t>e.g., who teaches what class</a:t>
            </a:r>
          </a:p>
          <a:p>
            <a:pPr eaLnBrk="1" hangingPunct="1">
              <a:lnSpc>
                <a:spcPct val="80000"/>
              </a:lnSpc>
            </a:pPr>
            <a:r>
              <a:rPr lang="en-US" altLang="en-US" dirty="0"/>
              <a:t>Timetabling problems</a:t>
            </a:r>
          </a:p>
          <a:p>
            <a:pPr lvl="1" eaLnBrk="1" hangingPunct="1">
              <a:lnSpc>
                <a:spcPct val="80000"/>
              </a:lnSpc>
            </a:pPr>
            <a:r>
              <a:rPr lang="en-US" altLang="en-US" sz="2400" dirty="0"/>
              <a:t>e.g., which class is offered when and where?</a:t>
            </a:r>
          </a:p>
          <a:p>
            <a:pPr eaLnBrk="1" hangingPunct="1">
              <a:lnSpc>
                <a:spcPct val="80000"/>
              </a:lnSpc>
            </a:pPr>
            <a:r>
              <a:rPr lang="en-US" altLang="en-US" dirty="0"/>
              <a:t>Transportation scheduling</a:t>
            </a:r>
          </a:p>
          <a:p>
            <a:pPr eaLnBrk="1" hangingPunct="1">
              <a:lnSpc>
                <a:spcPct val="80000"/>
              </a:lnSpc>
            </a:pPr>
            <a:r>
              <a:rPr lang="en-US" altLang="en-US" dirty="0"/>
              <a:t>Factory scheduling</a:t>
            </a:r>
          </a:p>
          <a:p>
            <a:pPr marL="0" indent="0" eaLnBrk="1" hangingPunct="1">
              <a:lnSpc>
                <a:spcPct val="80000"/>
              </a:lnSpc>
              <a:buNone/>
            </a:pPr>
            <a:r>
              <a:rPr lang="en-US" altLang="en-US" dirty="0"/>
              <a:t>	(Notice that many real-world problems involve real-valued variables)</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28600"/>
            <a:ext cx="8911687" cy="747490"/>
          </a:xfrm>
        </p:spPr>
        <p:txBody>
          <a:bodyPr/>
          <a:lstStyle/>
          <a:p>
            <a:r>
              <a:rPr lang="en-US" altLang="en-US" dirty="0"/>
              <a:t>Real-world CSPs (</a:t>
            </a:r>
            <a:r>
              <a:rPr lang="en-US" altLang="en-US" dirty="0" err="1"/>
              <a:t>contd</a:t>
            </a:r>
            <a:r>
              <a:rPr lang="en-US" altLang="en-US" dirty="0"/>
              <a:t>…)</a:t>
            </a:r>
            <a:endParaRPr lang="en-US" dirty="0"/>
          </a:p>
        </p:txBody>
      </p:sp>
      <p:sp>
        <p:nvSpPr>
          <p:cNvPr id="3" name="Content Placeholder 2"/>
          <p:cNvSpPr>
            <a:spLocks noGrp="1"/>
          </p:cNvSpPr>
          <p:nvPr>
            <p:ph idx="1"/>
          </p:nvPr>
        </p:nvSpPr>
        <p:spPr>
          <a:xfrm>
            <a:off x="2589212" y="1676400"/>
            <a:ext cx="8915400" cy="4724400"/>
          </a:xfrm>
        </p:spPr>
        <p:txBody>
          <a:bodyPr>
            <a:noAutofit/>
          </a:bodyPr>
          <a:lstStyle/>
          <a:p>
            <a:pPr algn="just"/>
            <a:r>
              <a:rPr lang="en-US" sz="1800" b="0" i="0" u="none" strike="noStrike" baseline="0" dirty="0">
                <a:latin typeface="Times-Roman"/>
              </a:rPr>
              <a:t>The constraints we have described so far have all been absolute constraints, violation of which rules out a potential solution. </a:t>
            </a:r>
          </a:p>
          <a:p>
            <a:pPr algn="just"/>
            <a:r>
              <a:rPr lang="en-US" sz="1800" b="0" i="0" u="none" strike="noStrike" baseline="0" dirty="0">
                <a:latin typeface="Times-Roman"/>
              </a:rPr>
              <a:t>Many real-world CSPs include </a:t>
            </a:r>
            <a:r>
              <a:rPr lang="en-US" sz="1800" b="1" i="0" u="none" strike="noStrike" baseline="0" dirty="0">
                <a:latin typeface="Times-Bold"/>
              </a:rPr>
              <a:t>preference constraints </a:t>
            </a:r>
            <a:r>
              <a:rPr lang="en-US" sz="1800" b="0" i="0" u="none" strike="noStrike" baseline="0" dirty="0">
                <a:latin typeface="Times-Roman"/>
              </a:rPr>
              <a:t>indicating which solutions are preferred. </a:t>
            </a:r>
          </a:p>
          <a:p>
            <a:pPr algn="just"/>
            <a:r>
              <a:rPr lang="en-US" sz="1800" b="0" i="0" u="none" strike="noStrike" baseline="0" dirty="0">
                <a:latin typeface="Times-Roman"/>
              </a:rPr>
              <a:t>For example, in a university class-scheduling problem, there are absolute constraints that no professor can teach two classes at the same time. But we also may allow preference constraints: Prof. R might prefer teaching in the morning, whereas Prof. N prefers teaching in the afternoon. A schedule that has Prof. R teaching at 2 p.m. would still be an allowable solution but would not be an optimal one. </a:t>
            </a:r>
          </a:p>
          <a:p>
            <a:pPr algn="just"/>
            <a:r>
              <a:rPr lang="en-US" sz="1800" b="0" i="0" u="none" strike="noStrike" baseline="0" dirty="0">
                <a:latin typeface="Times-Roman"/>
              </a:rPr>
              <a:t>Preference constraints can often be encoded as costs on individual variable assignments—for example, assigning an afternoon slot for Prof. R costs 2 points against the overall objective function, whereas a morning slot costs 1. </a:t>
            </a:r>
          </a:p>
          <a:p>
            <a:pPr algn="just"/>
            <a:r>
              <a:rPr lang="en-US" sz="1800" b="0" i="0" u="none" strike="noStrike" baseline="0" dirty="0">
                <a:latin typeface="Times-Roman"/>
              </a:rPr>
              <a:t>With this formulation, CSPs with preferences can be solved with optimization search methods, either path-based or local. We call such a problem a </a:t>
            </a:r>
            <a:r>
              <a:rPr lang="en-US" sz="1800" b="1" i="0" u="none" strike="noStrike" baseline="0" dirty="0">
                <a:latin typeface="Times-Bold"/>
              </a:rPr>
              <a:t>constraint optimization problem</a:t>
            </a:r>
            <a:r>
              <a:rPr lang="en-US" sz="1800" b="0" i="0" u="none" strike="noStrike" baseline="0" dirty="0">
                <a:latin typeface="Times-Roman"/>
              </a:rPr>
              <a:t>, or COP.</a:t>
            </a:r>
          </a:p>
          <a:p>
            <a:pPr algn="l"/>
            <a:endParaRPr lang="en-US"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71290"/>
          </a:xfrm>
        </p:spPr>
        <p:txBody>
          <a:bodyPr>
            <a:normAutofit fontScale="90000"/>
          </a:bodyPr>
          <a:lstStyle/>
          <a:p>
            <a:r>
              <a:rPr lang="en-US" altLang="en-US" dirty="0"/>
              <a:t>Real-world CSPs (</a:t>
            </a:r>
            <a:r>
              <a:rPr lang="en-US" altLang="en-US" dirty="0" err="1"/>
              <a:t>contd</a:t>
            </a:r>
            <a:r>
              <a:rPr lang="en-US" altLang="en-US" dirty="0"/>
              <a:t>…)</a:t>
            </a:r>
            <a:endParaRPr lang="en-US" dirty="0"/>
          </a:p>
        </p:txBody>
      </p:sp>
      <p:sp>
        <p:nvSpPr>
          <p:cNvPr id="3" name="Content Placeholder 2"/>
          <p:cNvSpPr>
            <a:spLocks noGrp="1"/>
          </p:cNvSpPr>
          <p:nvPr>
            <p:ph idx="1"/>
          </p:nvPr>
        </p:nvSpPr>
        <p:spPr>
          <a:xfrm>
            <a:off x="2589212" y="1524000"/>
            <a:ext cx="8915400" cy="4387222"/>
          </a:xfrm>
        </p:spPr>
        <p:txBody>
          <a:bodyPr>
            <a:noAutofit/>
          </a:bodyPr>
          <a:lstStyle/>
          <a:p>
            <a:pPr algn="just"/>
            <a:r>
              <a:rPr lang="en-US" sz="2400" b="0" i="0" u="none" strike="noStrike" baseline="0" dirty="0">
                <a:latin typeface="Times-Roman"/>
              </a:rPr>
              <a:t>In regular state-space search, an algorithm can do only one thing: </a:t>
            </a:r>
            <a:r>
              <a:rPr lang="en-US" sz="2400" b="1" i="1" u="none" strike="noStrike" baseline="0" dirty="0">
                <a:latin typeface="Times-Roman"/>
              </a:rPr>
              <a:t>search</a:t>
            </a:r>
            <a:r>
              <a:rPr lang="en-US" sz="2400" b="0" i="0" u="none" strike="noStrike" baseline="0" dirty="0">
                <a:latin typeface="Times-Roman"/>
              </a:rPr>
              <a:t>. </a:t>
            </a:r>
          </a:p>
          <a:p>
            <a:pPr algn="just"/>
            <a:r>
              <a:rPr lang="en-US" sz="2400" b="0" i="0" u="none" strike="noStrike" baseline="0" dirty="0">
                <a:latin typeface="Times-Roman"/>
              </a:rPr>
              <a:t>In CSPs there is a choice: an algorithm can search (</a:t>
            </a:r>
            <a:r>
              <a:rPr lang="en-US" sz="2400" b="0" i="1" u="none" strike="noStrike" baseline="0" dirty="0">
                <a:latin typeface="Times-Roman"/>
              </a:rPr>
              <a:t>choose a new variable assignment from several possibilities</a:t>
            </a:r>
            <a:r>
              <a:rPr lang="en-US" sz="2400" b="0" i="0" u="none" strike="noStrike" baseline="0" dirty="0">
                <a:latin typeface="Times-Roman"/>
              </a:rPr>
              <a:t>) </a:t>
            </a:r>
            <a:r>
              <a:rPr lang="en-US" sz="2400" b="1" i="0" u="sng" strike="noStrike" baseline="0" dirty="0">
                <a:latin typeface="Times-Roman"/>
              </a:rPr>
              <a:t>or</a:t>
            </a:r>
            <a:r>
              <a:rPr lang="en-US" sz="2400" b="0" i="0" u="none" strike="noStrike" baseline="0" dirty="0">
                <a:latin typeface="Times-Roman"/>
              </a:rPr>
              <a:t> do a specific type of </a:t>
            </a:r>
            <a:r>
              <a:rPr lang="en-US" sz="2400" i="0" u="none" strike="noStrike" baseline="0" dirty="0">
                <a:latin typeface="Times-Bold"/>
              </a:rPr>
              <a:t>inference</a:t>
            </a:r>
            <a:r>
              <a:rPr lang="en-US" sz="2400" b="0" i="0" u="none" strike="noStrike" baseline="0" dirty="0">
                <a:latin typeface="Helvetica-Narrow"/>
              </a:rPr>
              <a:t> </a:t>
            </a:r>
            <a:r>
              <a:rPr lang="en-US" sz="2400" b="0" i="0" u="none" strike="noStrike" baseline="0" dirty="0">
                <a:latin typeface="Times-Roman"/>
              </a:rPr>
              <a:t>called </a:t>
            </a:r>
            <a:r>
              <a:rPr lang="en-US" sz="2400" b="1" i="0" u="none" strike="noStrike" baseline="0" dirty="0">
                <a:latin typeface="Times-Bold"/>
              </a:rPr>
              <a:t>constraint propagation</a:t>
            </a:r>
            <a:r>
              <a:rPr lang="en-US" sz="2400" b="0" i="0" u="none" strike="noStrike" baseline="0" dirty="0">
                <a:latin typeface="Times-Roman"/>
              </a:rPr>
              <a:t> (</a:t>
            </a:r>
            <a:r>
              <a:rPr lang="en-US" sz="2400" b="0" i="1" u="none" strike="noStrike" baseline="0" dirty="0">
                <a:latin typeface="Times-Roman"/>
              </a:rPr>
              <a:t>use the constraints to reduce the number of legal values for a variable, which in turn can reduce the legal values for another variable, and so on.</a:t>
            </a:r>
            <a:r>
              <a:rPr lang="en-US" sz="2400" b="0" u="none" strike="noStrike" baseline="0" dirty="0">
                <a:latin typeface="Times-Roman"/>
              </a:rPr>
              <a:t>)</a:t>
            </a:r>
            <a:r>
              <a:rPr lang="en-US" sz="2400" b="0" i="1" u="none" strike="noStrike" baseline="0" dirty="0">
                <a:latin typeface="Times-Roman"/>
              </a:rPr>
              <a:t> </a:t>
            </a:r>
          </a:p>
          <a:p>
            <a:pPr algn="just"/>
            <a:r>
              <a:rPr lang="en-US" sz="2400" b="0" i="0" u="none" strike="noStrike" baseline="0" dirty="0">
                <a:latin typeface="Times-Roman"/>
              </a:rPr>
              <a:t>Constraint propagation may be intertwined with search, or it may be done as a preprocessing step, before search starts. Sometimes this preprocessing can solve the whole problem, so no search is required at all.</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normAutofit/>
          </a:bodyPr>
          <a:lstStyle/>
          <a:p>
            <a:r>
              <a:rPr lang="en-US" sz="4000" dirty="0"/>
              <a:t>Local Consistency </a:t>
            </a:r>
          </a:p>
        </p:txBody>
      </p:sp>
      <p:sp>
        <p:nvSpPr>
          <p:cNvPr id="3" name="Content Placeholder 2"/>
          <p:cNvSpPr>
            <a:spLocks noGrp="1"/>
          </p:cNvSpPr>
          <p:nvPr>
            <p:ph idx="1"/>
          </p:nvPr>
        </p:nvSpPr>
        <p:spPr>
          <a:xfrm>
            <a:off x="2438400" y="1828800"/>
            <a:ext cx="9066212" cy="4800600"/>
          </a:xfrm>
        </p:spPr>
        <p:txBody>
          <a:bodyPr>
            <a:normAutofit fontScale="92500" lnSpcReduction="20000"/>
          </a:bodyPr>
          <a:lstStyle/>
          <a:p>
            <a:pPr algn="just"/>
            <a:r>
              <a:rPr lang="en-US" sz="2000" b="0" i="0" u="none" strike="noStrike" baseline="0" dirty="0">
                <a:latin typeface="Times-Roman"/>
              </a:rPr>
              <a:t>The key idea is </a:t>
            </a:r>
            <a:r>
              <a:rPr lang="en-US" sz="2000" b="1" i="1" dirty="0">
                <a:latin typeface="Times-Roman"/>
              </a:rPr>
              <a:t>l</a:t>
            </a:r>
            <a:r>
              <a:rPr lang="en-US" sz="2000" b="1" i="1" u="none" strike="noStrike" baseline="0" dirty="0">
                <a:latin typeface="Times-Roman"/>
              </a:rPr>
              <a:t>ocal </a:t>
            </a:r>
            <a:r>
              <a:rPr lang="en-US" sz="2000" b="1" i="1" dirty="0">
                <a:latin typeface="Times-Roman"/>
              </a:rPr>
              <a:t>c</a:t>
            </a:r>
            <a:r>
              <a:rPr lang="en-US" sz="2000" b="1" i="1" u="none" strike="noStrike" baseline="0" dirty="0">
                <a:latin typeface="Times-Roman"/>
              </a:rPr>
              <a:t>onsistency</a:t>
            </a:r>
            <a:r>
              <a:rPr lang="en-US" sz="2000" u="none" strike="noStrike" baseline="0" dirty="0">
                <a:latin typeface="Times-Roman"/>
              </a:rPr>
              <a:t>.</a:t>
            </a:r>
            <a:endParaRPr lang="en-US" sz="2000" b="1" i="1" u="none" strike="noStrike" baseline="0" dirty="0">
              <a:latin typeface="Times-Roman"/>
            </a:endParaRPr>
          </a:p>
          <a:p>
            <a:pPr algn="just"/>
            <a:r>
              <a:rPr lang="en-US" sz="2000" b="0" i="0" u="none" strike="noStrike" baseline="0" dirty="0">
                <a:latin typeface="Times-Roman"/>
              </a:rPr>
              <a:t>If we treat each variable as a node in a graph and each binary constraint as an arc, then the process of enforcing local consistency in each part of the graph causes inconsistent values to be eliminated throughout the graph. </a:t>
            </a:r>
          </a:p>
          <a:p>
            <a:pPr algn="l"/>
            <a:r>
              <a:rPr lang="en-US" sz="2000" b="0" i="0" u="none" strike="noStrike" baseline="0" dirty="0">
                <a:latin typeface="Times-Roman"/>
              </a:rPr>
              <a:t>There are different types of local consistency:</a:t>
            </a:r>
          </a:p>
          <a:p>
            <a:pPr marL="0" indent="0" algn="just">
              <a:buNone/>
            </a:pPr>
            <a:r>
              <a:rPr lang="en-US" sz="2000" dirty="0">
                <a:latin typeface="Times-Roman"/>
              </a:rPr>
              <a:t>      1)  </a:t>
            </a:r>
            <a:r>
              <a:rPr lang="en-US" sz="2000" b="1" dirty="0">
                <a:latin typeface="Times-Roman"/>
              </a:rPr>
              <a:t>Node Inconsistency: </a:t>
            </a:r>
            <a:r>
              <a:rPr lang="en-US" sz="2000" b="0" i="0" u="none" strike="noStrike" baseline="0" dirty="0">
                <a:latin typeface="Times-Roman"/>
              </a:rPr>
              <a:t>A single variable (corresponding to a node in the CSP network) is </a:t>
            </a:r>
            <a:r>
              <a:rPr lang="en-US" sz="2000" i="0" u="none" strike="noStrike" baseline="0" dirty="0">
                <a:latin typeface="Times-Bold"/>
              </a:rPr>
              <a:t>node-consistent</a:t>
            </a:r>
            <a:r>
              <a:rPr lang="en-US" sz="2000" b="1" i="0" u="none" strike="noStrike" baseline="0" dirty="0">
                <a:latin typeface="Times-Bold"/>
              </a:rPr>
              <a:t> </a:t>
            </a:r>
            <a:r>
              <a:rPr lang="en-US" sz="2000" b="0" i="0" u="none" strike="noStrike" baseline="0" dirty="0">
                <a:latin typeface="Times-Roman"/>
              </a:rPr>
              <a:t>if all the values in the variable’s domain satisfy the variable’s unary constraints. For example, in the variant of the Australia map-coloring problem where South Australians dislike green, the variable </a:t>
            </a:r>
            <a:r>
              <a:rPr lang="en-US" sz="2000" b="0" i="0" u="none" strike="noStrike" baseline="0" dirty="0">
                <a:latin typeface="CMTI10"/>
              </a:rPr>
              <a:t>SA </a:t>
            </a:r>
            <a:r>
              <a:rPr lang="en-US" sz="2000" b="0" i="0" u="none" strike="noStrike" baseline="0" dirty="0">
                <a:latin typeface="Times-Roman"/>
              </a:rPr>
              <a:t>starts with domain </a:t>
            </a:r>
            <a:r>
              <a:rPr lang="en-US" sz="2000" b="0" i="0" u="none" strike="noStrike" baseline="0" dirty="0">
                <a:latin typeface="CMSY10"/>
              </a:rPr>
              <a:t>{</a:t>
            </a:r>
            <a:r>
              <a:rPr lang="en-US" sz="2000" b="0" i="0" u="none" strike="noStrike" baseline="0" dirty="0">
                <a:latin typeface="CMTI10"/>
              </a:rPr>
              <a:t>red</a:t>
            </a:r>
            <a:r>
              <a:rPr lang="en-US" sz="2000" b="0" i="0" u="none" strike="noStrike" baseline="0" dirty="0">
                <a:latin typeface="CMMI10"/>
              </a:rPr>
              <a:t>, </a:t>
            </a:r>
            <a:r>
              <a:rPr lang="en-US" sz="2000" b="0" i="0" u="none" strike="noStrike" baseline="0" dirty="0">
                <a:latin typeface="CMTI10"/>
              </a:rPr>
              <a:t>green</a:t>
            </a:r>
            <a:r>
              <a:rPr lang="en-US" sz="2000" b="0" i="0" u="none" strike="noStrike" baseline="0" dirty="0">
                <a:latin typeface="CMMI10"/>
              </a:rPr>
              <a:t>, </a:t>
            </a:r>
            <a:r>
              <a:rPr lang="en-US" sz="2000" b="0" i="0" u="none" strike="noStrike" baseline="0" dirty="0">
                <a:latin typeface="CMTI10"/>
              </a:rPr>
              <a:t>blue</a:t>
            </a:r>
            <a:r>
              <a:rPr lang="en-US" sz="2000" b="0" i="0" u="none" strike="noStrike" baseline="0" dirty="0">
                <a:latin typeface="CMSY10"/>
              </a:rPr>
              <a:t>}</a:t>
            </a:r>
            <a:r>
              <a:rPr lang="en-US" sz="2000" b="0" i="0" u="none" strike="noStrike" baseline="0" dirty="0">
                <a:latin typeface="Times-Roman"/>
              </a:rPr>
              <a:t>, and we can make it node consistent by eliminating </a:t>
            </a:r>
            <a:r>
              <a:rPr lang="en-US" sz="2000" b="0" i="0" u="none" strike="noStrike" baseline="0" dirty="0">
                <a:latin typeface="CMTI10"/>
              </a:rPr>
              <a:t>green</a:t>
            </a:r>
            <a:r>
              <a:rPr lang="en-US" sz="2000" b="0" i="0" u="none" strike="noStrike" baseline="0" dirty="0">
                <a:latin typeface="Times-Roman"/>
              </a:rPr>
              <a:t>, leaving </a:t>
            </a:r>
            <a:r>
              <a:rPr lang="en-US" sz="2000" b="0" i="0" u="none" strike="noStrike" baseline="0" dirty="0">
                <a:latin typeface="CMTI10"/>
              </a:rPr>
              <a:t>SA </a:t>
            </a:r>
            <a:r>
              <a:rPr lang="en-US" sz="2000" b="0" i="0" u="none" strike="noStrike" baseline="0" dirty="0">
                <a:latin typeface="Times-Roman"/>
              </a:rPr>
              <a:t>with the reduced domain </a:t>
            </a:r>
            <a:r>
              <a:rPr lang="en-US" sz="2000" b="0" i="0" u="none" strike="noStrike" baseline="0" dirty="0">
                <a:latin typeface="CMSY10"/>
              </a:rPr>
              <a:t>{</a:t>
            </a:r>
            <a:r>
              <a:rPr lang="en-US" sz="2000" b="0" i="0" u="none" strike="noStrike" baseline="0" dirty="0">
                <a:latin typeface="CMTI10"/>
              </a:rPr>
              <a:t>red </a:t>
            </a:r>
            <a:r>
              <a:rPr lang="en-US" sz="2000" b="0" i="0" u="none" strike="noStrike" baseline="0" dirty="0">
                <a:latin typeface="CMMI10"/>
              </a:rPr>
              <a:t>, </a:t>
            </a:r>
            <a:r>
              <a:rPr lang="en-US" sz="2000" b="0" i="0" u="none" strike="noStrike" baseline="0" dirty="0">
                <a:latin typeface="CMTI10"/>
              </a:rPr>
              <a:t>blue</a:t>
            </a:r>
            <a:r>
              <a:rPr lang="en-US" sz="2000" b="0" i="0" u="none" strike="noStrike" baseline="0" dirty="0">
                <a:latin typeface="CMSY10"/>
              </a:rPr>
              <a:t>}</a:t>
            </a:r>
            <a:r>
              <a:rPr lang="en-US" sz="2000" b="0" i="0" u="none" strike="noStrike" baseline="0" dirty="0">
                <a:latin typeface="Times-Roman"/>
              </a:rPr>
              <a:t>.</a:t>
            </a:r>
          </a:p>
          <a:p>
            <a:pPr algn="just">
              <a:buFont typeface="Arial" panose="020B0604020202020204" pitchFamily="34" charset="0"/>
              <a:buChar char="•"/>
            </a:pPr>
            <a:r>
              <a:rPr lang="en-US" sz="2000" b="0" i="1" u="none" strike="noStrike" baseline="0" dirty="0">
                <a:latin typeface="Times-Roman"/>
              </a:rPr>
              <a:t>We say that a network is node-consistent if every variable in the network is node-consistent.</a:t>
            </a:r>
          </a:p>
          <a:p>
            <a:pPr algn="just">
              <a:buFont typeface="Arial" panose="020B0604020202020204" pitchFamily="34" charset="0"/>
              <a:buChar char="•"/>
            </a:pPr>
            <a:r>
              <a:rPr lang="en-US" sz="2000" b="0" i="1" u="none" strike="noStrike" baseline="0" dirty="0">
                <a:latin typeface="Times-Roman"/>
              </a:rPr>
              <a:t>It is always possible to eliminate all the unary constraints in a CSP by running node consistency. </a:t>
            </a:r>
            <a:r>
              <a:rPr lang="en-US" sz="2000" b="1" i="1" u="sng" strike="noStrike" baseline="0" dirty="0">
                <a:latin typeface="Times-Roman"/>
              </a:rPr>
              <a:t>It is also possible to transform all </a:t>
            </a:r>
            <a:r>
              <a:rPr lang="en-US" sz="2000" b="1" i="1" u="sng" strike="noStrike" baseline="0" dirty="0">
                <a:latin typeface="CMMI10"/>
              </a:rPr>
              <a:t>n</a:t>
            </a:r>
            <a:r>
              <a:rPr lang="en-US" sz="2000" b="1" i="1" u="sng" strike="noStrike" baseline="0" dirty="0">
                <a:latin typeface="Times-Roman"/>
              </a:rPr>
              <a:t>-</a:t>
            </a:r>
            <a:r>
              <a:rPr lang="en-US" sz="2000" b="1" i="1" u="sng" strike="noStrike" baseline="0" dirty="0" err="1">
                <a:latin typeface="Times-Roman"/>
              </a:rPr>
              <a:t>ary</a:t>
            </a:r>
            <a:r>
              <a:rPr lang="en-US" sz="2000" b="1" i="1" u="sng" strike="noStrike" baseline="0" dirty="0">
                <a:latin typeface="Times-Roman"/>
              </a:rPr>
              <a:t> constraints into binary ones. (Ex.6.6)</a:t>
            </a:r>
            <a:endParaRPr lang="en-US" sz="2000" b="1" i="1" u="sng" dirty="0"/>
          </a:p>
          <a:p>
            <a:pPr algn="l">
              <a:buFont typeface="Arial" panose="020B0604020202020204" pitchFamily="34" charset="0"/>
              <a:buChar char="•"/>
            </a:pPr>
            <a:endParaRPr lang="en-US" sz="1800" b="0" i="1" u="none" strike="noStrike" baseline="0" dirty="0">
              <a:latin typeface="Times-Roman"/>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Local Consistency (Exercise: 6.6)</a:t>
            </a:r>
            <a:endParaRPr lang="en-US" dirty="0"/>
          </a:p>
        </p:txBody>
      </p:sp>
      <p:pic>
        <p:nvPicPr>
          <p:cNvPr id="6" name="Content Placeholder 5"/>
          <p:cNvPicPr>
            <a:picLocks noGrp="1" noChangeAspect="1"/>
          </p:cNvPicPr>
          <p:nvPr>
            <p:ph sz="half" idx="1"/>
          </p:nvPr>
        </p:nvPicPr>
        <p:blipFill>
          <a:blip r:embed="rId2"/>
          <a:stretch>
            <a:fillRect/>
          </a:stretch>
        </p:blipFill>
        <p:spPr>
          <a:xfrm>
            <a:off x="1676400" y="3429000"/>
            <a:ext cx="4514127" cy="1828800"/>
          </a:xfrm>
        </p:spPr>
      </p:pic>
      <p:pic>
        <p:nvPicPr>
          <p:cNvPr id="8" name="Content Placeholder 7"/>
          <p:cNvPicPr>
            <a:picLocks noGrp="1" noChangeAspect="1"/>
          </p:cNvPicPr>
          <p:nvPr>
            <p:ph sz="half" idx="2"/>
          </p:nvPr>
        </p:nvPicPr>
        <p:blipFill>
          <a:blip r:embed="rId3"/>
          <a:stretch>
            <a:fillRect/>
          </a:stretch>
        </p:blipFill>
        <p:spPr>
          <a:xfrm>
            <a:off x="6629400" y="3060347"/>
            <a:ext cx="5051425" cy="2718509"/>
          </a:xfrm>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lstStyle/>
          <a:p>
            <a:r>
              <a:rPr lang="en-US" sz="3600" dirty="0"/>
              <a:t>Local Consistency (</a:t>
            </a:r>
            <a:r>
              <a:rPr lang="en-US" sz="3600" dirty="0" err="1"/>
              <a:t>contd</a:t>
            </a:r>
            <a:r>
              <a:rPr lang="en-US" sz="36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752600"/>
                <a:ext cx="8915400" cy="4158622"/>
              </a:xfrm>
            </p:spPr>
            <p:txBody>
              <a:bodyPr>
                <a:normAutofit/>
              </a:bodyPr>
              <a:lstStyle/>
              <a:p>
                <a:pPr marL="0" indent="0" algn="just">
                  <a:buNone/>
                </a:pPr>
                <a:r>
                  <a:rPr lang="en-US" b="1" dirty="0">
                    <a:latin typeface="Times-Roman"/>
                  </a:rPr>
                  <a:t>2</a:t>
                </a:r>
                <a:r>
                  <a:rPr lang="en-US" sz="2400" b="1" dirty="0">
                    <a:latin typeface="Times-Roman"/>
                  </a:rPr>
                  <a:t>)  Arc Inconsistency: </a:t>
                </a:r>
                <a:r>
                  <a:rPr lang="en-US" sz="2000" b="0" i="0" u="none" strike="noStrike" baseline="0" dirty="0">
                    <a:latin typeface="Times-Roman"/>
                  </a:rPr>
                  <a:t>A variable in a CSP is </a:t>
                </a:r>
                <a:r>
                  <a:rPr lang="en-US" sz="2000" b="1" i="0" u="none" strike="noStrike" baseline="0" dirty="0">
                    <a:latin typeface="Times-Bold"/>
                  </a:rPr>
                  <a:t>arc-consistent </a:t>
                </a:r>
                <a:r>
                  <a:rPr lang="en-US" sz="2000" b="0" i="0" u="none" strike="noStrike" baseline="0" dirty="0">
                    <a:latin typeface="Times-Roman"/>
                  </a:rPr>
                  <a:t>if every value in its domain satisfies the variable’s binary constraints. More formally, </a:t>
                </a:r>
                <a:r>
                  <a:rPr lang="en-US" sz="2000" b="0" i="0" u="none" strike="noStrike" baseline="0" dirty="0">
                    <a:latin typeface="CMMI10"/>
                  </a:rPr>
                  <a:t>X</a:t>
                </a:r>
                <a:r>
                  <a:rPr lang="en-US" sz="2000" b="0" i="0" u="none" strike="noStrike" baseline="0" dirty="0">
                    <a:latin typeface="CMMI8"/>
                  </a:rPr>
                  <a:t>i </a:t>
                </a:r>
                <a:r>
                  <a:rPr lang="en-US" sz="2000" b="0" i="0" u="none" strike="noStrike" baseline="0" dirty="0">
                    <a:latin typeface="Times-Roman"/>
                  </a:rPr>
                  <a:t>is arc-consistent with respect to another variable </a:t>
                </a:r>
                <a:r>
                  <a:rPr lang="en-US" sz="2000" b="0" i="0" u="none" strike="noStrike" baseline="0" dirty="0" err="1">
                    <a:latin typeface="CMMI10"/>
                  </a:rPr>
                  <a:t>X</a:t>
                </a:r>
                <a:r>
                  <a:rPr lang="en-US" sz="2000" b="0" i="0" u="none" strike="noStrike" baseline="0" dirty="0" err="1">
                    <a:latin typeface="CMMI8"/>
                  </a:rPr>
                  <a:t>j</a:t>
                </a:r>
                <a:r>
                  <a:rPr lang="en-US" sz="2000" b="0" i="0" u="none" strike="noStrike" baseline="0" dirty="0">
                    <a:latin typeface="CMMI8"/>
                  </a:rPr>
                  <a:t> </a:t>
                </a:r>
                <a:r>
                  <a:rPr lang="en-US" sz="2000" b="0" i="0" u="none" strike="noStrike" baseline="0" dirty="0">
                    <a:latin typeface="Times-Roman"/>
                  </a:rPr>
                  <a:t>if for every value in the current domain </a:t>
                </a:r>
                <a:r>
                  <a:rPr lang="en-US" sz="2000" b="0" i="0" u="none" strike="noStrike" baseline="0" dirty="0">
                    <a:latin typeface="CMMI10"/>
                  </a:rPr>
                  <a:t>D</a:t>
                </a:r>
                <a:r>
                  <a:rPr lang="en-US" sz="2000" b="0" i="0" u="none" strike="noStrike" baseline="0" dirty="0">
                    <a:latin typeface="CMMI8"/>
                  </a:rPr>
                  <a:t>i </a:t>
                </a:r>
                <a:r>
                  <a:rPr lang="en-US" sz="2000" b="0" i="0" u="none" strike="noStrike" baseline="0" dirty="0">
                    <a:latin typeface="Times-Roman"/>
                  </a:rPr>
                  <a:t>there is some value in the domain </a:t>
                </a:r>
                <a:r>
                  <a:rPr lang="en-US" sz="2000" b="0" i="0" u="none" strike="noStrike" baseline="0" dirty="0" err="1">
                    <a:latin typeface="CMMI10"/>
                  </a:rPr>
                  <a:t>D</a:t>
                </a:r>
                <a:r>
                  <a:rPr lang="en-US" sz="2000" b="0" i="0" u="none" strike="noStrike" baseline="0" dirty="0" err="1">
                    <a:latin typeface="CMMI8"/>
                  </a:rPr>
                  <a:t>j</a:t>
                </a:r>
                <a:r>
                  <a:rPr lang="en-US" sz="2000" b="0" i="0" u="none" strike="noStrike" baseline="0" dirty="0">
                    <a:latin typeface="CMMI8"/>
                  </a:rPr>
                  <a:t> </a:t>
                </a:r>
                <a:r>
                  <a:rPr lang="en-US" sz="2000" b="0" i="0" u="none" strike="noStrike" baseline="0" dirty="0">
                    <a:latin typeface="Times-Roman"/>
                  </a:rPr>
                  <a:t>that satisfies the binary constraint on the arc </a:t>
                </a:r>
                <a:r>
                  <a:rPr lang="en-US" sz="2000" b="0" i="0" u="none" strike="noStrike" baseline="0" dirty="0">
                    <a:latin typeface="CMR10"/>
                  </a:rPr>
                  <a:t>(</a:t>
                </a:r>
                <a:r>
                  <a:rPr lang="en-US" sz="2000" b="0" i="0" u="none" strike="noStrike" baseline="0" dirty="0" err="1">
                    <a:latin typeface="CMMI10"/>
                  </a:rPr>
                  <a:t>X</a:t>
                </a:r>
                <a:r>
                  <a:rPr lang="en-US" sz="2000" b="0" i="0" u="none" strike="noStrike" baseline="0" dirty="0" err="1">
                    <a:latin typeface="CMMI8"/>
                  </a:rPr>
                  <a:t>i</a:t>
                </a:r>
                <a:r>
                  <a:rPr lang="en-US" sz="2000" b="0" i="0" u="none" strike="noStrike" baseline="0" dirty="0" err="1">
                    <a:latin typeface="CMMI10"/>
                  </a:rPr>
                  <a:t>,X</a:t>
                </a:r>
                <a:r>
                  <a:rPr lang="en-US" sz="2000" b="0" i="0" u="none" strike="noStrike" baseline="0" dirty="0" err="1">
                    <a:latin typeface="CMMI8"/>
                  </a:rPr>
                  <a:t>j</a:t>
                </a:r>
                <a:r>
                  <a:rPr lang="en-US" sz="2000" b="0" i="0" u="none" strike="noStrike" baseline="0" dirty="0">
                    <a:latin typeface="CMR10"/>
                  </a:rPr>
                  <a:t>)</a:t>
                </a:r>
                <a:r>
                  <a:rPr lang="en-US" sz="2000" b="0" i="0" u="none" strike="noStrike" baseline="0" dirty="0">
                    <a:latin typeface="Times-Roman"/>
                  </a:rPr>
                  <a:t>. A network is arc-consistent if every variable is arc consistent with every other variable. </a:t>
                </a:r>
              </a:p>
              <a:p>
                <a:pPr algn="just"/>
                <a:r>
                  <a:rPr lang="en-US" sz="2000" b="0" i="0" u="none" strike="noStrike" baseline="0" dirty="0">
                    <a:latin typeface="Times-Roman"/>
                  </a:rPr>
                  <a:t>For example, consider the constraint </a:t>
                </a:r>
                <a:r>
                  <a:rPr lang="en-US" sz="2000" b="0" i="0" u="none" strike="noStrike" baseline="0" dirty="0">
                    <a:latin typeface="CMMI10"/>
                  </a:rPr>
                  <a:t>Y </a:t>
                </a:r>
                <a:r>
                  <a:rPr lang="en-US" sz="2000" b="0" i="0" u="none" strike="noStrike" baseline="0" dirty="0">
                    <a:latin typeface="CMR10"/>
                  </a:rPr>
                  <a:t>= </a:t>
                </a:r>
                <a14:m>
                  <m:oMath xmlns:m="http://schemas.openxmlformats.org/officeDocument/2006/math">
                    <m:sSup>
                      <m:sSupPr>
                        <m:ctrlPr>
                          <a:rPr lang="en-US" sz="2000" b="0" i="1" u="none" strike="noStrike" baseline="0" smtClean="0">
                            <a:latin typeface="Cambria Math" panose="02040503050406030204" pitchFamily="18" charset="0"/>
                          </a:rPr>
                        </m:ctrlPr>
                      </m:sSupPr>
                      <m:e>
                        <m:r>
                          <a:rPr lang="en-US" sz="2000" b="0" i="1" u="none" strike="noStrike" baseline="0" smtClean="0">
                            <a:latin typeface="Cambria Math" panose="02040503050406030204" pitchFamily="18" charset="0"/>
                          </a:rPr>
                          <m:t>𝑋</m:t>
                        </m:r>
                      </m:e>
                      <m:sup>
                        <m:r>
                          <a:rPr lang="en-US" sz="2000" b="0" i="1" u="none" strike="noStrike" baseline="0" smtClean="0">
                            <a:latin typeface="Cambria Math" panose="02040503050406030204" pitchFamily="18" charset="0"/>
                          </a:rPr>
                          <m:t>2</m:t>
                        </m:r>
                      </m:sup>
                    </m:sSup>
                    <m:r>
                      <a:rPr lang="en-US" sz="2000" b="0" i="0" u="none" strike="noStrike" baseline="0" smtClean="0">
                        <a:latin typeface="Cambria Math" panose="02040503050406030204" pitchFamily="18" charset="0"/>
                      </a:rPr>
                      <m:t> </m:t>
                    </m:r>
                  </m:oMath>
                </a14:m>
                <a:r>
                  <a:rPr lang="en-US" sz="2000" b="0" i="0" u="none" strike="noStrike" baseline="0" dirty="0">
                    <a:latin typeface="Times-Roman"/>
                  </a:rPr>
                  <a:t>where the domain of both </a:t>
                </a:r>
                <a:r>
                  <a:rPr lang="en-US" sz="2000" b="0" i="0" u="none" strike="noStrike" baseline="0" dirty="0">
                    <a:latin typeface="CMMI10"/>
                  </a:rPr>
                  <a:t>X </a:t>
                </a:r>
                <a:r>
                  <a:rPr lang="en-US" sz="2000" b="0" i="0" u="none" strike="noStrike" baseline="0" dirty="0">
                    <a:latin typeface="Times-Roman"/>
                  </a:rPr>
                  <a:t>and </a:t>
                </a:r>
                <a:r>
                  <a:rPr lang="en-US" sz="2000" b="0" i="0" u="none" strike="noStrike" baseline="0" dirty="0">
                    <a:latin typeface="CMMI10"/>
                  </a:rPr>
                  <a:t>Y </a:t>
                </a:r>
                <a:r>
                  <a:rPr lang="en-US" sz="2000" b="0" i="0" u="none" strike="noStrike" baseline="0" dirty="0">
                    <a:latin typeface="Times-Roman"/>
                  </a:rPr>
                  <a:t>is the set of digits. We can write this constraint explicitly as </a:t>
                </a:r>
                <a:r>
                  <a:rPr lang="es-ES" sz="2000" b="0" i="0" u="none" strike="noStrike" baseline="0" dirty="0">
                    <a:latin typeface="CMR10"/>
                  </a:rPr>
                  <a:t>(</a:t>
                </a:r>
                <a:r>
                  <a:rPr lang="es-ES" sz="2000" b="0" i="0" u="none" strike="noStrike" baseline="0" dirty="0">
                    <a:latin typeface="CMMI10"/>
                  </a:rPr>
                  <a:t>X, Y </a:t>
                </a:r>
                <a:r>
                  <a:rPr lang="es-ES" sz="2000" b="0" i="0" u="none" strike="noStrike" baseline="0" dirty="0">
                    <a:latin typeface="CMR10"/>
                  </a:rPr>
                  <a:t>)</a:t>
                </a:r>
                <a:r>
                  <a:rPr lang="es-ES" sz="2000" b="0" i="0" u="none" strike="noStrike" baseline="0" dirty="0">
                    <a:latin typeface="CMMI10"/>
                  </a:rPr>
                  <a:t>, </a:t>
                </a:r>
                <a:r>
                  <a:rPr lang="es-ES" sz="2000" b="0" i="0" u="none" strike="noStrike" baseline="0" dirty="0">
                    <a:latin typeface="CMSY10"/>
                  </a:rPr>
                  <a:t>{</a:t>
                </a:r>
                <a:r>
                  <a:rPr lang="es-ES" sz="2000" b="0" i="0" u="none" strike="noStrike" baseline="0" dirty="0">
                    <a:latin typeface="CMR10"/>
                  </a:rPr>
                  <a:t>(0</a:t>
                </a:r>
                <a:r>
                  <a:rPr lang="es-ES" sz="2000" b="0" i="0" u="none" strike="noStrike" baseline="0" dirty="0">
                    <a:latin typeface="CMMI10"/>
                  </a:rPr>
                  <a:t>, </a:t>
                </a:r>
                <a:r>
                  <a:rPr lang="es-ES" sz="2000" b="0" i="0" u="none" strike="noStrike" baseline="0" dirty="0">
                    <a:latin typeface="CMR10"/>
                  </a:rPr>
                  <a:t>0)</a:t>
                </a:r>
                <a:r>
                  <a:rPr lang="es-ES" sz="2000" b="0" i="0" u="none" strike="noStrike" baseline="0" dirty="0">
                    <a:latin typeface="CMMI10"/>
                  </a:rPr>
                  <a:t>, </a:t>
                </a:r>
                <a:r>
                  <a:rPr lang="es-ES" sz="2000" b="0" i="0" u="none" strike="noStrike" baseline="0" dirty="0">
                    <a:latin typeface="CMR10"/>
                  </a:rPr>
                  <a:t>(1</a:t>
                </a:r>
                <a:r>
                  <a:rPr lang="es-ES" sz="2000" b="0" i="0" u="none" strike="noStrike" baseline="0" dirty="0">
                    <a:latin typeface="CMMI10"/>
                  </a:rPr>
                  <a:t>, </a:t>
                </a:r>
                <a:r>
                  <a:rPr lang="es-ES" sz="2000" b="0" i="0" u="none" strike="noStrike" baseline="0" dirty="0">
                    <a:latin typeface="CMR10"/>
                  </a:rPr>
                  <a:t>1)</a:t>
                </a:r>
                <a:r>
                  <a:rPr lang="es-ES" sz="2000" b="0" i="0" u="none" strike="noStrike" baseline="0" dirty="0">
                    <a:latin typeface="CMMI10"/>
                  </a:rPr>
                  <a:t>, </a:t>
                </a:r>
                <a:r>
                  <a:rPr lang="es-ES" sz="2000" b="0" i="0" u="none" strike="noStrike" baseline="0" dirty="0">
                    <a:latin typeface="CMR10"/>
                  </a:rPr>
                  <a:t>(2</a:t>
                </a:r>
                <a:r>
                  <a:rPr lang="es-ES" sz="2000" b="0" i="0" u="none" strike="noStrike" baseline="0" dirty="0">
                    <a:latin typeface="CMMI10"/>
                  </a:rPr>
                  <a:t>, </a:t>
                </a:r>
                <a:r>
                  <a:rPr lang="es-ES" sz="2000" b="0" i="0" u="none" strike="noStrike" baseline="0" dirty="0">
                    <a:latin typeface="CMR10"/>
                  </a:rPr>
                  <a:t>4)</a:t>
                </a:r>
                <a:r>
                  <a:rPr lang="es-ES" sz="2000" b="0" i="0" u="none" strike="noStrike" baseline="0" dirty="0">
                    <a:latin typeface="CMMI10"/>
                  </a:rPr>
                  <a:t>, </a:t>
                </a:r>
                <a:r>
                  <a:rPr lang="es-ES" sz="2000" b="0" i="0" u="none" strike="noStrike" baseline="0" dirty="0">
                    <a:latin typeface="CMR10"/>
                  </a:rPr>
                  <a:t>(3</a:t>
                </a:r>
                <a:r>
                  <a:rPr lang="es-ES" sz="2000" b="0" i="0" u="none" strike="noStrike" baseline="0" dirty="0">
                    <a:latin typeface="CMMI10"/>
                  </a:rPr>
                  <a:t>, </a:t>
                </a:r>
                <a:r>
                  <a:rPr lang="es-ES" sz="2000" b="0" i="0" u="none" strike="noStrike" baseline="0" dirty="0">
                    <a:latin typeface="CMR10"/>
                  </a:rPr>
                  <a:t>9))</a:t>
                </a:r>
                <a:r>
                  <a:rPr lang="es-ES" sz="2000" b="0" i="0" u="none" strike="noStrike" baseline="0" dirty="0">
                    <a:latin typeface="CMSY10"/>
                  </a:rPr>
                  <a:t>} </a:t>
                </a:r>
                <a:r>
                  <a:rPr lang="es-ES" sz="2000" b="0" i="0" u="none" strike="noStrike" baseline="0" dirty="0">
                    <a:latin typeface="CMMI10"/>
                  </a:rPr>
                  <a:t>.</a:t>
                </a:r>
              </a:p>
              <a:p>
                <a:pPr algn="just"/>
                <a:r>
                  <a:rPr lang="en-US" sz="2000" b="0" i="0" u="none" strike="noStrike" baseline="0" dirty="0">
                    <a:latin typeface="Times-Roman"/>
                  </a:rPr>
                  <a:t>To make </a:t>
                </a:r>
                <a:r>
                  <a:rPr lang="en-US" sz="2000" b="0" i="0" u="none" strike="noStrike" baseline="0" dirty="0">
                    <a:latin typeface="CMMI10"/>
                  </a:rPr>
                  <a:t>X </a:t>
                </a:r>
                <a:r>
                  <a:rPr lang="en-US" sz="2000" b="0" i="0" u="none" strike="noStrike" baseline="0" dirty="0">
                    <a:latin typeface="Times-Roman"/>
                  </a:rPr>
                  <a:t>arc-consistent with respect to </a:t>
                </a:r>
                <a:r>
                  <a:rPr lang="en-US" sz="2000" b="0" i="0" u="none" strike="noStrike" baseline="0" dirty="0">
                    <a:latin typeface="CMMI10"/>
                  </a:rPr>
                  <a:t>Y </a:t>
                </a:r>
                <a:r>
                  <a:rPr lang="en-US" sz="2000" b="0" i="0" u="none" strike="noStrike" baseline="0" dirty="0">
                    <a:latin typeface="Times-Roman"/>
                  </a:rPr>
                  <a:t>, we reduce </a:t>
                </a:r>
                <a:r>
                  <a:rPr lang="en-US" sz="2000" b="0" i="0" u="none" strike="noStrike" baseline="0" dirty="0">
                    <a:latin typeface="CMMI10"/>
                  </a:rPr>
                  <a:t>X</a:t>
                </a:r>
                <a:r>
                  <a:rPr lang="en-US" sz="2000" b="0" i="0" u="none" strike="noStrike" baseline="0" dirty="0">
                    <a:latin typeface="Times-Roman"/>
                  </a:rPr>
                  <a:t>’s domain to </a:t>
                </a:r>
                <a:r>
                  <a:rPr lang="en-US" sz="2000" b="0" i="0" u="none" strike="noStrike" baseline="0" dirty="0">
                    <a:latin typeface="CMSY10"/>
                  </a:rPr>
                  <a:t>{</a:t>
                </a:r>
                <a:r>
                  <a:rPr lang="en-US" sz="2000" b="0" i="0" u="none" strike="noStrike" baseline="0" dirty="0">
                    <a:latin typeface="CMR10"/>
                  </a:rPr>
                  <a:t>0</a:t>
                </a:r>
                <a:r>
                  <a:rPr lang="en-US" sz="2000" b="0" i="0" u="none" strike="noStrike" baseline="0" dirty="0">
                    <a:latin typeface="CMMI10"/>
                  </a:rPr>
                  <a:t>, </a:t>
                </a:r>
                <a:r>
                  <a:rPr lang="en-US" sz="2000" b="0" i="0" u="none" strike="noStrike" baseline="0" dirty="0">
                    <a:latin typeface="CMR10"/>
                  </a:rPr>
                  <a:t>1</a:t>
                </a:r>
                <a:r>
                  <a:rPr lang="en-US" sz="2000" b="0" i="0" u="none" strike="noStrike" baseline="0" dirty="0">
                    <a:latin typeface="CMMI10"/>
                  </a:rPr>
                  <a:t>, </a:t>
                </a:r>
                <a:r>
                  <a:rPr lang="en-US" sz="2000" b="0" i="0" u="none" strike="noStrike" baseline="0" dirty="0">
                    <a:latin typeface="CMR10"/>
                  </a:rPr>
                  <a:t>2</a:t>
                </a:r>
                <a:r>
                  <a:rPr lang="en-US" sz="2000" b="0" i="0" u="none" strike="noStrike" baseline="0" dirty="0">
                    <a:latin typeface="CMMI10"/>
                  </a:rPr>
                  <a:t>, </a:t>
                </a:r>
                <a:r>
                  <a:rPr lang="en-US" sz="2000" b="0" i="0" u="none" strike="noStrike" baseline="0" dirty="0">
                    <a:latin typeface="CMR10"/>
                  </a:rPr>
                  <a:t>3</a:t>
                </a:r>
                <a:r>
                  <a:rPr lang="en-US" sz="2000" b="0" i="0" u="none" strike="noStrike" baseline="0" dirty="0">
                    <a:latin typeface="CMSY10"/>
                  </a:rPr>
                  <a:t>}</a:t>
                </a:r>
                <a:r>
                  <a:rPr lang="en-US" sz="2000" b="0" i="0" u="none" strike="noStrike" baseline="0" dirty="0">
                    <a:latin typeface="Times-Roman"/>
                  </a:rPr>
                  <a:t>. If we also make </a:t>
                </a:r>
                <a:r>
                  <a:rPr lang="en-US" sz="2000" b="0" i="0" u="none" strike="noStrike" baseline="0" dirty="0">
                    <a:latin typeface="CMMI10"/>
                  </a:rPr>
                  <a:t>Y </a:t>
                </a:r>
                <a:r>
                  <a:rPr lang="en-US" sz="2000" b="0" i="0" u="none" strike="noStrike" baseline="0" dirty="0">
                    <a:latin typeface="Times-Roman"/>
                  </a:rPr>
                  <a:t>arc-consistent with respect to </a:t>
                </a:r>
                <a:r>
                  <a:rPr lang="en-US" sz="2000" b="0" i="0" u="none" strike="noStrike" baseline="0" dirty="0">
                    <a:latin typeface="CMMI10"/>
                  </a:rPr>
                  <a:t>X</a:t>
                </a:r>
                <a:r>
                  <a:rPr lang="en-US" sz="2000" b="0" i="0" u="none" strike="noStrike" baseline="0" dirty="0">
                    <a:latin typeface="Times-Roman"/>
                  </a:rPr>
                  <a:t>, then </a:t>
                </a:r>
                <a:r>
                  <a:rPr lang="en-US" sz="2000" b="0" i="0" u="none" strike="noStrike" baseline="0" dirty="0">
                    <a:latin typeface="CMMI10"/>
                  </a:rPr>
                  <a:t>Y </a:t>
                </a:r>
                <a:r>
                  <a:rPr lang="en-US" sz="2000" b="0" i="0" u="none" strike="noStrike" baseline="0" dirty="0">
                    <a:latin typeface="Times-Roman"/>
                  </a:rPr>
                  <a:t>’s domain becomes </a:t>
                </a:r>
                <a:r>
                  <a:rPr lang="en-US" sz="2000" b="0" i="0" u="none" strike="noStrike" baseline="0" dirty="0">
                    <a:latin typeface="CMSY10"/>
                  </a:rPr>
                  <a:t>{</a:t>
                </a:r>
                <a:r>
                  <a:rPr lang="en-US" sz="2000" b="0" i="0" u="none" strike="noStrike" baseline="0" dirty="0">
                    <a:latin typeface="CMR10"/>
                  </a:rPr>
                  <a:t>0</a:t>
                </a:r>
                <a:r>
                  <a:rPr lang="en-US" sz="2000" b="0" i="0" u="none" strike="noStrike" baseline="0" dirty="0">
                    <a:latin typeface="CMMI10"/>
                  </a:rPr>
                  <a:t>, </a:t>
                </a:r>
                <a:r>
                  <a:rPr lang="en-US" sz="2000" b="0" i="0" u="none" strike="noStrike" baseline="0" dirty="0">
                    <a:latin typeface="CMR10"/>
                  </a:rPr>
                  <a:t>1</a:t>
                </a:r>
                <a:r>
                  <a:rPr lang="en-US" sz="2000" b="0" i="0" u="none" strike="noStrike" baseline="0" dirty="0">
                    <a:latin typeface="CMMI10"/>
                  </a:rPr>
                  <a:t>, </a:t>
                </a:r>
                <a:r>
                  <a:rPr lang="en-US" sz="2000" b="0" i="0" u="none" strike="noStrike" baseline="0" dirty="0">
                    <a:latin typeface="CMR10"/>
                  </a:rPr>
                  <a:t>4</a:t>
                </a:r>
                <a:r>
                  <a:rPr lang="en-US" sz="2000" b="0" i="0" u="none" strike="noStrike" baseline="0" dirty="0">
                    <a:latin typeface="CMMI10"/>
                  </a:rPr>
                  <a:t>, </a:t>
                </a:r>
                <a:r>
                  <a:rPr lang="en-US" sz="2000" b="0" i="0" u="none" strike="noStrike" baseline="0" dirty="0">
                    <a:latin typeface="CMR10"/>
                  </a:rPr>
                  <a:t>9</a:t>
                </a:r>
                <a:r>
                  <a:rPr lang="en-US" sz="2000" b="0" i="0" u="none" strike="noStrike" baseline="0" dirty="0">
                    <a:latin typeface="CMSY10"/>
                  </a:rPr>
                  <a:t>} </a:t>
                </a:r>
                <a:r>
                  <a:rPr lang="en-US" sz="2000" b="0" i="0" u="none" strike="noStrike" baseline="0" dirty="0">
                    <a:latin typeface="Times-Roman"/>
                  </a:rPr>
                  <a:t>and the whole CSP is arc-consistent.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752600"/>
                <a:ext cx="8915400" cy="4158622"/>
              </a:xfrm>
              <a:blipFill>
                <a:blip r:embed="rId2"/>
                <a:stretch>
                  <a:fillRect l="-1300" r="-684"/>
                </a:stretch>
              </a:blipFill>
            </p:spPr>
            <p:txBody>
              <a:bodyPr/>
              <a:lstStyle/>
              <a:p>
                <a:r>
                  <a:rPr lang="en-US">
                    <a:noFill/>
                  </a:rPr>
                  <a:t> </a:t>
                </a:r>
              </a:p>
            </p:txBody>
          </p:sp>
        </mc:Fallback>
      </mc:AlternateContent>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484311" y="685801"/>
            <a:ext cx="10018713" cy="685800"/>
          </a:xfrm>
          <a:solidFill>
            <a:schemeClr val="tx2">
              <a:lumMod val="20000"/>
              <a:lumOff val="80000"/>
            </a:schemeClr>
          </a:solidFill>
        </p:spPr>
        <p:txBody>
          <a:bodyPr>
            <a:normAutofit/>
          </a:bodyPr>
          <a:lstStyle/>
          <a:p>
            <a:pPr eaLnBrk="1" hangingPunct="1">
              <a:defRPr/>
            </a:pPr>
            <a:r>
              <a:rPr lang="en-US" sz="3200" dirty="0"/>
              <a:t>Standard search formulation (incremental)</a:t>
            </a:r>
          </a:p>
        </p:txBody>
      </p:sp>
      <p:sp>
        <p:nvSpPr>
          <p:cNvPr id="13316" name="Rectangle 3"/>
          <p:cNvSpPr>
            <a:spLocks noGrp="1" noChangeArrowheads="1"/>
          </p:cNvSpPr>
          <p:nvPr>
            <p:ph idx="1"/>
          </p:nvPr>
        </p:nvSpPr>
        <p:spPr>
          <a:xfrm>
            <a:off x="1484310" y="1905001"/>
            <a:ext cx="10018713" cy="3886200"/>
          </a:xfrm>
          <a:solidFill>
            <a:schemeClr val="accent2">
              <a:lumMod val="20000"/>
              <a:lumOff val="80000"/>
            </a:schemeClr>
          </a:solidFill>
        </p:spPr>
        <p:txBody>
          <a:bodyPr>
            <a:noAutofit/>
          </a:bodyPr>
          <a:lstStyle/>
          <a:p>
            <a:pPr marL="381000" indent="-381000">
              <a:lnSpc>
                <a:spcPct val="80000"/>
              </a:lnSpc>
              <a:buNone/>
              <a:defRPr/>
            </a:pPr>
            <a:r>
              <a:rPr lang="en-US" sz="1600" dirty="0"/>
              <a:t>Let's start with the straightforward approach, then fix it.
</a:t>
            </a:r>
          </a:p>
          <a:p>
            <a:pPr marL="381000" indent="-381000">
              <a:lnSpc>
                <a:spcPct val="80000"/>
              </a:lnSpc>
              <a:buNone/>
              <a:defRPr/>
            </a:pPr>
            <a:r>
              <a:rPr lang="en-US" sz="1600" dirty="0"/>
              <a:t>States are defined by the values assigned so far:</a:t>
            </a:r>
          </a:p>
          <a:p>
            <a:pPr>
              <a:lnSpc>
                <a:spcPct val="80000"/>
              </a:lnSpc>
              <a:buFont typeface="Arial" panose="020B0604020202020204" pitchFamily="34" charset="0"/>
              <a:buChar char="•"/>
              <a:defRPr/>
            </a:pPr>
            <a:r>
              <a:rPr lang="en-US" sz="1600" dirty="0">
                <a:solidFill>
                  <a:schemeClr val="accent2"/>
                </a:solidFill>
              </a:rPr>
              <a:t>   Initial state</a:t>
            </a:r>
            <a:r>
              <a:rPr lang="en-US" sz="1600" dirty="0"/>
              <a:t>: the empty assignment { }</a:t>
            </a:r>
          </a:p>
          <a:p>
            <a:pPr marL="381000" indent="-381000">
              <a:lnSpc>
                <a:spcPct val="80000"/>
              </a:lnSpc>
              <a:defRPr/>
            </a:pPr>
            <a:r>
              <a:rPr lang="en-US" sz="1600" dirty="0">
                <a:solidFill>
                  <a:schemeClr val="accent2"/>
                </a:solidFill>
              </a:rPr>
              <a:t>Successor function</a:t>
            </a:r>
            <a:r>
              <a:rPr lang="en-US" sz="1600" dirty="0"/>
              <a:t>: assign a value to an unassigned variable that does not conflict with current assignment</a:t>
            </a:r>
          </a:p>
          <a:p>
            <a:pPr marL="800100" lvl="1" indent="-342900">
              <a:lnSpc>
                <a:spcPct val="80000"/>
              </a:lnSpc>
              <a:buNone/>
              <a:defRPr/>
            </a:pPr>
            <a:r>
              <a:rPr lang="en-US" sz="1600" dirty="0">
                <a:sym typeface="Wingdings" panose="05000000000000000000" pitchFamily="2" charset="2"/>
              </a:rPr>
              <a:t> </a:t>
            </a:r>
            <a:r>
              <a:rPr lang="en-US" sz="1600" dirty="0"/>
              <a:t>fail if no legal assignments
</a:t>
            </a:r>
          </a:p>
          <a:p>
            <a:pPr marL="381000" indent="-381000">
              <a:lnSpc>
                <a:spcPct val="80000"/>
              </a:lnSpc>
              <a:defRPr/>
            </a:pPr>
            <a:r>
              <a:rPr lang="en-US" sz="1600" dirty="0">
                <a:solidFill>
                  <a:schemeClr val="accent2"/>
                </a:solidFill>
              </a:rPr>
              <a:t>Goal test</a:t>
            </a:r>
            <a:r>
              <a:rPr lang="en-US" sz="1600" dirty="0"/>
              <a:t>: the current assignment is complete</a:t>
            </a:r>
          </a:p>
          <a:p>
            <a:pPr marL="381000" indent="-381000">
              <a:lnSpc>
                <a:spcPct val="80000"/>
              </a:lnSpc>
              <a:defRPr/>
            </a:pPr>
            <a:endParaRPr lang="en-US" sz="1600" dirty="0"/>
          </a:p>
          <a:p>
            <a:pPr marL="381000" indent="-381000">
              <a:lnSpc>
                <a:spcPct val="80000"/>
              </a:lnSpc>
              <a:buFontTx/>
              <a:buAutoNum type="arabicPeriod"/>
              <a:defRPr/>
            </a:pPr>
            <a:r>
              <a:rPr lang="en-US" sz="1600" dirty="0"/>
              <a:t>This is the same for all CSPs</a:t>
            </a:r>
          </a:p>
          <a:p>
            <a:pPr marL="381000" indent="-381000">
              <a:lnSpc>
                <a:spcPct val="80000"/>
              </a:lnSpc>
              <a:buFontTx/>
              <a:buAutoNum type="arabicPeriod"/>
              <a:defRPr/>
            </a:pPr>
            <a:r>
              <a:rPr lang="en-US" sz="1600" dirty="0"/>
              <a:t>Every solution appears at depth </a:t>
            </a:r>
            <a:r>
              <a:rPr lang="en-US" sz="1600" i="1" dirty="0"/>
              <a:t>n</a:t>
            </a:r>
            <a:r>
              <a:rPr lang="en-US" sz="1600" dirty="0"/>
              <a:t> with </a:t>
            </a:r>
            <a:r>
              <a:rPr lang="en-US" sz="1600" i="1" dirty="0"/>
              <a:t>n</a:t>
            </a:r>
            <a:r>
              <a:rPr lang="en-US" sz="1600" dirty="0"/>
              <a:t> variables</a:t>
            </a:r>
            <a:br>
              <a:rPr lang="en-US" sz="1600" dirty="0"/>
            </a:br>
            <a:r>
              <a:rPr lang="en-US" sz="1600" dirty="0">
                <a:sym typeface="Wingdings" panose="05000000000000000000" pitchFamily="2" charset="2"/>
              </a:rPr>
              <a:t></a:t>
            </a:r>
            <a:r>
              <a:rPr lang="en-US" sz="1600" dirty="0"/>
              <a:t> use depth-first search</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solidFill>
            <a:schemeClr val="tx2">
              <a:lumMod val="40000"/>
              <a:lumOff val="60000"/>
            </a:schemeClr>
          </a:solidFill>
        </p:spPr>
        <p:txBody>
          <a:bodyPr/>
          <a:lstStyle/>
          <a:p>
            <a:pPr eaLnBrk="1" hangingPunct="1">
              <a:defRPr/>
            </a:pPr>
            <a:r>
              <a:rPr lang="en-US" dirty="0"/>
              <a:t>Backtracking search</a:t>
            </a:r>
          </a:p>
        </p:txBody>
      </p:sp>
      <p:sp>
        <p:nvSpPr>
          <p:cNvPr id="14340" name="Rectangle 3"/>
          <p:cNvSpPr>
            <a:spLocks noGrp="1" noChangeArrowheads="1"/>
          </p:cNvSpPr>
          <p:nvPr>
            <p:ph idx="1"/>
          </p:nvPr>
        </p:nvSpPr>
        <p:spPr>
          <a:solidFill>
            <a:schemeClr val="accent2">
              <a:lumMod val="20000"/>
              <a:lumOff val="80000"/>
            </a:schemeClr>
          </a:solidFill>
        </p:spPr>
        <p:txBody>
          <a:bodyPr>
            <a:normAutofit fontScale="70000" lnSpcReduction="20000"/>
          </a:bodyPr>
          <a:lstStyle/>
          <a:p>
            <a:pPr eaLnBrk="1" hangingPunct="1">
              <a:lnSpc>
                <a:spcPct val="80000"/>
              </a:lnSpc>
              <a:defRPr/>
            </a:pPr>
            <a:r>
              <a:rPr lang="en-US" sz="2000" dirty="0"/>
              <a:t>Variable assignments are </a:t>
            </a:r>
            <a:r>
              <a:rPr lang="en-US" sz="2000" dirty="0">
                <a:solidFill>
                  <a:srgbClr val="FF0000"/>
                </a:solidFill>
              </a:rPr>
              <a:t>commutative</a:t>
            </a:r>
            <a:r>
              <a:rPr lang="en-US" sz="2000" dirty="0"/>
              <a:t>, i.e.,</a:t>
            </a:r>
          </a:p>
          <a:p>
            <a:pPr eaLnBrk="1" hangingPunct="1">
              <a:lnSpc>
                <a:spcPct val="80000"/>
              </a:lnSpc>
              <a:buFont typeface="Wingdings" panose="05000000000000000000" pitchFamily="2" charset="2"/>
              <a:buNone/>
              <a:defRPr/>
            </a:pPr>
            <a:r>
              <a:rPr lang="en-US" sz="2000" dirty="0"/>
              <a:t>[ WA = red then NT = green ] same as [ NT = green then WA = red ]
</a:t>
            </a:r>
          </a:p>
          <a:p>
            <a:pPr eaLnBrk="1" hangingPunct="1">
              <a:lnSpc>
                <a:spcPct val="80000"/>
              </a:lnSpc>
              <a:defRPr/>
            </a:pPr>
            <a:endParaRPr lang="en-US" sz="2000" dirty="0"/>
          </a:p>
          <a:p>
            <a:pPr eaLnBrk="1" hangingPunct="1">
              <a:lnSpc>
                <a:spcPct val="80000"/>
              </a:lnSpc>
              <a:defRPr/>
            </a:pPr>
            <a:r>
              <a:rPr lang="en-US" sz="2000" dirty="0"/>
              <a:t>Only need to consider assignments to a single variable at each node</a:t>
            </a:r>
          </a:p>
          <a:p>
            <a:pPr lvl="1" eaLnBrk="1" hangingPunct="1">
              <a:lnSpc>
                <a:spcPct val="80000"/>
              </a:lnSpc>
              <a:buFont typeface="Wingdings" panose="05000000000000000000" pitchFamily="2" charset="2"/>
              <a:buNone/>
              <a:defRPr/>
            </a:pPr>
            <a:r>
              <a:rPr lang="en-US" sz="1800" dirty="0"/>
              <a:t>
</a:t>
            </a:r>
            <a:endParaRPr lang="en-US" sz="2000" dirty="0"/>
          </a:p>
          <a:p>
            <a:pPr eaLnBrk="1" hangingPunct="1">
              <a:lnSpc>
                <a:spcPct val="80000"/>
              </a:lnSpc>
              <a:defRPr/>
            </a:pPr>
            <a:r>
              <a:rPr lang="en-US" sz="2000" dirty="0"/>
              <a:t>Depth-first search for CSPs with single-variable assignments is called </a:t>
            </a:r>
            <a:r>
              <a:rPr lang="en-US" sz="2000" dirty="0">
                <a:solidFill>
                  <a:srgbClr val="FF0000"/>
                </a:solidFill>
              </a:rPr>
              <a:t>backtracking</a:t>
            </a:r>
            <a:r>
              <a:rPr lang="en-US" sz="2000" dirty="0"/>
              <a:t> search</a:t>
            </a:r>
          </a:p>
          <a:p>
            <a:pPr marL="0" indent="0" eaLnBrk="1" hangingPunct="1">
              <a:lnSpc>
                <a:spcPct val="80000"/>
              </a:lnSpc>
              <a:buNone/>
              <a:defRPr/>
            </a:pPr>
            <a:endParaRPr lang="en-US" sz="2000" dirty="0"/>
          </a:p>
          <a:p>
            <a:pPr eaLnBrk="1" hangingPunct="1">
              <a:lnSpc>
                <a:spcPct val="80000"/>
              </a:lnSpc>
              <a:defRPr/>
            </a:pPr>
            <a:r>
              <a:rPr lang="en-US" sz="2000" dirty="0"/>
              <a:t>Backtracking search is the basic uninformed algorithm for CSPs</a:t>
            </a:r>
          </a:p>
          <a:p>
            <a:pPr eaLnBrk="1" hangingPunct="1">
              <a:lnSpc>
                <a:spcPct val="80000"/>
              </a:lnSpc>
              <a:defRPr/>
            </a:pPr>
            <a:endParaRPr lang="en-US" sz="2000" dirty="0"/>
          </a:p>
          <a:p>
            <a:pPr eaLnBrk="1" hangingPunct="1">
              <a:lnSpc>
                <a:spcPct val="80000"/>
              </a:lnSpc>
              <a:defRPr/>
            </a:pPr>
            <a:r>
              <a:rPr lang="en-US" sz="2000" dirty="0"/>
              <a:t>Can solve </a:t>
            </a:r>
            <a:r>
              <a:rPr lang="en-US" sz="2000" i="1" dirty="0"/>
              <a:t>n</a:t>
            </a:r>
            <a:r>
              <a:rPr lang="en-US" sz="2000" dirty="0"/>
              <a:t>-queens for </a:t>
            </a:r>
            <a:r>
              <a:rPr lang="en-US" sz="2000" i="1" dirty="0"/>
              <a:t>n</a:t>
            </a:r>
            <a:r>
              <a:rPr lang="en-US" sz="2000" dirty="0"/>
              <a:t> </a:t>
            </a:r>
            <a:r>
              <a:rPr lang="en-US" sz="2000" dirty="0">
                <a:cs typeface="Arial" panose="020B0604020202020204" pitchFamily="34" charset="0"/>
              </a:rPr>
              <a:t>≈ </a:t>
            </a:r>
            <a:r>
              <a:rPr lang="en-US" sz="2000" dirty="0"/>
              <a:t>24</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22D3-FA5D-46EB-A2E3-2B66849FF555}"/>
              </a:ext>
            </a:extLst>
          </p:cNvPr>
          <p:cNvSpPr>
            <a:spLocks noGrp="1"/>
          </p:cNvSpPr>
          <p:nvPr>
            <p:ph type="title"/>
          </p:nvPr>
        </p:nvSpPr>
        <p:spPr>
          <a:xfrm>
            <a:off x="1484311" y="685801"/>
            <a:ext cx="10018713" cy="838200"/>
          </a:xfrm>
        </p:spPr>
        <p:txBody>
          <a:bodyPr/>
          <a:lstStyle/>
          <a:p>
            <a:r>
              <a:rPr lang="en-US" dirty="0"/>
              <a:t>Backtracking search…</a:t>
            </a:r>
          </a:p>
        </p:txBody>
      </p:sp>
      <p:sp>
        <p:nvSpPr>
          <p:cNvPr id="3" name="Content Placeholder 2">
            <a:extLst>
              <a:ext uri="{FF2B5EF4-FFF2-40B4-BE49-F238E27FC236}">
                <a16:creationId xmlns:a16="http://schemas.microsoft.com/office/drawing/2014/main" id="{2C78F681-4E44-4849-A71A-062668BD294B}"/>
              </a:ext>
            </a:extLst>
          </p:cNvPr>
          <p:cNvSpPr>
            <a:spLocks noGrp="1"/>
          </p:cNvSpPr>
          <p:nvPr>
            <p:ph idx="1"/>
          </p:nvPr>
        </p:nvSpPr>
        <p:spPr>
          <a:xfrm>
            <a:off x="1484310" y="1676400"/>
            <a:ext cx="10018713" cy="4114801"/>
          </a:xfrm>
        </p:spPr>
        <p:txBody>
          <a:bodyPr>
            <a:normAutofit fontScale="85000" lnSpcReduction="20000"/>
          </a:bodyPr>
          <a:lstStyle/>
          <a:p>
            <a:r>
              <a:rPr lang="en-US" dirty="0"/>
              <a:t>A variant of depth-first search called </a:t>
            </a:r>
            <a:r>
              <a:rPr lang="en-US" b="1" dirty="0"/>
              <a:t>backtracking</a:t>
            </a:r>
            <a:r>
              <a:rPr lang="en-US" dirty="0"/>
              <a:t> </a:t>
            </a:r>
            <a:r>
              <a:rPr lang="en-US" b="1" dirty="0"/>
              <a:t>search </a:t>
            </a:r>
            <a:r>
              <a:rPr lang="en-US" dirty="0"/>
              <a:t>uses still less memory. </a:t>
            </a:r>
          </a:p>
          <a:p>
            <a:r>
              <a:rPr lang="en-US" dirty="0"/>
              <a:t>In backtracking, only one successor is generated at a time rather than all successors; each partially expanded node remembers which successor to generate next. In this way, only O(m) memory is needed rather than O(</a:t>
            </a:r>
            <a:r>
              <a:rPr lang="en-US" dirty="0" err="1"/>
              <a:t>bm</a:t>
            </a:r>
            <a:r>
              <a:rPr lang="en-US" dirty="0"/>
              <a:t>). </a:t>
            </a:r>
          </a:p>
          <a:p>
            <a:r>
              <a:rPr lang="en-US" dirty="0"/>
              <a:t>Backtracking search facilitates yet another memory-saving (and time-saving) trick: the idea of generating a successor by </a:t>
            </a:r>
            <a:r>
              <a:rPr lang="en-US" i="1" dirty="0"/>
              <a:t>modifying </a:t>
            </a:r>
            <a:r>
              <a:rPr lang="en-US" dirty="0"/>
              <a:t>the current state description directly rather than copying it first. </a:t>
            </a:r>
          </a:p>
          <a:p>
            <a:r>
              <a:rPr lang="en-US" dirty="0"/>
              <a:t>This reduces the memory requirements to just one state description and O(m) actions. </a:t>
            </a:r>
          </a:p>
          <a:p>
            <a:r>
              <a:rPr lang="en-US" dirty="0"/>
              <a:t>For this to work, we must be able to undo each modification when we go back to generate the next successor.</a:t>
            </a:r>
          </a:p>
          <a:p>
            <a:r>
              <a:rPr lang="en-US" dirty="0"/>
              <a:t>For problems with large state descriptions, such as robotic assembly, these techniques are critical to success.</a:t>
            </a:r>
          </a:p>
          <a:p>
            <a:pPr marL="0" indent="0">
              <a:buNone/>
            </a:pPr>
            <a:endParaRPr lang="en-US" dirty="0"/>
          </a:p>
        </p:txBody>
      </p:sp>
    </p:spTree>
    <p:extLst>
      <p:ext uri="{BB962C8B-B14F-4D97-AF65-F5344CB8AC3E}">
        <p14:creationId xmlns:p14="http://schemas.microsoft.com/office/powerpoint/2010/main" val="4785074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solidFill>
            <a:schemeClr val="tx2">
              <a:lumMod val="40000"/>
              <a:lumOff val="60000"/>
            </a:schemeClr>
          </a:solidFill>
        </p:spPr>
        <p:txBody>
          <a:bodyPr/>
          <a:lstStyle/>
          <a:p>
            <a:pPr eaLnBrk="1" hangingPunct="1">
              <a:defRPr/>
            </a:pPr>
            <a:r>
              <a:rPr lang="en-US" dirty="0"/>
              <a:t>Backtracking search</a:t>
            </a:r>
          </a:p>
        </p:txBody>
      </p:sp>
      <p:pic>
        <p:nvPicPr>
          <p:cNvPr id="15364" name="Picture 4"/>
          <p:cNvPicPr>
            <a:picLocks noChangeAspect="1" noChangeArrowheads="1"/>
          </p:cNvPicPr>
          <p:nvPr/>
        </p:nvPicPr>
        <p:blipFill>
          <a:blip r:embed="rId2"/>
          <a:srcRect l="17188" t="21875" r="13281" b="29167"/>
          <a:stretch>
            <a:fillRect/>
          </a:stretch>
        </p:blipFill>
        <p:spPr bwMode="auto">
          <a:xfrm>
            <a:off x="2209800" y="2443479"/>
            <a:ext cx="7848600" cy="4144963"/>
          </a:xfrm>
          <a:prstGeom prst="rect">
            <a:avLst/>
          </a:prstGeom>
          <a:solidFill>
            <a:schemeClr val="accent2">
              <a:lumMod val="40000"/>
              <a:lumOff val="60000"/>
            </a:schemeClr>
          </a:solid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81200" y="533400"/>
            <a:ext cx="8911687" cy="1280890"/>
          </a:xfrm>
          <a:noFill/>
        </p:spPr>
        <p:txBody>
          <a:bodyPr/>
          <a:lstStyle/>
          <a:p>
            <a:pPr eaLnBrk="1" hangingPunct="1">
              <a:defRPr/>
            </a:pPr>
            <a:r>
              <a:rPr lang="en-US"/>
              <a:t>PEAS</a:t>
            </a:r>
          </a:p>
        </p:txBody>
      </p:sp>
      <p:sp>
        <p:nvSpPr>
          <p:cNvPr id="14339" name="Rectangle 3"/>
          <p:cNvSpPr>
            <a:spLocks noGrp="1" noChangeArrowheads="1"/>
          </p:cNvSpPr>
          <p:nvPr>
            <p:ph idx="1"/>
          </p:nvPr>
        </p:nvSpPr>
        <p:spPr>
          <a:xfrm>
            <a:off x="1996440" y="2209800"/>
            <a:ext cx="8915400" cy="3777622"/>
          </a:xfrm>
          <a:noFill/>
        </p:spPr>
        <p:txBody>
          <a:bodyPr/>
          <a:lstStyle/>
          <a:p>
            <a:pPr eaLnBrk="1" hangingPunct="1">
              <a:defRPr/>
            </a:pPr>
            <a:r>
              <a:rPr lang="en-US" i="1" dirty="0">
                <a:solidFill>
                  <a:srgbClr val="FF0000"/>
                </a:solidFill>
              </a:rPr>
              <a:t>Agent:</a:t>
            </a:r>
            <a:r>
              <a:rPr lang="en-US" dirty="0"/>
              <a:t> Medical diagnosis system</a:t>
            </a:r>
          </a:p>
          <a:p>
            <a:pPr eaLnBrk="1" hangingPunct="1">
              <a:defRPr/>
            </a:pPr>
            <a:r>
              <a:rPr lang="en-US" i="1" dirty="0">
                <a:solidFill>
                  <a:srgbClr val="FF0000"/>
                </a:solidFill>
              </a:rPr>
              <a:t>Performance measure:</a:t>
            </a:r>
            <a:r>
              <a:rPr lang="en-US" dirty="0">
                <a:solidFill>
                  <a:srgbClr val="FF0000"/>
                </a:solidFill>
              </a:rPr>
              <a:t> </a:t>
            </a:r>
            <a:r>
              <a:rPr lang="en-US" dirty="0"/>
              <a:t>Healthy patient, minimize costs, lawsuits</a:t>
            </a:r>
          </a:p>
          <a:p>
            <a:pPr eaLnBrk="1" hangingPunct="1">
              <a:defRPr/>
            </a:pPr>
            <a:r>
              <a:rPr lang="en-US" i="1" dirty="0">
                <a:solidFill>
                  <a:srgbClr val="FF0000"/>
                </a:solidFill>
              </a:rPr>
              <a:t>Environment:</a:t>
            </a:r>
            <a:r>
              <a:rPr lang="en-US" dirty="0"/>
              <a:t> Patient, hospital, staff</a:t>
            </a:r>
          </a:p>
          <a:p>
            <a:pPr eaLnBrk="1" hangingPunct="1">
              <a:defRPr/>
            </a:pPr>
            <a:r>
              <a:rPr lang="en-US" i="1" dirty="0">
                <a:solidFill>
                  <a:srgbClr val="FF0000"/>
                </a:solidFill>
              </a:rPr>
              <a:t>Actuators:</a:t>
            </a:r>
            <a:r>
              <a:rPr lang="en-US" dirty="0"/>
              <a:t> Screen display (questions, tests, diagnoses, treatments, referrals)</a:t>
            </a:r>
          </a:p>
          <a:p>
            <a:pPr eaLnBrk="1" hangingPunct="1">
              <a:defRPr/>
            </a:pPr>
            <a:r>
              <a:rPr lang="en-US" i="1" dirty="0">
                <a:solidFill>
                  <a:srgbClr val="FF0000"/>
                </a:solidFill>
              </a:rPr>
              <a:t>Sensors:</a:t>
            </a:r>
            <a:r>
              <a:rPr lang="en-US" dirty="0"/>
              <a:t> Keyboard (entry of symptoms, findings, patient's answers)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62000"/>
          </a:xfrm>
        </p:spPr>
        <p:txBody>
          <a:bodyPr/>
          <a:lstStyle/>
          <a:p>
            <a:r>
              <a:rPr lang="en-US" dirty="0"/>
              <a:t>Backtracking search</a:t>
            </a:r>
          </a:p>
        </p:txBody>
      </p:sp>
      <p:pic>
        <p:nvPicPr>
          <p:cNvPr id="5" name="Content Placeholder 4"/>
          <p:cNvPicPr>
            <a:picLocks noGrp="1" noChangeAspect="1"/>
          </p:cNvPicPr>
          <p:nvPr>
            <p:ph idx="1"/>
          </p:nvPr>
        </p:nvPicPr>
        <p:blipFill>
          <a:blip r:embed="rId2"/>
          <a:stretch>
            <a:fillRect/>
          </a:stretch>
        </p:blipFill>
        <p:spPr>
          <a:xfrm>
            <a:off x="1484311" y="1828801"/>
            <a:ext cx="10018713" cy="4343399"/>
          </a:xfrm>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solidFill>
            <a:schemeClr val="accent1"/>
          </a:solidFill>
        </p:spPr>
        <p:txBody>
          <a:bodyPr/>
          <a:lstStyle/>
          <a:p>
            <a:pPr eaLnBrk="1" hangingPunct="1"/>
            <a:r>
              <a:rPr lang="en-US" altLang="en-US"/>
              <a:t>Backtracking example</a:t>
            </a:r>
          </a:p>
        </p:txBody>
      </p:sp>
      <p:pic>
        <p:nvPicPr>
          <p:cNvPr id="26628" name="Picture 4" descr="backtrack-progress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062" y="266700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en-US" altLang="en-US"/>
              <a:t>Backtracking example</a:t>
            </a:r>
          </a:p>
        </p:txBody>
      </p:sp>
      <p:pic>
        <p:nvPicPr>
          <p:cNvPr id="27651" name="Picture 4" descr="backtrack-progress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609852"/>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ltLang="en-US"/>
              <a:t>Backtracking example</a:t>
            </a:r>
          </a:p>
        </p:txBody>
      </p:sp>
      <p:pic>
        <p:nvPicPr>
          <p:cNvPr id="28676" name="Picture 5" descr="backtrack-progress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36220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en-US"/>
              <a:t>Backtracking example</a:t>
            </a:r>
          </a:p>
        </p:txBody>
      </p:sp>
      <p:pic>
        <p:nvPicPr>
          <p:cNvPr id="29700" name="Picture 4" descr="backtrack-progress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307455"/>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solidFill>
            <a:schemeClr val="tx2">
              <a:lumMod val="20000"/>
              <a:lumOff val="80000"/>
            </a:schemeClr>
          </a:solidFill>
        </p:spPr>
        <p:txBody>
          <a:bodyPr/>
          <a:lstStyle/>
          <a:p>
            <a:pPr eaLnBrk="1" hangingPunct="1">
              <a:defRPr/>
            </a:pPr>
            <a:r>
              <a:rPr lang="en-US" sz="4000" dirty="0"/>
              <a:t>Improving backtracking efficiency</a:t>
            </a:r>
          </a:p>
        </p:txBody>
      </p:sp>
      <p:sp>
        <p:nvSpPr>
          <p:cNvPr id="20484" name="Rectangle 3"/>
          <p:cNvSpPr>
            <a:spLocks noGrp="1" noChangeArrowheads="1"/>
          </p:cNvSpPr>
          <p:nvPr>
            <p:ph idx="1"/>
          </p:nvPr>
        </p:nvSpPr>
        <p:spPr>
          <a:solidFill>
            <a:schemeClr val="accent2">
              <a:lumMod val="20000"/>
              <a:lumOff val="80000"/>
            </a:schemeClr>
          </a:solidFill>
        </p:spPr>
        <p:txBody>
          <a:bodyPr/>
          <a:lstStyle/>
          <a:p>
            <a:pPr eaLnBrk="1" hangingPunct="1">
              <a:defRPr/>
            </a:pPr>
            <a:r>
              <a:rPr lang="en-US" dirty="0">
                <a:solidFill>
                  <a:srgbClr val="FF0000"/>
                </a:solidFill>
              </a:rPr>
              <a:t>General-purpose</a:t>
            </a:r>
            <a:r>
              <a:rPr lang="en-US" dirty="0"/>
              <a:t> methods can give huge gains in speed:</a:t>
            </a:r>
          </a:p>
          <a:p>
            <a:pPr lvl="1" eaLnBrk="1" hangingPunct="1">
              <a:defRPr/>
            </a:pPr>
            <a:r>
              <a:rPr lang="en-US" dirty="0"/>
              <a:t>Which variable should be assigned next?</a:t>
            </a:r>
          </a:p>
          <a:p>
            <a:pPr lvl="1" eaLnBrk="1" hangingPunct="1">
              <a:defRPr/>
            </a:pPr>
            <a:r>
              <a:rPr lang="en-US" dirty="0"/>
              <a:t>In what order should its values be tried?</a:t>
            </a:r>
          </a:p>
          <a:p>
            <a:pPr lvl="1" eaLnBrk="1" hangingPunct="1">
              <a:defRPr/>
            </a:pPr>
            <a:r>
              <a:rPr lang="en-US" dirty="0"/>
              <a:t>Can we detect inevitable failure early?</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solidFill>
            <a:schemeClr val="tx2">
              <a:lumMod val="20000"/>
              <a:lumOff val="80000"/>
            </a:schemeClr>
          </a:solidFill>
        </p:spPr>
        <p:txBody>
          <a:bodyPr/>
          <a:lstStyle/>
          <a:p>
            <a:pPr eaLnBrk="1" hangingPunct="1">
              <a:defRPr/>
            </a:pPr>
            <a:r>
              <a:rPr lang="en-US" dirty="0"/>
              <a:t>Most constrained variable</a:t>
            </a:r>
          </a:p>
        </p:txBody>
      </p:sp>
      <p:sp>
        <p:nvSpPr>
          <p:cNvPr id="21508" name="Rectangle 3"/>
          <p:cNvSpPr>
            <a:spLocks noGrp="1" noChangeArrowheads="1"/>
          </p:cNvSpPr>
          <p:nvPr>
            <p:ph idx="1"/>
          </p:nvPr>
        </p:nvSpPr>
        <p:spPr>
          <a:xfrm>
            <a:off x="1484310" y="2743199"/>
            <a:ext cx="10018713" cy="3124201"/>
          </a:xfrm>
          <a:solidFill>
            <a:schemeClr val="accent1">
              <a:lumMod val="20000"/>
              <a:lumOff val="80000"/>
            </a:schemeClr>
          </a:solidFill>
        </p:spPr>
        <p:txBody>
          <a:bodyPr/>
          <a:lstStyle/>
          <a:p>
            <a:pPr eaLnBrk="1" hangingPunct="1">
              <a:defRPr/>
            </a:pPr>
            <a:r>
              <a:rPr lang="en-US" dirty="0"/>
              <a:t>Most constrained variable:</a:t>
            </a:r>
          </a:p>
          <a:p>
            <a:pPr lvl="1" eaLnBrk="1" hangingPunct="1">
              <a:buFont typeface="Wingdings" panose="05000000000000000000" pitchFamily="2" charset="2"/>
              <a:buNone/>
              <a:defRPr/>
            </a:pPr>
            <a:r>
              <a:rPr lang="en-US" dirty="0"/>
              <a:t>choose the variable with the fewest legal values
</a:t>
            </a:r>
          </a:p>
          <a:p>
            <a:pPr eaLnBrk="1" hangingPunct="1">
              <a:defRPr/>
            </a:pPr>
            <a:endParaRPr lang="en-US" dirty="0"/>
          </a:p>
          <a:p>
            <a:pPr eaLnBrk="1" hangingPunct="1">
              <a:defRPr/>
            </a:pPr>
            <a:endParaRPr lang="en-US" dirty="0"/>
          </a:p>
          <a:p>
            <a:pPr eaLnBrk="1" hangingPunct="1">
              <a:defRPr/>
            </a:pPr>
            <a:r>
              <a:rPr lang="en-US" dirty="0">
                <a:solidFill>
                  <a:schemeClr val="accent2"/>
                </a:solidFill>
              </a:rPr>
              <a:t>minimum remaining values (MRV)</a:t>
            </a:r>
            <a:r>
              <a:rPr lang="en-US" dirty="0"/>
              <a:t> heuristic</a:t>
            </a:r>
          </a:p>
        </p:txBody>
      </p:sp>
      <p:pic>
        <p:nvPicPr>
          <p:cNvPr id="31749" name="Picture 4" descr="australia-most-constrained-vari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810000"/>
            <a:ext cx="61055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en-US"/>
              <a:t>Most constraining variable</a:t>
            </a:r>
          </a:p>
        </p:txBody>
      </p:sp>
      <p:sp>
        <p:nvSpPr>
          <p:cNvPr id="32772" name="Rectangle 3"/>
          <p:cNvSpPr>
            <a:spLocks noGrp="1" noChangeArrowheads="1"/>
          </p:cNvSpPr>
          <p:nvPr>
            <p:ph idx="1"/>
          </p:nvPr>
        </p:nvSpPr>
        <p:spPr>
          <a:xfrm>
            <a:off x="1484310" y="2590800"/>
            <a:ext cx="10018713" cy="3124201"/>
          </a:xfrm>
        </p:spPr>
        <p:txBody>
          <a:bodyPr/>
          <a:lstStyle/>
          <a:p>
            <a:pPr eaLnBrk="1" hangingPunct="1"/>
            <a:r>
              <a:rPr lang="en-US" altLang="en-US"/>
              <a:t>Tie-breaker among most constrained variables</a:t>
            </a:r>
          </a:p>
          <a:p>
            <a:pPr eaLnBrk="1" hangingPunct="1"/>
            <a:r>
              <a:rPr lang="en-US" altLang="en-US"/>
              <a:t>Most constraining variable:
</a:t>
            </a:r>
          </a:p>
          <a:p>
            <a:pPr lvl="1" eaLnBrk="1" hangingPunct="1"/>
            <a:r>
              <a:rPr lang="en-US" altLang="en-US"/>
              <a:t>choose the variable with the most constraints on remaining variables
</a:t>
            </a:r>
          </a:p>
        </p:txBody>
      </p:sp>
      <p:pic>
        <p:nvPicPr>
          <p:cNvPr id="32773" name="Picture 4" descr="australia-most-constraining-vari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267201"/>
            <a:ext cx="7620000"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2674939" y="214314"/>
            <a:ext cx="7793037" cy="1004886"/>
          </a:xfrm>
        </p:spPr>
        <p:txBody>
          <a:bodyPr>
            <a:normAutofit/>
          </a:bodyPr>
          <a:lstStyle/>
          <a:p>
            <a:pPr eaLnBrk="1" hangingPunct="1"/>
            <a:r>
              <a:rPr lang="en-US" altLang="en-US" dirty="0"/>
              <a:t>Least constraining value</a:t>
            </a:r>
          </a:p>
        </p:txBody>
      </p:sp>
      <p:sp>
        <p:nvSpPr>
          <p:cNvPr id="33796" name="Rectangle 3"/>
          <p:cNvSpPr>
            <a:spLocks noGrp="1" noChangeArrowheads="1"/>
          </p:cNvSpPr>
          <p:nvPr>
            <p:ph idx="1"/>
          </p:nvPr>
        </p:nvSpPr>
        <p:spPr>
          <a:xfrm>
            <a:off x="1828800" y="1600200"/>
            <a:ext cx="8650288" cy="4876800"/>
          </a:xfrm>
        </p:spPr>
        <p:txBody>
          <a:bodyPr/>
          <a:lstStyle/>
          <a:p>
            <a:pPr eaLnBrk="1" hangingPunct="1"/>
            <a:r>
              <a:rPr lang="en-US" altLang="en-US" dirty="0"/>
              <a:t>Given a variable, choose the least constraining value:</a:t>
            </a:r>
          </a:p>
          <a:p>
            <a:pPr lvl="1" eaLnBrk="1" hangingPunct="1"/>
            <a:r>
              <a:rPr lang="en-US" altLang="en-US" dirty="0"/>
              <a:t>the one that rules out the fewest values in the remaining variables</a:t>
            </a:r>
          </a:p>
          <a:p>
            <a:pPr lvl="1" eaLnBrk="1" hangingPunct="1"/>
            <a:endParaRPr lang="en-US" altLang="en-US" dirty="0"/>
          </a:p>
          <a:p>
            <a:pPr lvl="1"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Combining these heuristics makes 1000 queens feasible</a:t>
            </a:r>
          </a:p>
        </p:txBody>
      </p:sp>
      <p:pic>
        <p:nvPicPr>
          <p:cNvPr id="33797" name="Picture 4" descr="australia-least-constraining-va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038600"/>
            <a:ext cx="7086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en-US"/>
              <a:t>Forward checking</a:t>
            </a:r>
          </a:p>
        </p:txBody>
      </p:sp>
      <p:sp>
        <p:nvSpPr>
          <p:cNvPr id="34820" name="Rectangle 3"/>
          <p:cNvSpPr>
            <a:spLocks noGrp="1" noChangeArrowheads="1"/>
          </p:cNvSpPr>
          <p:nvPr>
            <p:ph idx="1"/>
          </p:nvPr>
        </p:nvSpPr>
        <p:spPr/>
        <p:txBody>
          <a:bodyPr/>
          <a:lstStyle/>
          <a:p>
            <a:pPr eaLnBrk="1" hangingPunct="1"/>
            <a:r>
              <a:rPr lang="en-US" altLang="en-US" sz="2400">
                <a:solidFill>
                  <a:schemeClr val="accent2"/>
                </a:solidFill>
              </a:rPr>
              <a:t>Idea</a:t>
            </a:r>
            <a:r>
              <a:rPr lang="en-US" altLang="en-US" sz="2400"/>
              <a:t>: </a:t>
            </a:r>
          </a:p>
          <a:p>
            <a:pPr lvl="1" eaLnBrk="1" hangingPunct="1"/>
            <a:r>
              <a:rPr lang="en-US" altLang="en-US" sz="2000"/>
              <a:t>Keep track of remaining legal values for unassigned variables</a:t>
            </a:r>
          </a:p>
          <a:p>
            <a:pPr lvl="1" eaLnBrk="1" hangingPunct="1"/>
            <a:r>
              <a:rPr lang="en-US" altLang="en-US" sz="2000"/>
              <a:t>Terminate search when any variable has no legal values
</a:t>
            </a:r>
          </a:p>
        </p:txBody>
      </p:sp>
      <p:pic>
        <p:nvPicPr>
          <p:cNvPr id="34821" name="Picture 4" descr="forward-checking-progress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2" y="4953000"/>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81200" y="609600"/>
            <a:ext cx="8229600" cy="792162"/>
          </a:xfrm>
          <a:noFill/>
        </p:spPr>
        <p:txBody>
          <a:bodyPr>
            <a:normAutofit/>
          </a:bodyPr>
          <a:lstStyle/>
          <a:p>
            <a:pPr eaLnBrk="1" hangingPunct="1">
              <a:defRPr/>
            </a:pPr>
            <a:r>
              <a:rPr lang="en-US" dirty="0"/>
              <a:t>PEAS</a:t>
            </a:r>
          </a:p>
        </p:txBody>
      </p:sp>
      <p:sp>
        <p:nvSpPr>
          <p:cNvPr id="15363" name="Rectangle 3"/>
          <p:cNvSpPr>
            <a:spLocks noGrp="1" noChangeArrowheads="1"/>
          </p:cNvSpPr>
          <p:nvPr>
            <p:ph idx="1"/>
          </p:nvPr>
        </p:nvSpPr>
        <p:spPr>
          <a:xfrm>
            <a:off x="1981200" y="1600200"/>
            <a:ext cx="8229600" cy="4906963"/>
          </a:xfrm>
          <a:noFill/>
        </p:spPr>
        <p:txBody>
          <a:bodyPr/>
          <a:lstStyle/>
          <a:p>
            <a:pPr eaLnBrk="1" hangingPunct="1">
              <a:defRPr/>
            </a:pPr>
            <a:endParaRPr lang="en-US" altLang="zh-CN" dirty="0">
              <a:ea typeface="SimSun" panose="02010600030101010101" pitchFamily="2" charset="-122"/>
            </a:endParaRPr>
          </a:p>
          <a:p>
            <a:pPr eaLnBrk="1" hangingPunct="1">
              <a:defRPr/>
            </a:pPr>
            <a:r>
              <a:rPr lang="en-US" altLang="zh-CN" i="1" dirty="0">
                <a:solidFill>
                  <a:srgbClr val="FF0000"/>
                </a:solidFill>
                <a:ea typeface="SimSun" panose="02010600030101010101" pitchFamily="2" charset="-122"/>
              </a:rPr>
              <a:t>Agent:</a:t>
            </a:r>
            <a:r>
              <a:rPr lang="en-US" altLang="zh-CN" dirty="0">
                <a:ea typeface="SimSun" panose="02010600030101010101" pitchFamily="2" charset="-122"/>
              </a:rPr>
              <a:t> Part-picking robot</a:t>
            </a:r>
          </a:p>
          <a:p>
            <a:pPr eaLnBrk="1" hangingPunct="1">
              <a:defRPr/>
            </a:pPr>
            <a:r>
              <a:rPr lang="en-US" altLang="zh-CN" i="1" dirty="0">
                <a:solidFill>
                  <a:srgbClr val="FF0000"/>
                </a:solidFill>
                <a:ea typeface="SimSun" panose="02010600030101010101" pitchFamily="2" charset="-122"/>
              </a:rPr>
              <a:t>Performance measure:</a:t>
            </a:r>
            <a:r>
              <a:rPr lang="en-US" altLang="zh-CN" dirty="0">
                <a:solidFill>
                  <a:srgbClr val="FF0000"/>
                </a:solidFill>
                <a:ea typeface="SimSun" panose="02010600030101010101" pitchFamily="2" charset="-122"/>
              </a:rPr>
              <a:t> </a:t>
            </a:r>
            <a:r>
              <a:rPr lang="en-US" altLang="zh-CN" dirty="0">
                <a:ea typeface="SimSun" panose="02010600030101010101" pitchFamily="2" charset="-122"/>
              </a:rPr>
              <a:t>Percentage of parts in correct bins</a:t>
            </a:r>
          </a:p>
          <a:p>
            <a:pPr eaLnBrk="1" hangingPunct="1">
              <a:defRPr/>
            </a:pPr>
            <a:r>
              <a:rPr lang="en-US" altLang="zh-CN" i="1" dirty="0">
                <a:solidFill>
                  <a:srgbClr val="FF0000"/>
                </a:solidFill>
                <a:ea typeface="SimSun" panose="02010600030101010101" pitchFamily="2" charset="-122"/>
              </a:rPr>
              <a:t>Environment:</a:t>
            </a:r>
            <a:r>
              <a:rPr lang="en-US" altLang="zh-CN" dirty="0">
                <a:solidFill>
                  <a:srgbClr val="FF0000"/>
                </a:solidFill>
                <a:ea typeface="SimSun" panose="02010600030101010101" pitchFamily="2" charset="-122"/>
              </a:rPr>
              <a:t> </a:t>
            </a:r>
            <a:r>
              <a:rPr lang="en-US" altLang="zh-CN" dirty="0">
                <a:ea typeface="SimSun" panose="02010600030101010101" pitchFamily="2" charset="-122"/>
              </a:rPr>
              <a:t>Conveyor belt with parts, bins</a:t>
            </a:r>
          </a:p>
          <a:p>
            <a:pPr eaLnBrk="1" hangingPunct="1">
              <a:defRPr/>
            </a:pPr>
            <a:r>
              <a:rPr lang="en-US" altLang="zh-CN" i="1" dirty="0">
                <a:solidFill>
                  <a:srgbClr val="FF0000"/>
                </a:solidFill>
                <a:ea typeface="SimSun" panose="02010600030101010101" pitchFamily="2" charset="-122"/>
              </a:rPr>
              <a:t>Actuators:</a:t>
            </a:r>
            <a:r>
              <a:rPr lang="en-US" altLang="zh-CN" dirty="0">
                <a:solidFill>
                  <a:srgbClr val="FF0000"/>
                </a:solidFill>
                <a:ea typeface="SimSun" panose="02010600030101010101" pitchFamily="2" charset="-122"/>
              </a:rPr>
              <a:t> </a:t>
            </a:r>
            <a:r>
              <a:rPr lang="en-US" altLang="zh-CN" dirty="0">
                <a:ea typeface="SimSun" panose="02010600030101010101" pitchFamily="2" charset="-122"/>
              </a:rPr>
              <a:t>Jointed arm and hand</a:t>
            </a:r>
          </a:p>
          <a:p>
            <a:pPr eaLnBrk="1" hangingPunct="1">
              <a:defRPr/>
            </a:pPr>
            <a:r>
              <a:rPr lang="en-US" altLang="zh-CN" i="1" dirty="0">
                <a:solidFill>
                  <a:srgbClr val="FF0000"/>
                </a:solidFill>
                <a:ea typeface="SimSun" panose="02010600030101010101" pitchFamily="2" charset="-122"/>
              </a:rPr>
              <a:t>Sensors:</a:t>
            </a:r>
            <a:r>
              <a:rPr lang="en-US" altLang="zh-CN" dirty="0">
                <a:solidFill>
                  <a:srgbClr val="FF0000"/>
                </a:solidFill>
                <a:ea typeface="SimSun" panose="02010600030101010101" pitchFamily="2" charset="-122"/>
              </a:rPr>
              <a:t> </a:t>
            </a:r>
            <a:r>
              <a:rPr lang="en-US" altLang="zh-CN" dirty="0">
                <a:ea typeface="SimSun" panose="02010600030101010101" pitchFamily="2" charset="-122"/>
              </a:rPr>
              <a:t>Camera, joint angle sensors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altLang="en-US"/>
              <a:t>Forward checking</a:t>
            </a:r>
          </a:p>
        </p:txBody>
      </p:sp>
      <p:sp>
        <p:nvSpPr>
          <p:cNvPr id="35844" name="Rectangle 3"/>
          <p:cNvSpPr>
            <a:spLocks noGrp="1" noChangeArrowheads="1"/>
          </p:cNvSpPr>
          <p:nvPr>
            <p:ph idx="1"/>
          </p:nvPr>
        </p:nvSpPr>
        <p:spPr/>
        <p:txBody>
          <a:bodyPr/>
          <a:lstStyle/>
          <a:p>
            <a:pPr eaLnBrk="1" hangingPunct="1"/>
            <a:r>
              <a:rPr lang="en-US" altLang="en-US" sz="2400">
                <a:solidFill>
                  <a:schemeClr val="accent2"/>
                </a:solidFill>
              </a:rPr>
              <a:t>Idea</a:t>
            </a:r>
            <a:r>
              <a:rPr lang="en-US" altLang="en-US" sz="2400"/>
              <a:t>: </a:t>
            </a:r>
          </a:p>
          <a:p>
            <a:pPr lvl="1" eaLnBrk="1" hangingPunct="1"/>
            <a:r>
              <a:rPr lang="en-US" altLang="en-US" sz="2000"/>
              <a:t>Keep track of remaining legal values for unassigned variables</a:t>
            </a:r>
          </a:p>
          <a:p>
            <a:pPr lvl="1" eaLnBrk="1" hangingPunct="1"/>
            <a:r>
              <a:rPr lang="en-US" altLang="en-US" sz="2000"/>
              <a:t>Terminate search when any variable has no legal values
</a:t>
            </a:r>
          </a:p>
        </p:txBody>
      </p:sp>
      <p:pic>
        <p:nvPicPr>
          <p:cNvPr id="35845" name="Picture 4" descr="forward-checking-progress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8006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484311" y="685801"/>
            <a:ext cx="10018713" cy="762000"/>
          </a:xfrm>
        </p:spPr>
        <p:txBody>
          <a:bodyPr/>
          <a:lstStyle/>
          <a:p>
            <a:pPr eaLnBrk="1" hangingPunct="1"/>
            <a:r>
              <a:rPr lang="en-US" altLang="en-US" dirty="0"/>
              <a:t>Forward checking</a:t>
            </a:r>
          </a:p>
        </p:txBody>
      </p:sp>
      <p:sp>
        <p:nvSpPr>
          <p:cNvPr id="36868" name="Rectangle 3"/>
          <p:cNvSpPr>
            <a:spLocks noGrp="1" noChangeArrowheads="1"/>
          </p:cNvSpPr>
          <p:nvPr>
            <p:ph idx="1"/>
          </p:nvPr>
        </p:nvSpPr>
        <p:spPr>
          <a:xfrm>
            <a:off x="1484310" y="1904999"/>
            <a:ext cx="10018713" cy="3962401"/>
          </a:xfrm>
        </p:spPr>
        <p:txBody>
          <a:bodyPr/>
          <a:lstStyle/>
          <a:p>
            <a:pPr eaLnBrk="1" hangingPunct="1"/>
            <a:r>
              <a:rPr lang="en-US" altLang="en-US" sz="2400" dirty="0">
                <a:solidFill>
                  <a:schemeClr val="accent2"/>
                </a:solidFill>
              </a:rPr>
              <a:t>Idea</a:t>
            </a:r>
            <a:r>
              <a:rPr lang="en-US" altLang="en-US" sz="2400" dirty="0"/>
              <a:t>: </a:t>
            </a:r>
          </a:p>
          <a:p>
            <a:pPr lvl="1" eaLnBrk="1" hangingPunct="1"/>
            <a:r>
              <a:rPr lang="en-US" altLang="en-US" sz="2000" dirty="0"/>
              <a:t>Keep track of remaining legal values for unassigned variables</a:t>
            </a:r>
          </a:p>
          <a:p>
            <a:pPr lvl="1" eaLnBrk="1" hangingPunct="1"/>
            <a:r>
              <a:rPr lang="en-US" altLang="en-US" sz="2000" dirty="0"/>
              <a:t>Terminate search when any variable has no legal values
</a:t>
            </a:r>
          </a:p>
        </p:txBody>
      </p:sp>
      <p:pic>
        <p:nvPicPr>
          <p:cNvPr id="36869" name="Picture 4" descr="forward-checking-progress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495800"/>
            <a:ext cx="51339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484311" y="685801"/>
            <a:ext cx="10018713" cy="762000"/>
          </a:xfrm>
        </p:spPr>
        <p:txBody>
          <a:bodyPr/>
          <a:lstStyle/>
          <a:p>
            <a:pPr eaLnBrk="1" hangingPunct="1"/>
            <a:r>
              <a:rPr lang="en-US" altLang="en-US" dirty="0"/>
              <a:t>Forward checking</a:t>
            </a:r>
          </a:p>
        </p:txBody>
      </p:sp>
      <p:sp>
        <p:nvSpPr>
          <p:cNvPr id="37892" name="Rectangle 3"/>
          <p:cNvSpPr>
            <a:spLocks noGrp="1" noChangeArrowheads="1"/>
          </p:cNvSpPr>
          <p:nvPr>
            <p:ph idx="1"/>
          </p:nvPr>
        </p:nvSpPr>
        <p:spPr>
          <a:xfrm>
            <a:off x="1484310" y="1752600"/>
            <a:ext cx="10018713" cy="3962400"/>
          </a:xfrm>
        </p:spPr>
        <p:txBody>
          <a:bodyPr/>
          <a:lstStyle/>
          <a:p>
            <a:pPr eaLnBrk="1" hangingPunct="1"/>
            <a:r>
              <a:rPr lang="en-US" altLang="en-US" sz="2400" dirty="0">
                <a:solidFill>
                  <a:schemeClr val="accent2"/>
                </a:solidFill>
              </a:rPr>
              <a:t>Idea</a:t>
            </a:r>
            <a:r>
              <a:rPr lang="en-US" altLang="en-US" sz="2400" dirty="0"/>
              <a:t>: </a:t>
            </a:r>
          </a:p>
          <a:p>
            <a:pPr lvl="1" eaLnBrk="1" hangingPunct="1"/>
            <a:r>
              <a:rPr lang="en-US" altLang="en-US" sz="2000" dirty="0"/>
              <a:t>Keep track of remaining legal values for unassigned variables</a:t>
            </a:r>
          </a:p>
          <a:p>
            <a:pPr lvl="1" eaLnBrk="1" hangingPunct="1"/>
            <a:r>
              <a:rPr lang="en-US" altLang="en-US" sz="2000" dirty="0"/>
              <a:t>Terminate search when any variable has no legal values
</a:t>
            </a:r>
          </a:p>
        </p:txBody>
      </p:sp>
      <p:pic>
        <p:nvPicPr>
          <p:cNvPr id="37893" name="Picture 4" descr="forward-checking-progress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4419600"/>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Forward checking</a:t>
            </a:r>
            <a:endParaRPr lang="en-US" dirty="0"/>
          </a:p>
        </p:txBody>
      </p:sp>
      <p:pic>
        <p:nvPicPr>
          <p:cNvPr id="5" name="Content Placeholder 4"/>
          <p:cNvPicPr>
            <a:picLocks noGrp="1" noChangeAspect="1"/>
          </p:cNvPicPr>
          <p:nvPr>
            <p:ph idx="1"/>
          </p:nvPr>
        </p:nvPicPr>
        <p:blipFill>
          <a:blip r:embed="rId2"/>
          <a:stretch>
            <a:fillRect/>
          </a:stretch>
        </p:blipFill>
        <p:spPr>
          <a:xfrm>
            <a:off x="1484312" y="2590799"/>
            <a:ext cx="10018712" cy="3733801"/>
          </a:xfrm>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1484311" y="685801"/>
            <a:ext cx="10018713" cy="1143000"/>
          </a:xfrm>
        </p:spPr>
        <p:txBody>
          <a:bodyPr/>
          <a:lstStyle/>
          <a:p>
            <a:pPr eaLnBrk="1" hangingPunct="1"/>
            <a:r>
              <a:rPr lang="en-US" altLang="en-US" dirty="0"/>
              <a:t>Constraint propagation</a:t>
            </a:r>
          </a:p>
        </p:txBody>
      </p:sp>
      <p:sp>
        <p:nvSpPr>
          <p:cNvPr id="38916" name="Rectangle 3"/>
          <p:cNvSpPr>
            <a:spLocks noGrp="1" noChangeArrowheads="1"/>
          </p:cNvSpPr>
          <p:nvPr>
            <p:ph idx="1"/>
          </p:nvPr>
        </p:nvSpPr>
        <p:spPr>
          <a:xfrm>
            <a:off x="1484310" y="1981200"/>
            <a:ext cx="10018713" cy="3886200"/>
          </a:xfrm>
        </p:spPr>
        <p:txBody>
          <a:bodyPr>
            <a:normAutofit fontScale="92500" lnSpcReduction="10000"/>
          </a:bodyPr>
          <a:lstStyle/>
          <a:p>
            <a:pPr eaLnBrk="1" hangingPunct="1"/>
            <a:r>
              <a:rPr lang="en-US" altLang="en-US" sz="2400" dirty="0"/>
              <a:t>Forward checking propagates information from assigned to unassigned variables, but doesn't provide early detection for all failures:
</a:t>
            </a:r>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r>
              <a:rPr lang="en-US" altLang="en-US" sz="2400" dirty="0"/>
              <a:t>NT and SA cannot both be blue!</a:t>
            </a:r>
          </a:p>
          <a:p>
            <a:pPr eaLnBrk="1" hangingPunct="1"/>
            <a:r>
              <a:rPr lang="en-US" altLang="en-US" sz="2400" dirty="0">
                <a:solidFill>
                  <a:srgbClr val="FF0000"/>
                </a:solidFill>
              </a:rPr>
              <a:t>Constraint propagation </a:t>
            </a:r>
            <a:r>
              <a:rPr lang="en-US" altLang="en-US" sz="2400" dirty="0"/>
              <a:t>repeatedly enforces constraints locally</a:t>
            </a:r>
          </a:p>
        </p:txBody>
      </p:sp>
      <p:pic>
        <p:nvPicPr>
          <p:cNvPr id="38917" name="Picture 4" descr="forward-checking-progress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28194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484311" y="685801"/>
            <a:ext cx="10018713" cy="838200"/>
          </a:xfrm>
        </p:spPr>
        <p:txBody>
          <a:bodyPr/>
          <a:lstStyle/>
          <a:p>
            <a:pPr eaLnBrk="1" hangingPunct="1"/>
            <a:r>
              <a:rPr lang="en-US" altLang="en-US" dirty="0"/>
              <a:t>Arc consistency</a:t>
            </a:r>
          </a:p>
        </p:txBody>
      </p:sp>
      <p:sp>
        <p:nvSpPr>
          <p:cNvPr id="39940" name="Rectangle 3"/>
          <p:cNvSpPr>
            <a:spLocks noGrp="1" noChangeArrowheads="1"/>
          </p:cNvSpPr>
          <p:nvPr>
            <p:ph idx="1"/>
          </p:nvPr>
        </p:nvSpPr>
        <p:spPr>
          <a:xfrm>
            <a:off x="1484310" y="1752600"/>
            <a:ext cx="10018713" cy="3733800"/>
          </a:xfrm>
        </p:spPr>
        <p:txBody>
          <a:bodyPr/>
          <a:lstStyle/>
          <a:p>
            <a:pPr eaLnBrk="1" hangingPunct="1"/>
            <a:r>
              <a:rPr lang="en-US" altLang="en-US" sz="2400" dirty="0"/>
              <a:t>Simplest form of propagation makes each arc </a:t>
            </a:r>
            <a:r>
              <a:rPr lang="en-US" altLang="en-US" sz="2400" dirty="0">
                <a:solidFill>
                  <a:schemeClr val="accent2"/>
                </a:solidFill>
              </a:rPr>
              <a:t>consistent</a:t>
            </a:r>
            <a:endParaRPr lang="en-US" altLang="en-US" sz="2400" dirty="0"/>
          </a:p>
          <a:p>
            <a:pPr eaLnBrk="1" hangingPunct="1"/>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r>
              <a:rPr lang="en-US" altLang="en-US" sz="2400" dirty="0"/>
              <a:t>
</a:t>
            </a: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value </a:t>
            </a:r>
            <a:r>
              <a:rPr lang="en-US" altLang="en-US" sz="2000" i="1" dirty="0"/>
              <a:t>y of  Y</a:t>
            </a:r>
            <a:r>
              <a:rPr lang="en-US" altLang="en-US" sz="2000" dirty="0"/>
              <a:t>
</a:t>
            </a:r>
          </a:p>
        </p:txBody>
      </p:sp>
      <p:pic>
        <p:nvPicPr>
          <p:cNvPr id="39941"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4410074"/>
            <a:ext cx="51339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1484311" y="685801"/>
            <a:ext cx="10018713" cy="752474"/>
          </a:xfrm>
        </p:spPr>
        <p:txBody>
          <a:bodyPr/>
          <a:lstStyle/>
          <a:p>
            <a:pPr eaLnBrk="1" hangingPunct="1"/>
            <a:r>
              <a:rPr lang="en-US" altLang="en-US" dirty="0"/>
              <a:t>Arc consistency</a:t>
            </a:r>
          </a:p>
        </p:txBody>
      </p:sp>
      <p:sp>
        <p:nvSpPr>
          <p:cNvPr id="40964" name="Rectangle 3"/>
          <p:cNvSpPr>
            <a:spLocks noGrp="1" noChangeArrowheads="1"/>
          </p:cNvSpPr>
          <p:nvPr>
            <p:ph idx="1"/>
          </p:nvPr>
        </p:nvSpPr>
        <p:spPr>
          <a:xfrm>
            <a:off x="1484310" y="-152399"/>
            <a:ext cx="10018713" cy="5943600"/>
          </a:xfrm>
        </p:spPr>
        <p:txBody>
          <a:bodyPr/>
          <a:lstStyle/>
          <a:p>
            <a:pPr eaLnBrk="1" hangingPunct="1"/>
            <a:r>
              <a:rPr lang="en-US" altLang="en-US" sz="2400" dirty="0"/>
              <a:t>Simplest form of propagation makes each arc </a:t>
            </a:r>
            <a:r>
              <a:rPr lang="en-US" altLang="en-US" sz="2400" dirty="0">
                <a:solidFill>
                  <a:schemeClr val="accent2"/>
                </a:solidFill>
              </a:rPr>
              <a:t>consistent</a:t>
            </a:r>
            <a:endParaRPr lang="en-US" altLang="en-US" sz="2400" dirty="0"/>
          </a:p>
          <a:p>
            <a:pPr eaLnBrk="1" hangingPunct="1"/>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r>
              <a:rPr lang="en-US" altLang="en-US" sz="2400" dirty="0"/>
              <a:t>
</a:t>
            </a: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value </a:t>
            </a:r>
            <a:r>
              <a:rPr lang="en-US" altLang="en-US" sz="2000" i="1" dirty="0"/>
              <a:t>y of  Y</a:t>
            </a:r>
            <a:r>
              <a:rPr lang="en-US" altLang="en-US" sz="2000" dirty="0"/>
              <a:t>
</a:t>
            </a:r>
          </a:p>
        </p:txBody>
      </p:sp>
      <p:pic>
        <p:nvPicPr>
          <p:cNvPr id="40965" name="Picture 6" descr="ac-example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2" y="3886200"/>
            <a:ext cx="51339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Line 7"/>
          <p:cNvSpPr>
            <a:spLocks noChangeShapeType="1"/>
          </p:cNvSpPr>
          <p:nvPr/>
        </p:nvSpPr>
        <p:spPr bwMode="auto">
          <a:xfrm>
            <a:off x="3048000" y="3429000"/>
            <a:ext cx="594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1484311" y="685801"/>
            <a:ext cx="10018713" cy="838200"/>
          </a:xfrm>
        </p:spPr>
        <p:txBody>
          <a:bodyPr/>
          <a:lstStyle/>
          <a:p>
            <a:pPr eaLnBrk="1" hangingPunct="1"/>
            <a:r>
              <a:rPr lang="en-US" altLang="en-US" dirty="0"/>
              <a:t>Arc consistency</a:t>
            </a:r>
          </a:p>
        </p:txBody>
      </p:sp>
      <p:sp>
        <p:nvSpPr>
          <p:cNvPr id="41988" name="Rectangle 3"/>
          <p:cNvSpPr>
            <a:spLocks noGrp="1" noChangeArrowheads="1"/>
          </p:cNvSpPr>
          <p:nvPr>
            <p:ph idx="1"/>
          </p:nvPr>
        </p:nvSpPr>
        <p:spPr>
          <a:xfrm>
            <a:off x="1371600" y="2066925"/>
            <a:ext cx="10018713" cy="3495675"/>
          </a:xfrm>
        </p:spPr>
        <p:txBody>
          <a:bodyPr>
            <a:normAutofit fontScale="85000" lnSpcReduction="20000"/>
          </a:bodyPr>
          <a:lstStyle/>
          <a:p>
            <a:pPr eaLnBrk="1" hangingPunct="1"/>
            <a:r>
              <a:rPr lang="en-US" altLang="en-US" sz="2400" dirty="0"/>
              <a:t>Simplest form of propagation makes each arc </a:t>
            </a:r>
            <a:r>
              <a:rPr lang="en-US" altLang="en-US" sz="2400" dirty="0">
                <a:solidFill>
                  <a:schemeClr val="accent2"/>
                </a:solidFill>
              </a:rPr>
              <a:t>consistent</a:t>
            </a:r>
            <a:endParaRPr lang="en-US" altLang="en-US" sz="2400" dirty="0"/>
          </a:p>
          <a:p>
            <a:pPr eaLnBrk="1" hangingPunct="1"/>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endParaRPr lang="en-US" altLang="en-US" sz="2400" dirty="0"/>
          </a:p>
          <a:p>
            <a:pPr lvl="1" eaLnBrk="1" hangingPunct="1">
              <a:buFont typeface="Wingdings" panose="05000000000000000000" pitchFamily="2" charset="2"/>
              <a:buNone/>
            </a:pP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value </a:t>
            </a:r>
            <a:r>
              <a:rPr lang="en-US" altLang="en-US" sz="2000" i="1" dirty="0"/>
              <a:t>y of  Y</a:t>
            </a:r>
            <a:r>
              <a:rPr lang="en-US" altLang="en-US" sz="2000" dirty="0"/>
              <a:t>
</a:t>
            </a:r>
          </a:p>
          <a:p>
            <a:pPr lvl="1" eaLnBrk="1" hangingPunct="1">
              <a:buFont typeface="Wingdings" panose="05000000000000000000" pitchFamily="2" charset="2"/>
              <a:buNone/>
            </a:pPr>
            <a:endParaRPr lang="en-US" altLang="en-US" sz="2000" dirty="0"/>
          </a:p>
          <a:p>
            <a:pPr lvl="1" eaLnBrk="1" hangingPunct="1">
              <a:buFont typeface="Wingdings" panose="05000000000000000000" pitchFamily="2" charset="2"/>
              <a:buNone/>
            </a:pPr>
            <a:endParaRPr lang="en-US" altLang="en-US" sz="2000" dirty="0"/>
          </a:p>
          <a:p>
            <a:pPr lvl="1" eaLnBrk="1" hangingPunct="1">
              <a:buFont typeface="Wingdings" panose="05000000000000000000" pitchFamily="2" charset="2"/>
              <a:buNone/>
            </a:pPr>
            <a:endParaRPr lang="en-US" altLang="en-US" sz="1800" dirty="0"/>
          </a:p>
          <a:p>
            <a:pPr lvl="1" eaLnBrk="1" hangingPunct="1">
              <a:buFont typeface="Wingdings" panose="05000000000000000000" pitchFamily="2" charset="2"/>
              <a:buNone/>
            </a:pPr>
            <a:endParaRPr lang="en-US" altLang="en-US" sz="1800" dirty="0"/>
          </a:p>
          <a:p>
            <a:pPr lvl="1" eaLnBrk="1" hangingPunct="1">
              <a:buFont typeface="Wingdings" panose="05000000000000000000" pitchFamily="2" charset="2"/>
              <a:buNone/>
            </a:pPr>
            <a:endParaRPr lang="en-US" altLang="en-US" sz="1800" dirty="0"/>
          </a:p>
          <a:p>
            <a:pPr eaLnBrk="1" hangingPunct="1"/>
            <a:r>
              <a:rPr lang="en-US" altLang="en-US" sz="2400" dirty="0"/>
              <a:t>If </a:t>
            </a:r>
            <a:r>
              <a:rPr lang="en-US" altLang="en-US" sz="2400" i="1" dirty="0"/>
              <a:t>X</a:t>
            </a:r>
            <a:r>
              <a:rPr lang="en-US" altLang="en-US" sz="2400" dirty="0"/>
              <a:t> loses a value, neighbors of </a:t>
            </a:r>
            <a:r>
              <a:rPr lang="en-US" altLang="en-US" sz="2400" i="1" dirty="0"/>
              <a:t>X</a:t>
            </a:r>
            <a:r>
              <a:rPr lang="en-US" altLang="en-US" sz="2400" dirty="0"/>
              <a:t> need to be rechecked</a:t>
            </a:r>
          </a:p>
        </p:txBody>
      </p:sp>
      <p:pic>
        <p:nvPicPr>
          <p:cNvPr id="41989" name="Picture 6" descr="ac-example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276600"/>
            <a:ext cx="51339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484311" y="685801"/>
            <a:ext cx="10018713" cy="762000"/>
          </a:xfrm>
        </p:spPr>
        <p:txBody>
          <a:bodyPr/>
          <a:lstStyle/>
          <a:p>
            <a:pPr eaLnBrk="1" hangingPunct="1"/>
            <a:r>
              <a:rPr lang="en-US" altLang="en-US" dirty="0"/>
              <a:t>Arc consistency</a:t>
            </a:r>
          </a:p>
        </p:txBody>
      </p:sp>
      <p:sp>
        <p:nvSpPr>
          <p:cNvPr id="43012" name="Rectangle 3"/>
          <p:cNvSpPr>
            <a:spLocks noGrp="1" noChangeArrowheads="1"/>
          </p:cNvSpPr>
          <p:nvPr>
            <p:ph idx="1"/>
          </p:nvPr>
        </p:nvSpPr>
        <p:spPr>
          <a:xfrm>
            <a:off x="1828800" y="1600200"/>
            <a:ext cx="8650288" cy="4648200"/>
          </a:xfrm>
        </p:spPr>
        <p:txBody>
          <a:bodyPr>
            <a:normAutofit fontScale="70000" lnSpcReduction="20000"/>
          </a:bodyPr>
          <a:lstStyle/>
          <a:p>
            <a:pPr eaLnBrk="1" hangingPunct="1"/>
            <a:r>
              <a:rPr lang="en-US" altLang="en-US" sz="2400" dirty="0"/>
              <a:t>Simplest form of propagation makes each arc </a:t>
            </a:r>
            <a:r>
              <a:rPr lang="en-US" altLang="en-US" sz="2400" dirty="0">
                <a:solidFill>
                  <a:schemeClr val="accent2"/>
                </a:solidFill>
              </a:rPr>
              <a:t>consistent</a:t>
            </a:r>
            <a:endParaRPr lang="en-US" altLang="en-US" sz="2400" dirty="0"/>
          </a:p>
          <a:p>
            <a:pPr eaLnBrk="1" hangingPunct="1"/>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endParaRPr lang="en-US" altLang="en-US" sz="2400" dirty="0"/>
          </a:p>
          <a:p>
            <a:pPr lvl="1" eaLnBrk="1" hangingPunct="1">
              <a:buFont typeface="Wingdings" panose="05000000000000000000" pitchFamily="2" charset="2"/>
              <a:buNone/>
            </a:pP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value </a:t>
            </a:r>
            <a:r>
              <a:rPr lang="en-US" altLang="en-US" sz="2000" i="1" dirty="0"/>
              <a:t>y of  Y</a:t>
            </a:r>
            <a:r>
              <a:rPr lang="en-US" altLang="en-US" sz="2000" dirty="0"/>
              <a:t>
</a:t>
            </a:r>
          </a:p>
          <a:p>
            <a:pPr lvl="1" eaLnBrk="1" hangingPunct="1">
              <a:buFont typeface="Wingdings" panose="05000000000000000000" pitchFamily="2" charset="2"/>
              <a:buNone/>
            </a:pPr>
            <a:endParaRPr lang="en-US" altLang="en-US" sz="2000" dirty="0"/>
          </a:p>
          <a:p>
            <a:pPr lvl="1" eaLnBrk="1" hangingPunct="1">
              <a:buFont typeface="Wingdings" panose="05000000000000000000" pitchFamily="2" charset="2"/>
              <a:buNone/>
            </a:pPr>
            <a:endParaRPr lang="en-US" altLang="en-US" sz="2000" dirty="0"/>
          </a:p>
          <a:p>
            <a:pPr lvl="1" eaLnBrk="1" hangingPunct="1">
              <a:buFont typeface="Wingdings" panose="05000000000000000000" pitchFamily="2" charset="2"/>
              <a:buNone/>
            </a:pPr>
            <a:endParaRPr lang="en-US" altLang="en-US" sz="1800" dirty="0"/>
          </a:p>
          <a:p>
            <a:pPr marL="0" indent="0" eaLnBrk="1" hangingPunct="1">
              <a:buNone/>
            </a:pPr>
            <a:endParaRPr lang="en-US" altLang="en-US" sz="2400" dirty="0"/>
          </a:p>
          <a:p>
            <a:pPr marL="0" indent="0" eaLnBrk="1" hangingPunct="1">
              <a:buNone/>
            </a:pPr>
            <a:endParaRPr lang="en-US" altLang="en-US" sz="2400" dirty="0"/>
          </a:p>
          <a:p>
            <a:pPr eaLnBrk="1" hangingPunct="1"/>
            <a:r>
              <a:rPr lang="en-US" altLang="en-US" sz="2400" dirty="0"/>
              <a:t>If </a:t>
            </a:r>
            <a:r>
              <a:rPr lang="en-US" altLang="en-US" sz="2400" i="1" dirty="0"/>
              <a:t>X</a:t>
            </a:r>
            <a:r>
              <a:rPr lang="en-US" altLang="en-US" sz="2400" dirty="0"/>
              <a:t> loses a value, neighbors of </a:t>
            </a:r>
            <a:r>
              <a:rPr lang="en-US" altLang="en-US" sz="2400" i="1" dirty="0"/>
              <a:t>X</a:t>
            </a:r>
            <a:r>
              <a:rPr lang="en-US" altLang="en-US" sz="2400" dirty="0"/>
              <a:t> need to be rechecked</a:t>
            </a:r>
          </a:p>
          <a:p>
            <a:pPr eaLnBrk="1" hangingPunct="1"/>
            <a:r>
              <a:rPr lang="en-US" altLang="en-US" sz="2400" dirty="0"/>
              <a:t>Arc consistency detects failure earlier than forward checking</a:t>
            </a:r>
          </a:p>
          <a:p>
            <a:pPr eaLnBrk="1" hangingPunct="1"/>
            <a:r>
              <a:rPr lang="en-US" altLang="en-US" sz="2400" dirty="0"/>
              <a:t>Can be run as a preprocessor or after each assignment</a:t>
            </a:r>
          </a:p>
          <a:p>
            <a:pPr eaLnBrk="1" hangingPunct="1">
              <a:buFont typeface="Wingdings" panose="05000000000000000000" pitchFamily="2" charset="2"/>
              <a:buNone/>
            </a:pPr>
            <a:r>
              <a:rPr lang="en-US" altLang="en-US" sz="2400" dirty="0"/>
              <a:t>
</a:t>
            </a:r>
          </a:p>
        </p:txBody>
      </p:sp>
      <p:pic>
        <p:nvPicPr>
          <p:cNvPr id="43013" name="Picture 6" descr="ac-exampl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590800"/>
            <a:ext cx="51339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1484311" y="685801"/>
            <a:ext cx="10018713" cy="573088"/>
          </a:xfrm>
        </p:spPr>
        <p:txBody>
          <a:bodyPr>
            <a:normAutofit fontScale="90000"/>
          </a:bodyPr>
          <a:lstStyle/>
          <a:p>
            <a:pPr eaLnBrk="1" hangingPunct="1"/>
            <a:r>
              <a:rPr lang="en-US" altLang="en-US" sz="4000" dirty="0"/>
              <a:t>Arc consistency algorithm AC-3</a:t>
            </a:r>
          </a:p>
        </p:txBody>
      </p:sp>
      <p:sp>
        <p:nvSpPr>
          <p:cNvPr id="44036" name="Rectangle 3"/>
          <p:cNvSpPr>
            <a:spLocks noGrp="1" noChangeArrowheads="1"/>
          </p:cNvSpPr>
          <p:nvPr>
            <p:ph idx="1"/>
          </p:nvPr>
        </p:nvSpPr>
        <p:spPr>
          <a:xfrm>
            <a:off x="1770856" y="5715000"/>
            <a:ext cx="8650288" cy="573088"/>
          </a:xfrm>
        </p:spPr>
        <p:txBody>
          <a:bodyPr/>
          <a:lstStyle/>
          <a:p>
            <a:pPr eaLnBrk="1" hangingPunct="1">
              <a:lnSpc>
                <a:spcPct val="90000"/>
              </a:lnSpc>
            </a:pPr>
            <a:r>
              <a:rPr lang="en-US" altLang="en-US" dirty="0"/>
              <a:t>Time complexity: O(n</a:t>
            </a:r>
            <a:r>
              <a:rPr lang="en-US" altLang="en-US" baseline="30000" dirty="0"/>
              <a:t>2</a:t>
            </a:r>
            <a:r>
              <a:rPr lang="en-US" altLang="en-US" dirty="0"/>
              <a:t>d</a:t>
            </a:r>
            <a:r>
              <a:rPr lang="en-US" altLang="en-US" baseline="30000" dirty="0"/>
              <a:t>3</a:t>
            </a:r>
            <a:r>
              <a:rPr lang="en-US" altLang="en-US" dirty="0"/>
              <a:t>)</a:t>
            </a:r>
          </a:p>
        </p:txBody>
      </p:sp>
      <p:pic>
        <p:nvPicPr>
          <p:cNvPr id="44037" name="Picture 4"/>
          <p:cNvPicPr>
            <a:picLocks noChangeAspect="1" noChangeArrowheads="1"/>
          </p:cNvPicPr>
          <p:nvPr/>
        </p:nvPicPr>
        <p:blipFill>
          <a:blip r:embed="rId2">
            <a:extLst>
              <a:ext uri="{28A0092B-C50C-407E-A947-70E740481C1C}">
                <a14:useLocalDpi xmlns:a14="http://schemas.microsoft.com/office/drawing/2010/main" val="0"/>
              </a:ext>
            </a:extLst>
          </a:blip>
          <a:srcRect l="16406" t="21875" r="13281" b="22917"/>
          <a:stretch>
            <a:fillRect/>
          </a:stretch>
        </p:blipFill>
        <p:spPr bwMode="auto">
          <a:xfrm>
            <a:off x="2971800" y="1676400"/>
            <a:ext cx="68580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81200" y="487999"/>
            <a:ext cx="8229600" cy="868362"/>
          </a:xfrm>
          <a:noFill/>
        </p:spPr>
        <p:txBody>
          <a:bodyPr/>
          <a:lstStyle/>
          <a:p>
            <a:pPr eaLnBrk="1" hangingPunct="1">
              <a:defRPr/>
            </a:pPr>
            <a:r>
              <a:rPr lang="en-US" dirty="0"/>
              <a:t>PEAS</a:t>
            </a:r>
          </a:p>
        </p:txBody>
      </p:sp>
      <p:sp>
        <p:nvSpPr>
          <p:cNvPr id="16387" name="Rectangle 3"/>
          <p:cNvSpPr>
            <a:spLocks noGrp="1" noChangeArrowheads="1"/>
          </p:cNvSpPr>
          <p:nvPr>
            <p:ph idx="1"/>
          </p:nvPr>
        </p:nvSpPr>
        <p:spPr>
          <a:xfrm>
            <a:off x="1965960" y="1579879"/>
            <a:ext cx="8229600" cy="4754563"/>
          </a:xfrm>
          <a:noFill/>
        </p:spPr>
        <p:txBody>
          <a:bodyPr/>
          <a:lstStyle/>
          <a:p>
            <a:pPr eaLnBrk="1" hangingPunct="1">
              <a:defRPr/>
            </a:pPr>
            <a:endParaRPr lang="en-US" altLang="zh-CN" dirty="0">
              <a:ea typeface="SimSun" panose="02010600030101010101" pitchFamily="2" charset="-122"/>
            </a:endParaRPr>
          </a:p>
          <a:p>
            <a:pPr eaLnBrk="1" hangingPunct="1">
              <a:defRPr/>
            </a:pPr>
            <a:r>
              <a:rPr lang="en-US" altLang="zh-CN" i="1" dirty="0">
                <a:solidFill>
                  <a:srgbClr val="C00000"/>
                </a:solidFill>
                <a:ea typeface="SimSun" panose="02010600030101010101" pitchFamily="2" charset="-122"/>
              </a:rPr>
              <a:t>Agent:</a:t>
            </a:r>
            <a:r>
              <a:rPr lang="en-US" altLang="zh-CN" dirty="0">
                <a:ea typeface="SimSun" panose="02010600030101010101" pitchFamily="2" charset="-122"/>
              </a:rPr>
              <a:t> </a:t>
            </a:r>
            <a:r>
              <a:rPr lang="en-US" altLang="zh-CN" dirty="0">
                <a:solidFill>
                  <a:srgbClr val="00B0F0"/>
                </a:solidFill>
                <a:ea typeface="SimSun" panose="02010600030101010101" pitchFamily="2" charset="-122"/>
              </a:rPr>
              <a:t>Interactive English tutor</a:t>
            </a:r>
          </a:p>
          <a:p>
            <a:pPr eaLnBrk="1" hangingPunct="1">
              <a:defRPr/>
            </a:pPr>
            <a:r>
              <a:rPr lang="en-US" altLang="zh-CN" i="1" dirty="0">
                <a:solidFill>
                  <a:srgbClr val="C00000"/>
                </a:solidFill>
                <a:ea typeface="SimSun" panose="02010600030101010101" pitchFamily="2" charset="-122"/>
              </a:rPr>
              <a:t>Performance measure:</a:t>
            </a:r>
            <a:r>
              <a:rPr lang="en-US" altLang="zh-CN" dirty="0">
                <a:solidFill>
                  <a:srgbClr val="C00000"/>
                </a:solidFill>
                <a:ea typeface="SimSun" panose="02010600030101010101" pitchFamily="2" charset="-122"/>
              </a:rPr>
              <a:t> </a:t>
            </a:r>
            <a:r>
              <a:rPr lang="en-US" altLang="zh-CN" dirty="0">
                <a:solidFill>
                  <a:srgbClr val="00B0F0"/>
                </a:solidFill>
                <a:ea typeface="SimSun" panose="02010600030101010101" pitchFamily="2" charset="-122"/>
              </a:rPr>
              <a:t>Maximize student's score on test</a:t>
            </a:r>
          </a:p>
          <a:p>
            <a:pPr eaLnBrk="1" hangingPunct="1">
              <a:defRPr/>
            </a:pPr>
            <a:r>
              <a:rPr lang="en-US" altLang="zh-CN" i="1" dirty="0">
                <a:solidFill>
                  <a:srgbClr val="C00000"/>
                </a:solidFill>
                <a:ea typeface="SimSun" panose="02010600030101010101" pitchFamily="2" charset="-122"/>
              </a:rPr>
              <a:t>Environment:</a:t>
            </a:r>
            <a:r>
              <a:rPr lang="en-US" altLang="zh-CN" dirty="0">
                <a:ea typeface="SimSun" panose="02010600030101010101" pitchFamily="2" charset="-122"/>
              </a:rPr>
              <a:t> </a:t>
            </a:r>
            <a:r>
              <a:rPr lang="en-US" altLang="zh-CN" dirty="0">
                <a:solidFill>
                  <a:srgbClr val="00B0F0"/>
                </a:solidFill>
                <a:ea typeface="SimSun" panose="02010600030101010101" pitchFamily="2" charset="-122"/>
              </a:rPr>
              <a:t>Set of students</a:t>
            </a:r>
          </a:p>
          <a:p>
            <a:pPr eaLnBrk="1" hangingPunct="1">
              <a:defRPr/>
            </a:pPr>
            <a:r>
              <a:rPr lang="en-US" altLang="zh-CN" i="1" dirty="0">
                <a:solidFill>
                  <a:srgbClr val="C00000"/>
                </a:solidFill>
                <a:ea typeface="SimSun" panose="02010600030101010101" pitchFamily="2" charset="-122"/>
              </a:rPr>
              <a:t>Actuators:</a:t>
            </a:r>
            <a:r>
              <a:rPr lang="en-US" altLang="zh-CN" dirty="0">
                <a:ea typeface="SimSun" panose="02010600030101010101" pitchFamily="2" charset="-122"/>
              </a:rPr>
              <a:t> </a:t>
            </a:r>
            <a:r>
              <a:rPr lang="en-US" altLang="zh-CN" dirty="0">
                <a:solidFill>
                  <a:srgbClr val="00B0F0"/>
                </a:solidFill>
                <a:ea typeface="SimSun" panose="02010600030101010101" pitchFamily="2" charset="-122"/>
              </a:rPr>
              <a:t>Screen display (exercises, suggestions, corrections)</a:t>
            </a:r>
          </a:p>
          <a:p>
            <a:pPr eaLnBrk="1" hangingPunct="1">
              <a:defRPr/>
            </a:pPr>
            <a:r>
              <a:rPr lang="en-US" altLang="zh-CN" i="1" dirty="0">
                <a:solidFill>
                  <a:srgbClr val="C00000"/>
                </a:solidFill>
                <a:ea typeface="SimSun" panose="02010600030101010101" pitchFamily="2" charset="-122"/>
              </a:rPr>
              <a:t>Sensors:</a:t>
            </a:r>
            <a:r>
              <a:rPr lang="en-US" altLang="zh-CN" dirty="0">
                <a:ea typeface="SimSun" panose="02010600030101010101" pitchFamily="2" charset="-122"/>
              </a:rPr>
              <a:t> </a:t>
            </a:r>
            <a:r>
              <a:rPr lang="en-US" altLang="zh-CN" dirty="0">
                <a:solidFill>
                  <a:srgbClr val="00B0F0"/>
                </a:solidFill>
                <a:ea typeface="SimSun" panose="02010600030101010101" pitchFamily="2" charset="-122"/>
              </a:rPr>
              <a:t>Keyboard</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269" y="441591"/>
            <a:ext cx="10390716" cy="852487"/>
          </a:xfrm>
        </p:spPr>
        <p:txBody>
          <a:bodyPr/>
          <a:lstStyle/>
          <a:p>
            <a:r>
              <a:rPr lang="en-US" dirty="0"/>
              <a:t>Local Search for CSPs: 4-Queen Problem </a:t>
            </a:r>
          </a:p>
        </p:txBody>
      </p:sp>
      <p:sp>
        <p:nvSpPr>
          <p:cNvPr id="3" name="Text Placeholder 2"/>
          <p:cNvSpPr>
            <a:spLocks noGrp="1"/>
          </p:cNvSpPr>
          <p:nvPr>
            <p:ph type="body" sz="half" idx="1"/>
          </p:nvPr>
        </p:nvSpPr>
        <p:spPr>
          <a:xfrm>
            <a:off x="406400" y="1524001"/>
            <a:ext cx="6985000" cy="4608513"/>
          </a:xfrm>
        </p:spPr>
        <p:txBody>
          <a:bodyPr>
            <a:normAutofit/>
          </a:bodyPr>
          <a:lstStyle/>
          <a:p>
            <a:endParaRPr lang="en-US" dirty="0"/>
          </a:p>
        </p:txBody>
      </p:sp>
      <p:sp>
        <p:nvSpPr>
          <p:cNvPr id="4" name="Content Placeholder 3"/>
          <p:cNvSpPr>
            <a:spLocks noGrp="1"/>
          </p:cNvSpPr>
          <p:nvPr>
            <p:ph sz="half" idx="2"/>
          </p:nvPr>
        </p:nvSpPr>
        <p:spPr>
          <a:xfrm>
            <a:off x="7695142" y="1524001"/>
            <a:ext cx="4244976" cy="4608513"/>
          </a:xfrm>
        </p:spPr>
        <p:txBody>
          <a:bodyPr>
            <a:normAutofit/>
          </a:bodyPr>
          <a:lstStyle/>
          <a:p>
            <a:pPr marL="0" indent="0" eaLnBrk="1" hangingPunct="1">
              <a:lnSpc>
                <a:spcPct val="80000"/>
              </a:lnSpc>
              <a:buNone/>
            </a:pPr>
            <a:r>
              <a:rPr lang="en-US" altLang="en-US" sz="1800" dirty="0">
                <a:solidFill>
                  <a:schemeClr val="accent2"/>
                </a:solidFill>
              </a:rPr>
              <a:t>States</a:t>
            </a:r>
            <a:r>
              <a:rPr lang="en-US" altLang="en-US" sz="1800" dirty="0"/>
              <a:t>: </a:t>
            </a:r>
          </a:p>
          <a:p>
            <a:pPr marL="0" indent="0" eaLnBrk="1" hangingPunct="1">
              <a:lnSpc>
                <a:spcPct val="80000"/>
              </a:lnSpc>
              <a:buNone/>
            </a:pPr>
            <a:r>
              <a:rPr lang="en-US" altLang="en-US" sz="1800" dirty="0"/>
              <a:t>4 queens in 4 columns (4</a:t>
            </a:r>
            <a:r>
              <a:rPr lang="en-US" altLang="en-US" sz="1800" baseline="30000" dirty="0"/>
              <a:t>4</a:t>
            </a:r>
            <a:r>
              <a:rPr lang="en-US" altLang="en-US" sz="1800" dirty="0"/>
              <a:t> = 256 states)</a:t>
            </a:r>
          </a:p>
          <a:p>
            <a:pPr marL="0" indent="0" eaLnBrk="1" hangingPunct="1">
              <a:lnSpc>
                <a:spcPct val="80000"/>
              </a:lnSpc>
              <a:buNone/>
            </a:pPr>
            <a:r>
              <a:rPr lang="en-US" altLang="en-US" sz="1800" dirty="0">
                <a:solidFill>
                  <a:schemeClr val="accent2"/>
                </a:solidFill>
              </a:rPr>
              <a:t>Actions</a:t>
            </a:r>
            <a:r>
              <a:rPr lang="en-US" altLang="en-US" sz="1800" dirty="0"/>
              <a:t>: </a:t>
            </a:r>
          </a:p>
          <a:p>
            <a:pPr marL="0" indent="0" eaLnBrk="1" hangingPunct="1">
              <a:lnSpc>
                <a:spcPct val="80000"/>
              </a:lnSpc>
              <a:buNone/>
            </a:pPr>
            <a:r>
              <a:rPr lang="en-US" altLang="en-US" sz="1800" dirty="0"/>
              <a:t>move queen in column</a:t>
            </a:r>
          </a:p>
          <a:p>
            <a:pPr marL="0" indent="0" eaLnBrk="1" hangingPunct="1">
              <a:lnSpc>
                <a:spcPct val="80000"/>
              </a:lnSpc>
              <a:buNone/>
            </a:pPr>
            <a:r>
              <a:rPr lang="en-US" altLang="en-US" sz="1800" dirty="0">
                <a:solidFill>
                  <a:schemeClr val="accent2"/>
                </a:solidFill>
              </a:rPr>
              <a:t>Goal test</a:t>
            </a:r>
            <a:r>
              <a:rPr lang="en-US" altLang="en-US" sz="1800" dirty="0"/>
              <a:t>: </a:t>
            </a:r>
          </a:p>
          <a:p>
            <a:pPr marL="0" indent="0" eaLnBrk="1" hangingPunct="1">
              <a:lnSpc>
                <a:spcPct val="80000"/>
              </a:lnSpc>
              <a:buNone/>
            </a:pPr>
            <a:r>
              <a:rPr lang="en-US" altLang="en-US" sz="1800" dirty="0"/>
              <a:t>no attacks</a:t>
            </a:r>
          </a:p>
          <a:p>
            <a:pPr marL="0" indent="0" eaLnBrk="1" hangingPunct="1">
              <a:lnSpc>
                <a:spcPct val="80000"/>
              </a:lnSpc>
              <a:buNone/>
            </a:pPr>
            <a:r>
              <a:rPr lang="en-US" altLang="en-US" sz="1800" dirty="0">
                <a:solidFill>
                  <a:schemeClr val="accent2"/>
                </a:solidFill>
              </a:rPr>
              <a:t>Evaluation</a:t>
            </a:r>
            <a:r>
              <a:rPr lang="en-US" altLang="en-US" sz="1800" dirty="0"/>
              <a:t>: </a:t>
            </a:r>
          </a:p>
          <a:p>
            <a:pPr marL="0" indent="0" eaLnBrk="1" hangingPunct="1">
              <a:lnSpc>
                <a:spcPct val="80000"/>
              </a:lnSpc>
              <a:buNone/>
            </a:pPr>
            <a:r>
              <a:rPr lang="en-US" altLang="en-US" sz="1800" i="1" dirty="0"/>
              <a:t>h(n) </a:t>
            </a:r>
            <a:r>
              <a:rPr lang="en-US" altLang="en-US" sz="1800" dirty="0"/>
              <a:t>= number of attacks</a:t>
            </a:r>
          </a:p>
          <a:p>
            <a:pPr eaLnBrk="1" hangingPunct="1">
              <a:lnSpc>
                <a:spcPct val="80000"/>
              </a:lnSpc>
            </a:pPr>
            <a:endParaRPr lang="en-US" altLang="en-US" sz="1800" dirty="0"/>
          </a:p>
          <a:p>
            <a:pPr marL="0" indent="0" eaLnBrk="1" hangingPunct="1">
              <a:lnSpc>
                <a:spcPct val="80000"/>
              </a:lnSpc>
              <a:buNone/>
            </a:pPr>
            <a:r>
              <a:rPr lang="en-US" altLang="en-US" sz="1800" b="1" i="1" dirty="0"/>
              <a:t>[Given random initial state, can solve n-queens in almost constant time for arbitrary n with high probability (e.g., n = 10,000,000)]</a:t>
            </a:r>
          </a:p>
          <a:p>
            <a:endParaRPr lang="en-US" dirty="0"/>
          </a:p>
        </p:txBody>
      </p:sp>
      <p:pic>
        <p:nvPicPr>
          <p:cNvPr id="6" name="Picture 4" descr="4queens-itera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742" y="2819401"/>
            <a:ext cx="622405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62000"/>
          </a:xfrm>
        </p:spPr>
        <p:txBody>
          <a:bodyPr/>
          <a:lstStyle/>
          <a:p>
            <a:r>
              <a:rPr lang="en-US" dirty="0"/>
              <a:t>Local Search for CSPs: 8-Queen Problem </a:t>
            </a:r>
          </a:p>
        </p:txBody>
      </p:sp>
      <p:pic>
        <p:nvPicPr>
          <p:cNvPr id="5" name="Content Placeholder 4"/>
          <p:cNvPicPr>
            <a:picLocks noGrp="1" noChangeAspect="1"/>
          </p:cNvPicPr>
          <p:nvPr>
            <p:ph idx="1"/>
          </p:nvPr>
        </p:nvPicPr>
        <p:blipFill>
          <a:blip r:embed="rId2"/>
          <a:stretch>
            <a:fillRect/>
          </a:stretch>
        </p:blipFill>
        <p:spPr>
          <a:xfrm>
            <a:off x="1484310" y="1905000"/>
            <a:ext cx="9259889" cy="4419600"/>
          </a:xfrm>
        </p:spPr>
      </p:pic>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914400"/>
          </a:xfrm>
        </p:spPr>
        <p:txBody>
          <a:bodyPr/>
          <a:lstStyle/>
          <a:p>
            <a:r>
              <a:rPr lang="en-US" dirty="0"/>
              <a:t>Minimum Conflicts Algorithm (Local Search)</a:t>
            </a:r>
          </a:p>
        </p:txBody>
      </p:sp>
      <p:pic>
        <p:nvPicPr>
          <p:cNvPr id="5" name="Content Placeholder 4"/>
          <p:cNvPicPr>
            <a:picLocks noGrp="1" noChangeAspect="1"/>
          </p:cNvPicPr>
          <p:nvPr>
            <p:ph idx="1"/>
          </p:nvPr>
        </p:nvPicPr>
        <p:blipFill>
          <a:blip r:embed="rId2"/>
          <a:stretch>
            <a:fillRect/>
          </a:stretch>
        </p:blipFill>
        <p:spPr>
          <a:xfrm>
            <a:off x="1484310" y="2133600"/>
            <a:ext cx="10018713" cy="4038600"/>
          </a:xfrm>
        </p:spPr>
      </p:pic>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990600"/>
          </a:xfrm>
        </p:spPr>
        <p:txBody>
          <a:bodyPr/>
          <a:lstStyle/>
          <a:p>
            <a:r>
              <a:rPr lang="en-US" dirty="0"/>
              <a:t>Local Search for CSPs: 8-Queen Problem </a:t>
            </a:r>
          </a:p>
        </p:txBody>
      </p:sp>
      <p:pic>
        <p:nvPicPr>
          <p:cNvPr id="6" name="Content Placeholder 5"/>
          <p:cNvPicPr>
            <a:picLocks noGrp="1" noChangeAspect="1"/>
          </p:cNvPicPr>
          <p:nvPr>
            <p:ph sz="half" idx="1"/>
          </p:nvPr>
        </p:nvPicPr>
        <p:blipFill>
          <a:blip r:embed="rId2"/>
          <a:stretch>
            <a:fillRect/>
          </a:stretch>
        </p:blipFill>
        <p:spPr>
          <a:xfrm>
            <a:off x="1295400" y="2362200"/>
            <a:ext cx="7391400" cy="3317240"/>
          </a:xfrm>
        </p:spPr>
      </p:pic>
      <p:sp>
        <p:nvSpPr>
          <p:cNvPr id="4" name="Content Placeholder 3"/>
          <p:cNvSpPr>
            <a:spLocks noGrp="1"/>
          </p:cNvSpPr>
          <p:nvPr>
            <p:ph sz="half" idx="2"/>
          </p:nvPr>
        </p:nvSpPr>
        <p:spPr>
          <a:xfrm>
            <a:off x="9067800" y="2667000"/>
            <a:ext cx="2435222" cy="3124200"/>
          </a:xfrm>
        </p:spPr>
        <p:txBody>
          <a:bodyPr/>
          <a:lstStyle/>
          <a:p>
            <a:pPr marL="0" indent="0" algn="just">
              <a:buNone/>
            </a:pPr>
            <a:r>
              <a:rPr lang="en-US" sz="1800" b="0" i="0" u="none" strike="noStrike" baseline="0" dirty="0">
                <a:latin typeface="Times-Roman"/>
              </a:rPr>
              <a:t>In choosing a new value for a variable, the most obvious heuristic is to select the value</a:t>
            </a:r>
            <a:r>
              <a:rPr lang="en-US" sz="1800" b="0" i="0" u="none" strike="noStrike" baseline="0" dirty="0">
                <a:latin typeface="Helvetica-Narrow"/>
              </a:rPr>
              <a:t> </a:t>
            </a:r>
            <a:r>
              <a:rPr lang="en-US" sz="1800" b="0" i="0" u="none" strike="noStrike" baseline="0" dirty="0">
                <a:latin typeface="Times-Roman"/>
              </a:rPr>
              <a:t>that results in the minimum number of conflicts with other variables—the </a:t>
            </a:r>
            <a:r>
              <a:rPr lang="en-US" sz="1800" b="1" i="0" u="none" strike="noStrike" baseline="0" dirty="0">
                <a:latin typeface="Times-Bold"/>
              </a:rPr>
              <a:t>min-conflicts heuristic</a:t>
            </a:r>
            <a:endParaRPr lang="en-US"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484311" y="685801"/>
            <a:ext cx="10018713" cy="762000"/>
          </a:xfrm>
        </p:spPr>
        <p:txBody>
          <a:bodyPr/>
          <a:lstStyle/>
          <a:p>
            <a:pPr eaLnBrk="1" hangingPunct="1"/>
            <a:r>
              <a:rPr lang="en-US" altLang="en-US" dirty="0"/>
              <a:t>Summary</a:t>
            </a:r>
          </a:p>
        </p:txBody>
      </p:sp>
      <p:sp>
        <p:nvSpPr>
          <p:cNvPr id="46084" name="Rectangle 3"/>
          <p:cNvSpPr>
            <a:spLocks noGrp="1" noChangeArrowheads="1"/>
          </p:cNvSpPr>
          <p:nvPr>
            <p:ph idx="1"/>
          </p:nvPr>
        </p:nvSpPr>
        <p:spPr>
          <a:xfrm>
            <a:off x="1484310" y="1828801"/>
            <a:ext cx="10018713" cy="3962400"/>
          </a:xfrm>
        </p:spPr>
        <p:txBody>
          <a:bodyPr>
            <a:normAutofit fontScale="77500" lnSpcReduction="20000"/>
          </a:bodyPr>
          <a:lstStyle/>
          <a:p>
            <a:pPr eaLnBrk="1" hangingPunct="1">
              <a:lnSpc>
                <a:spcPct val="80000"/>
              </a:lnSpc>
            </a:pPr>
            <a:r>
              <a:rPr lang="en-US" altLang="en-US" sz="2000" dirty="0"/>
              <a:t>CSPs are a special kind of problem:
</a:t>
            </a:r>
          </a:p>
          <a:p>
            <a:pPr lvl="1" eaLnBrk="1" hangingPunct="1">
              <a:lnSpc>
                <a:spcPct val="80000"/>
              </a:lnSpc>
            </a:pPr>
            <a:r>
              <a:rPr lang="en-US" altLang="en-US" sz="1800" dirty="0"/>
              <a:t>states defined by values of a fixed set of variables
</a:t>
            </a:r>
          </a:p>
          <a:p>
            <a:pPr lvl="1" eaLnBrk="1" hangingPunct="1">
              <a:lnSpc>
                <a:spcPct val="80000"/>
              </a:lnSpc>
            </a:pPr>
            <a:r>
              <a:rPr lang="en-US" altLang="en-US" sz="1800" dirty="0"/>
              <a:t>goal test defined by constraints on variable values</a:t>
            </a:r>
          </a:p>
          <a:p>
            <a:pPr lvl="4" eaLnBrk="1" hangingPunct="1">
              <a:lnSpc>
                <a:spcPct val="80000"/>
              </a:lnSpc>
            </a:pPr>
            <a:endParaRPr lang="en-US" altLang="en-US" sz="1400" dirty="0"/>
          </a:p>
          <a:p>
            <a:pPr eaLnBrk="1" hangingPunct="1">
              <a:lnSpc>
                <a:spcPct val="80000"/>
              </a:lnSpc>
            </a:pPr>
            <a:r>
              <a:rPr lang="en-US" altLang="en-US" sz="2000" dirty="0"/>
              <a:t>Backtracking = depth-first search with one variable assigned per node</a:t>
            </a:r>
          </a:p>
          <a:p>
            <a:pPr lvl="4" eaLnBrk="1" hangingPunct="1">
              <a:lnSpc>
                <a:spcPct val="80000"/>
              </a:lnSpc>
            </a:pPr>
            <a:endParaRPr lang="en-US" altLang="en-US" sz="1400" dirty="0"/>
          </a:p>
          <a:p>
            <a:pPr eaLnBrk="1" hangingPunct="1">
              <a:lnSpc>
                <a:spcPct val="80000"/>
              </a:lnSpc>
            </a:pPr>
            <a:r>
              <a:rPr lang="en-US" altLang="en-US" sz="2000" dirty="0"/>
              <a:t>Variable ordering and value selection heuristics help significantly</a:t>
            </a:r>
          </a:p>
          <a:p>
            <a:pPr lvl="4" eaLnBrk="1" hangingPunct="1">
              <a:lnSpc>
                <a:spcPct val="80000"/>
              </a:lnSpc>
            </a:pPr>
            <a:endParaRPr lang="en-US" altLang="en-US" sz="1400" dirty="0"/>
          </a:p>
          <a:p>
            <a:pPr eaLnBrk="1" hangingPunct="1">
              <a:lnSpc>
                <a:spcPct val="80000"/>
              </a:lnSpc>
            </a:pPr>
            <a:r>
              <a:rPr lang="en-US" altLang="en-US" sz="2000" dirty="0"/>
              <a:t>Forward checking prevents assignments that guarantee later failure</a:t>
            </a:r>
          </a:p>
          <a:p>
            <a:pPr lvl="4" eaLnBrk="1" hangingPunct="1">
              <a:lnSpc>
                <a:spcPct val="80000"/>
              </a:lnSpc>
            </a:pPr>
            <a:endParaRPr lang="en-US" altLang="en-US" sz="1400" dirty="0"/>
          </a:p>
          <a:p>
            <a:pPr eaLnBrk="1" hangingPunct="1">
              <a:lnSpc>
                <a:spcPct val="80000"/>
              </a:lnSpc>
            </a:pPr>
            <a:r>
              <a:rPr lang="en-US" altLang="en-US" sz="2000" dirty="0"/>
              <a:t>Constraint propagation (e.g., arc consistency) does additional work to constrain values and detect inconsistencies</a:t>
            </a:r>
          </a:p>
          <a:p>
            <a:pPr lvl="4" eaLnBrk="1" hangingPunct="1">
              <a:lnSpc>
                <a:spcPct val="80000"/>
              </a:lnSpc>
            </a:pPr>
            <a:endParaRPr lang="en-US" altLang="en-US" sz="1400" dirty="0"/>
          </a:p>
          <a:p>
            <a:pPr eaLnBrk="1" hangingPunct="1">
              <a:lnSpc>
                <a:spcPct val="80000"/>
              </a:lnSpc>
            </a:pPr>
            <a:r>
              <a:rPr lang="en-US" altLang="en-US" sz="2000" dirty="0"/>
              <a:t>Iterative min-conflicts is usually effective in practice</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solidFill>
            <a:schemeClr val="accent1"/>
          </a:solidFill>
        </p:spPr>
        <p:txBody>
          <a:bodyPr/>
          <a:lstStyle/>
          <a:p>
            <a:pPr eaLnBrk="1" hangingPunct="1"/>
            <a:r>
              <a:rPr lang="en-US" altLang="en-US"/>
              <a:t>Logical Agents</a:t>
            </a:r>
          </a:p>
        </p:txBody>
      </p:sp>
      <p:sp>
        <p:nvSpPr>
          <p:cNvPr id="2051" name="Rectangle 3"/>
          <p:cNvSpPr>
            <a:spLocks noGrp="1" noChangeArrowheads="1"/>
          </p:cNvSpPr>
          <p:nvPr>
            <p:ph type="subTitle" idx="1"/>
          </p:nvPr>
        </p:nvSpPr>
        <p:spPr>
          <a:solidFill>
            <a:schemeClr val="accent1">
              <a:lumMod val="90000"/>
            </a:schemeClr>
          </a:solidFill>
        </p:spPr>
        <p:txBody>
          <a:bodyPr/>
          <a:lstStyle/>
          <a:p>
            <a:pPr eaLnBrk="1" hangingPunct="1">
              <a:defRPr/>
            </a:pPr>
            <a:r>
              <a:rPr lang="en-US" dirty="0"/>
              <a:t>Chapter 7</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solidFill>
            <a:schemeClr val="accent1">
              <a:lumMod val="75000"/>
            </a:schemeClr>
          </a:solidFill>
        </p:spPr>
        <p:txBody>
          <a:bodyPr/>
          <a:lstStyle/>
          <a:p>
            <a:pPr eaLnBrk="1" hangingPunct="1">
              <a:defRPr/>
            </a:pPr>
            <a:r>
              <a:rPr lang="en-US" dirty="0"/>
              <a:t>Outline</a:t>
            </a:r>
          </a:p>
        </p:txBody>
      </p:sp>
      <p:sp>
        <p:nvSpPr>
          <p:cNvPr id="3075" name="Rectangle 3"/>
          <p:cNvSpPr>
            <a:spLocks noGrp="1" noChangeArrowheads="1"/>
          </p:cNvSpPr>
          <p:nvPr>
            <p:ph type="body" idx="1"/>
          </p:nvPr>
        </p:nvSpPr>
        <p:spPr>
          <a:xfrm>
            <a:off x="1484310" y="2743199"/>
            <a:ext cx="10018713" cy="3124201"/>
          </a:xfrm>
          <a:solidFill>
            <a:srgbClr val="FFC000"/>
          </a:solidFill>
        </p:spPr>
        <p:txBody>
          <a:bodyPr>
            <a:normAutofit fontScale="62500" lnSpcReduction="20000"/>
          </a:bodyPr>
          <a:lstStyle/>
          <a:p>
            <a:pPr eaLnBrk="1" hangingPunct="1"/>
            <a:r>
              <a:rPr lang="en-US" altLang="en-US" sz="2800"/>
              <a:t>Knowledge-based agents</a:t>
            </a:r>
          </a:p>
          <a:p>
            <a:pPr eaLnBrk="1" hangingPunct="1"/>
            <a:r>
              <a:rPr lang="en-US" altLang="en-US" sz="2800"/>
              <a:t>Wumpus world</a:t>
            </a:r>
          </a:p>
          <a:p>
            <a:pPr eaLnBrk="1" hangingPunct="1"/>
            <a:r>
              <a:rPr lang="en-US" altLang="en-US" sz="2800"/>
              <a:t>Logic in general - models and entailment</a:t>
            </a:r>
          </a:p>
          <a:p>
            <a:pPr eaLnBrk="1" hangingPunct="1"/>
            <a:r>
              <a:rPr lang="en-US" altLang="en-US" sz="2800"/>
              <a:t>Propositional (Boolean) logic</a:t>
            </a:r>
          </a:p>
          <a:p>
            <a:pPr eaLnBrk="1" hangingPunct="1"/>
            <a:r>
              <a:rPr lang="en-US" altLang="en-US" sz="2800"/>
              <a:t>Equivalence, validity, satisfiability</a:t>
            </a:r>
          </a:p>
          <a:p>
            <a:pPr eaLnBrk="1" hangingPunct="1"/>
            <a:r>
              <a:rPr lang="en-US" altLang="en-US" sz="2800"/>
              <a:t>Inference rules and theorem proving</a:t>
            </a:r>
          </a:p>
          <a:p>
            <a:pPr lvl="1" eaLnBrk="1" hangingPunct="1"/>
            <a:r>
              <a:rPr lang="en-US" altLang="en-US" sz="2400"/>
              <a:t>forward chaining</a:t>
            </a:r>
          </a:p>
          <a:p>
            <a:pPr lvl="1" eaLnBrk="1" hangingPunct="1"/>
            <a:r>
              <a:rPr lang="en-US" altLang="en-US" sz="2400"/>
              <a:t>backward chaining</a:t>
            </a:r>
          </a:p>
          <a:p>
            <a:pPr lvl="1" eaLnBrk="1" hangingPunct="1"/>
            <a:r>
              <a:rPr lang="en-US" altLang="en-US" sz="2400"/>
              <a:t>resolution</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914400"/>
          </a:xfrm>
        </p:spPr>
        <p:txBody>
          <a:bodyPr/>
          <a:lstStyle/>
          <a:p>
            <a:r>
              <a:rPr lang="en-US" dirty="0"/>
              <a:t>Logical Agents (Knowledge-based agents) </a:t>
            </a:r>
          </a:p>
        </p:txBody>
      </p:sp>
      <p:pic>
        <p:nvPicPr>
          <p:cNvPr id="5" name="Content Placeholder 4"/>
          <p:cNvPicPr>
            <a:picLocks noGrp="1" noChangeAspect="1"/>
          </p:cNvPicPr>
          <p:nvPr>
            <p:ph idx="1"/>
          </p:nvPr>
        </p:nvPicPr>
        <p:blipFill>
          <a:blip r:embed="rId2"/>
          <a:stretch>
            <a:fillRect/>
          </a:stretch>
        </p:blipFill>
        <p:spPr>
          <a:xfrm>
            <a:off x="1484311" y="4038600"/>
            <a:ext cx="10018713" cy="2202612"/>
          </a:xfrm>
        </p:spPr>
      </p:pic>
      <p:pic>
        <p:nvPicPr>
          <p:cNvPr id="7" name="Picture 6"/>
          <p:cNvPicPr>
            <a:picLocks noChangeAspect="1"/>
          </p:cNvPicPr>
          <p:nvPr/>
        </p:nvPicPr>
        <p:blipFill>
          <a:blip r:embed="rId3"/>
          <a:stretch>
            <a:fillRect/>
          </a:stretch>
        </p:blipFill>
        <p:spPr>
          <a:xfrm>
            <a:off x="1484312" y="2362200"/>
            <a:ext cx="10018712" cy="1676400"/>
          </a:xfrm>
          <a:prstGeom prst="rect">
            <a:avLst/>
          </a:prstGeom>
        </p:spPr>
      </p:pic>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990600"/>
          </a:xfrm>
          <a:solidFill>
            <a:schemeClr val="accent1">
              <a:lumMod val="90000"/>
            </a:schemeClr>
          </a:solidFill>
        </p:spPr>
        <p:txBody>
          <a:bodyPr>
            <a:normAutofit fontScale="90000"/>
          </a:bodyPr>
          <a:lstStyle/>
          <a:p>
            <a:pPr>
              <a:defRPr/>
            </a:pPr>
            <a:r>
              <a:rPr lang="en-US" sz="3600" dirty="0"/>
              <a:t>Knowledge-based agents</a:t>
            </a:r>
            <a:br>
              <a:rPr lang="en-US" sz="3600" dirty="0"/>
            </a:br>
            <a:endParaRPr lang="en-US" sz="3600" dirty="0"/>
          </a:p>
        </p:txBody>
      </p:sp>
      <p:sp>
        <p:nvSpPr>
          <p:cNvPr id="4099" name="Content Placeholder 2"/>
          <p:cNvSpPr>
            <a:spLocks noGrp="1"/>
          </p:cNvSpPr>
          <p:nvPr>
            <p:ph idx="1"/>
          </p:nvPr>
        </p:nvSpPr>
        <p:spPr>
          <a:xfrm>
            <a:off x="1981200" y="1371600"/>
            <a:ext cx="8229600" cy="5181600"/>
          </a:xfrm>
          <a:solidFill>
            <a:srgbClr val="FFFF00"/>
          </a:solidFill>
        </p:spPr>
        <p:txBody>
          <a:bodyPr/>
          <a:lstStyle/>
          <a:p>
            <a:r>
              <a:rPr lang="en-US" altLang="en-US" sz="2800" dirty="0"/>
              <a:t>Knowledge is the facts and principles accumulated by human beings.</a:t>
            </a:r>
          </a:p>
          <a:p>
            <a:r>
              <a:rPr lang="en-US" altLang="en-US" sz="2800" dirty="0"/>
              <a:t>A k- based agent is composed of a knowledge base and an inference mechanism to infer new sentences and use these sentences to decide what actions to take.</a:t>
            </a:r>
          </a:p>
          <a:p>
            <a:r>
              <a:rPr lang="en-US" altLang="en-US" sz="2800" dirty="0"/>
              <a:t>Example:- if it is raining</a:t>
            </a:r>
          </a:p>
          <a:p>
            <a:pPr>
              <a:buFontTx/>
              <a:buNone/>
            </a:pPr>
            <a:r>
              <a:rPr lang="en-US" altLang="en-US" sz="2800" dirty="0"/>
              <a:t>				then take an umbrella</a:t>
            </a:r>
          </a:p>
          <a:p>
            <a:pPr>
              <a:buFontTx/>
              <a:buNone/>
            </a:pPr>
            <a:r>
              <a:rPr lang="en-US" altLang="en-US" sz="2800" dirty="0"/>
              <a:t>		weather(raining)          take(umbrella)</a:t>
            </a:r>
          </a:p>
          <a:p>
            <a:pPr>
              <a:buFontTx/>
              <a:buNone/>
            </a:pPr>
            <a:r>
              <a:rPr lang="en-US" altLang="en-US" sz="2800" dirty="0"/>
              <a:t>    premise</a:t>
            </a:r>
            <a:r>
              <a:rPr lang="en-US" altLang="en-US" sz="2800"/>
              <a:t>/antecedent         </a:t>
            </a:r>
            <a:r>
              <a:rPr lang="en-US" altLang="en-US" sz="2800" dirty="0"/>
              <a:t>conclusion/consequent</a:t>
            </a:r>
          </a:p>
        </p:txBody>
      </p:sp>
      <p:sp>
        <p:nvSpPr>
          <p:cNvPr id="4100" name="Right Arrow 3"/>
          <p:cNvSpPr>
            <a:spLocks noChangeArrowheads="1"/>
          </p:cNvSpPr>
          <p:nvPr/>
        </p:nvSpPr>
        <p:spPr bwMode="auto">
          <a:xfrm>
            <a:off x="4953000" y="5715000"/>
            <a:ext cx="685800" cy="76200"/>
          </a:xfrm>
          <a:prstGeom prst="rightArrow">
            <a:avLst>
              <a:gd name="adj1" fmla="val 50000"/>
              <a:gd name="adj2" fmla="val 50000"/>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p:txBody>
      </p:sp>
      <p:cxnSp>
        <p:nvCxnSpPr>
          <p:cNvPr id="4101" name="Straight Arrow Connector 5"/>
          <p:cNvCxnSpPr>
            <a:cxnSpLocks noChangeShapeType="1"/>
          </p:cNvCxnSpPr>
          <p:nvPr/>
        </p:nvCxnSpPr>
        <p:spPr bwMode="auto">
          <a:xfrm>
            <a:off x="4114800" y="5486400"/>
            <a:ext cx="0" cy="3048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4102" name="Straight Arrow Connector 7"/>
          <p:cNvCxnSpPr>
            <a:cxnSpLocks noChangeShapeType="1"/>
          </p:cNvCxnSpPr>
          <p:nvPr/>
        </p:nvCxnSpPr>
        <p:spPr bwMode="auto">
          <a:xfrm>
            <a:off x="7391400" y="5486400"/>
            <a:ext cx="0" cy="3048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Knowledge-based agents </a:t>
            </a:r>
          </a:p>
        </p:txBody>
      </p:sp>
      <p:sp>
        <p:nvSpPr>
          <p:cNvPr id="3" name="Content Placeholder 2"/>
          <p:cNvSpPr>
            <a:spLocks noGrp="1"/>
          </p:cNvSpPr>
          <p:nvPr>
            <p:ph idx="1"/>
          </p:nvPr>
        </p:nvSpPr>
        <p:spPr/>
        <p:txBody>
          <a:bodyPr>
            <a:normAutofit/>
          </a:bodyPr>
          <a:lstStyle/>
          <a:p>
            <a:pPr algn="l"/>
            <a:r>
              <a:rPr lang="en-US" b="0" i="0" u="none" strike="noStrike" baseline="0" dirty="0">
                <a:latin typeface="Times-Roman"/>
              </a:rPr>
              <a:t>Knowledge-based agents can accept new tasks in the form of explicitly described goals; </a:t>
            </a:r>
          </a:p>
          <a:p>
            <a:pPr algn="l"/>
            <a:r>
              <a:rPr lang="en-US" dirty="0">
                <a:latin typeface="Times-Roman"/>
              </a:rPr>
              <a:t>T</a:t>
            </a:r>
            <a:r>
              <a:rPr lang="en-US" b="0" i="0" u="none" strike="noStrike" baseline="0" dirty="0">
                <a:latin typeface="Times-Roman"/>
              </a:rPr>
              <a:t>hey can achieve competence quickly by being told or learning new knowledge about the environment;</a:t>
            </a:r>
          </a:p>
          <a:p>
            <a:pPr algn="l"/>
            <a:r>
              <a:rPr lang="en-US" dirty="0">
                <a:latin typeface="Times-Roman"/>
              </a:rPr>
              <a:t> T</a:t>
            </a:r>
            <a:r>
              <a:rPr lang="en-US" b="0" i="0" u="none" strike="noStrike" baseline="0" dirty="0">
                <a:latin typeface="Times-Roman"/>
              </a:rPr>
              <a:t>hey can adapt to changes in the environment by updating the relevant knowledge.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65960" y="503238"/>
            <a:ext cx="8458200" cy="868362"/>
          </a:xfrm>
          <a:noFill/>
          <a:ln>
            <a:noFill/>
          </a:ln>
        </p:spPr>
        <p:txBody>
          <a:bodyPr/>
          <a:lstStyle/>
          <a:p>
            <a:pPr eaLnBrk="1" hangingPunct="1">
              <a:defRPr/>
            </a:pPr>
            <a:r>
              <a:rPr lang="en-US" dirty="0"/>
              <a:t>Environment types</a:t>
            </a:r>
          </a:p>
        </p:txBody>
      </p:sp>
      <p:sp>
        <p:nvSpPr>
          <p:cNvPr id="17411" name="Rectangle 3"/>
          <p:cNvSpPr>
            <a:spLocks noGrp="1" noChangeArrowheads="1"/>
          </p:cNvSpPr>
          <p:nvPr>
            <p:ph idx="1"/>
          </p:nvPr>
        </p:nvSpPr>
        <p:spPr>
          <a:xfrm>
            <a:off x="1981200" y="1447800"/>
            <a:ext cx="8458200" cy="5105400"/>
          </a:xfrm>
          <a:noFill/>
        </p:spPr>
        <p:txBody>
          <a:bodyPr/>
          <a:lstStyle/>
          <a:p>
            <a:pPr marL="0" indent="0">
              <a:lnSpc>
                <a:spcPct val="90000"/>
              </a:lnSpc>
              <a:buNone/>
              <a:defRPr/>
            </a:pPr>
            <a:r>
              <a:rPr lang="en-US" altLang="zh-CN" sz="2400" dirty="0">
                <a:solidFill>
                  <a:srgbClr val="FF0000"/>
                </a:solidFill>
                <a:ea typeface="SimSun" panose="02010600030101010101" pitchFamily="2" charset="-122"/>
              </a:rPr>
              <a:t>Fully observable (vs. partially observable): </a:t>
            </a:r>
            <a:r>
              <a:rPr lang="en-US" altLang="zh-CN" sz="2400" dirty="0">
                <a:solidFill>
                  <a:sysClr val="windowText" lastClr="000000"/>
                </a:solidFill>
                <a:ea typeface="SimSun" panose="02010600030101010101" pitchFamily="2" charset="-122"/>
              </a:rPr>
              <a:t>An agent's sensors give it access to the complete state of the environment at each point in time.</a:t>
            </a:r>
          </a:p>
          <a:p>
            <a:pPr marL="0" indent="0">
              <a:lnSpc>
                <a:spcPct val="90000"/>
              </a:lnSpc>
              <a:buNone/>
              <a:defRPr/>
            </a:pPr>
            <a:endParaRPr lang="en-US" altLang="zh-CN" sz="2400" dirty="0">
              <a:ea typeface="SimSun" panose="02010600030101010101" pitchFamily="2" charset="-122"/>
            </a:endParaRPr>
          </a:p>
          <a:p>
            <a:pPr marL="0" indent="0">
              <a:buSzPct val="80000"/>
              <a:buNone/>
              <a:defRPr/>
            </a:pPr>
            <a:r>
              <a:rPr lang="en-US" altLang="en-US" sz="2400" dirty="0">
                <a:solidFill>
                  <a:srgbClr val="000000"/>
                </a:solidFill>
              </a:rPr>
              <a:t>Fully observable vs. Partially observable</a:t>
            </a:r>
          </a:p>
          <a:p>
            <a:pPr marL="457200" lvl="1" indent="0">
              <a:buClr>
                <a:srgbClr val="C09E4A"/>
              </a:buClr>
              <a:buSzPct val="70000"/>
              <a:buNone/>
              <a:defRPr/>
            </a:pPr>
            <a:r>
              <a:rPr lang="en-US" altLang="en-US" sz="2400" dirty="0">
                <a:solidFill>
                  <a:srgbClr val="000000"/>
                </a:solidFill>
              </a:rPr>
              <a:t>If an agent’s sensors give it access to the complete state of the environment at each point in time then the environment is </a:t>
            </a:r>
            <a:r>
              <a:rPr lang="en-US" altLang="en-US" sz="2400" u="sng" dirty="0">
                <a:solidFill>
                  <a:srgbClr val="000000"/>
                </a:solidFill>
              </a:rPr>
              <a:t>effectively fully observable</a:t>
            </a:r>
          </a:p>
          <a:p>
            <a:pPr marL="1905" lvl="2" indent="0">
              <a:buClr>
                <a:srgbClr val="666699"/>
              </a:buClr>
              <a:buSzPct val="65000"/>
              <a:buNone/>
              <a:defRPr/>
            </a:pPr>
            <a:r>
              <a:rPr lang="en-US" altLang="en-US" dirty="0">
                <a:solidFill>
                  <a:srgbClr val="000000"/>
                </a:solidFill>
              </a:rPr>
              <a:t>if the sensors detect all aspects</a:t>
            </a:r>
          </a:p>
          <a:p>
            <a:pPr marL="1905" lvl="2" indent="0">
              <a:buClr>
                <a:srgbClr val="666699"/>
              </a:buClr>
              <a:buSzPct val="65000"/>
              <a:buNone/>
              <a:defRPr/>
            </a:pPr>
            <a:r>
              <a:rPr lang="en-US" altLang="en-US" dirty="0">
                <a:solidFill>
                  <a:srgbClr val="000000"/>
                </a:solidFill>
              </a:rPr>
              <a:t>That are relevant to the choice of action</a:t>
            </a:r>
          </a:p>
          <a:p>
            <a:pPr eaLnBrk="1" hangingPunct="1">
              <a:lnSpc>
                <a:spcPct val="90000"/>
              </a:lnSpc>
              <a:defRPr/>
            </a:pPr>
            <a:endParaRPr lang="en-US" altLang="zh-CN" sz="2400" dirty="0">
              <a:solidFill>
                <a:srgbClr val="FFFF00"/>
              </a:solidFill>
              <a:ea typeface="SimSun" panose="02010600030101010101" pitchFamily="2" charset="-122"/>
            </a:endParaRPr>
          </a:p>
          <a:p>
            <a:pPr eaLnBrk="1" hangingPunct="1">
              <a:lnSpc>
                <a:spcPct val="90000"/>
              </a:lnSpc>
              <a:buFontTx/>
              <a:buNone/>
              <a:defRPr/>
            </a:pPr>
            <a:endParaRPr lang="en-US" altLang="zh-CN" sz="2400" dirty="0">
              <a:ea typeface="SimSun" panose="02010600030101010101" pitchFamily="2" charset="-122"/>
            </a:endParaRPr>
          </a:p>
          <a:p>
            <a:pPr eaLnBrk="1" hangingPunct="1">
              <a:lnSpc>
                <a:spcPct val="90000"/>
              </a:lnSpc>
              <a:defRPr/>
            </a:pPr>
            <a:endParaRPr lang="en-US" altLang="zh-CN" sz="2400" dirty="0">
              <a:ea typeface="SimSun" panose="02010600030101010101" pitchFamily="2" charset="-122"/>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solidFill>
            <a:schemeClr val="accent1">
              <a:lumMod val="90000"/>
            </a:schemeClr>
          </a:solidFill>
        </p:spPr>
        <p:txBody>
          <a:bodyPr/>
          <a:lstStyle/>
          <a:p>
            <a:pPr eaLnBrk="1" hangingPunct="1">
              <a:defRPr/>
            </a:pPr>
            <a:r>
              <a:rPr lang="en-US" dirty="0"/>
              <a:t>Knowledge bases</a:t>
            </a:r>
          </a:p>
        </p:txBody>
      </p:sp>
      <p:sp>
        <p:nvSpPr>
          <p:cNvPr id="5123" name="Rectangle 3"/>
          <p:cNvSpPr>
            <a:spLocks noGrp="1" noChangeArrowheads="1"/>
          </p:cNvSpPr>
          <p:nvPr>
            <p:ph type="body" idx="1"/>
          </p:nvPr>
        </p:nvSpPr>
        <p:spPr>
          <a:xfrm>
            <a:off x="1981200" y="1371600"/>
            <a:ext cx="8229600" cy="5181600"/>
          </a:xfrm>
          <a:solidFill>
            <a:srgbClr val="FFC000"/>
          </a:solidFill>
        </p:spPr>
        <p:txBody>
          <a:bodyPr/>
          <a:lstStyle/>
          <a:p>
            <a:pPr eaLnBrk="1" hangingPunct="1">
              <a:lnSpc>
                <a:spcPct val="80000"/>
              </a:lnSpc>
            </a:pPr>
            <a:endParaRPr lang="en-US" altLang="en-US" sz="2000"/>
          </a:p>
          <a:p>
            <a:pPr eaLnBrk="1" hangingPunct="1">
              <a:lnSpc>
                <a:spcPct val="80000"/>
              </a:lnSpc>
            </a:pPr>
            <a:endParaRPr lang="en-US" altLang="en-US" sz="2000"/>
          </a:p>
          <a:p>
            <a:pPr eaLnBrk="1" hangingPunct="1">
              <a:lnSpc>
                <a:spcPct val="80000"/>
              </a:lnSpc>
            </a:pPr>
            <a:endParaRPr lang="en-US" altLang="en-US" sz="2000"/>
          </a:p>
          <a:p>
            <a:pPr eaLnBrk="1" hangingPunct="1">
              <a:lnSpc>
                <a:spcPct val="80000"/>
              </a:lnSpc>
            </a:pPr>
            <a:endParaRPr lang="en-US" altLang="en-US" sz="2000"/>
          </a:p>
          <a:p>
            <a:pPr eaLnBrk="1" hangingPunct="1">
              <a:lnSpc>
                <a:spcPct val="80000"/>
              </a:lnSpc>
            </a:pPr>
            <a:endParaRPr lang="en-US" altLang="en-US" sz="2000"/>
          </a:p>
          <a:p>
            <a:pPr eaLnBrk="1" hangingPunct="1">
              <a:lnSpc>
                <a:spcPct val="80000"/>
              </a:lnSpc>
            </a:pPr>
            <a:r>
              <a:rPr lang="en-US" altLang="en-US"/>
              <a:t>A Knowledge base is a set of </a:t>
            </a:r>
            <a:r>
              <a:rPr lang="en-US" altLang="en-US">
                <a:solidFill>
                  <a:schemeClr val="accent2"/>
                </a:solidFill>
              </a:rPr>
              <a:t>sentences</a:t>
            </a:r>
            <a:r>
              <a:rPr lang="en-US" altLang="en-US"/>
              <a:t> in a </a:t>
            </a:r>
            <a:r>
              <a:rPr lang="en-US" altLang="en-US">
                <a:solidFill>
                  <a:schemeClr val="accent2"/>
                </a:solidFill>
              </a:rPr>
              <a:t>formal</a:t>
            </a:r>
            <a:r>
              <a:rPr lang="en-US" altLang="en-US"/>
              <a:t> language.</a:t>
            </a:r>
          </a:p>
          <a:p>
            <a:pPr eaLnBrk="1" hangingPunct="1">
              <a:lnSpc>
                <a:spcPct val="80000"/>
              </a:lnSpc>
            </a:pPr>
            <a:r>
              <a:rPr lang="en-US" altLang="en-US"/>
              <a:t>A KB consists of </a:t>
            </a:r>
          </a:p>
          <a:p>
            <a:pPr lvl="2" eaLnBrk="1" hangingPunct="1">
              <a:lnSpc>
                <a:spcPct val="80000"/>
              </a:lnSpc>
            </a:pPr>
            <a:r>
              <a:rPr lang="en-US" altLang="en-US"/>
              <a:t>FACTS : Statements of truth in the application domain.</a:t>
            </a:r>
          </a:p>
          <a:p>
            <a:pPr lvl="2" eaLnBrk="1" hangingPunct="1">
              <a:lnSpc>
                <a:spcPct val="80000"/>
              </a:lnSpc>
            </a:pPr>
            <a:r>
              <a:rPr lang="en-US" altLang="en-US"/>
              <a:t>PROCEDURAL RULES : well defined, invariant rules</a:t>
            </a:r>
          </a:p>
          <a:p>
            <a:pPr lvl="2" eaLnBrk="1" hangingPunct="1">
              <a:lnSpc>
                <a:spcPct val="80000"/>
              </a:lnSpc>
            </a:pPr>
            <a:r>
              <a:rPr lang="en-US" altLang="en-US"/>
              <a:t>HEURISTIC : procedures to be followed when invariant procedurals are not available.</a:t>
            </a:r>
          </a:p>
        </p:txBody>
      </p:sp>
      <p:pic>
        <p:nvPicPr>
          <p:cNvPr id="5124" name="Picture 4" descr="k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1"/>
            <a:ext cx="65532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1981200" y="304801"/>
            <a:ext cx="8229600" cy="5821363"/>
          </a:xfrm>
          <a:solidFill>
            <a:srgbClr val="FF99FF"/>
          </a:solidFill>
        </p:spPr>
        <p:txBody>
          <a:bodyPr>
            <a:normAutofit fontScale="92500" lnSpcReduction="10000"/>
          </a:bodyPr>
          <a:lstStyle/>
          <a:p>
            <a:pPr algn="ctr">
              <a:buFontTx/>
              <a:buNone/>
            </a:pPr>
            <a:r>
              <a:rPr lang="en-US" altLang="en-US" dirty="0"/>
              <a:t>Example :- Gandhian family relation</a:t>
            </a:r>
          </a:p>
          <a:p>
            <a:r>
              <a:rPr lang="en-US" altLang="en-US" dirty="0"/>
              <a:t>FACTS: </a:t>
            </a:r>
          </a:p>
          <a:p>
            <a:pPr lvl="1"/>
            <a:r>
              <a:rPr lang="en-US" altLang="en-US" sz="2400" dirty="0"/>
              <a:t>Male(Rajiv)</a:t>
            </a:r>
          </a:p>
          <a:p>
            <a:pPr lvl="1"/>
            <a:r>
              <a:rPr lang="en-US" altLang="en-US" sz="2400" dirty="0"/>
              <a:t>Female(Sonia)</a:t>
            </a:r>
          </a:p>
          <a:p>
            <a:pPr lvl="1"/>
            <a:r>
              <a:rPr lang="en-US" altLang="en-US" sz="2400" dirty="0"/>
              <a:t>Male(Rahul)</a:t>
            </a:r>
          </a:p>
          <a:p>
            <a:pPr lvl="1"/>
            <a:r>
              <a:rPr lang="en-US" altLang="en-US" sz="2400" dirty="0"/>
              <a:t>Female(Priyanka)</a:t>
            </a:r>
          </a:p>
          <a:p>
            <a:pPr lvl="1"/>
            <a:r>
              <a:rPr lang="en-US" altLang="en-US" sz="2400" dirty="0"/>
              <a:t>Father(Rajiv, Rahul)</a:t>
            </a:r>
          </a:p>
          <a:p>
            <a:pPr lvl="1"/>
            <a:r>
              <a:rPr lang="en-US" altLang="en-US" sz="2400" dirty="0"/>
              <a:t>Mother(Sonia, Rahul)</a:t>
            </a:r>
          </a:p>
          <a:p>
            <a:r>
              <a:rPr lang="en-US" altLang="en-US" dirty="0"/>
              <a:t>RULES:</a:t>
            </a:r>
          </a:p>
          <a:p>
            <a:pPr lvl="1"/>
            <a:r>
              <a:rPr lang="en-US" altLang="en-US" sz="2400" dirty="0"/>
              <a:t>Husband(</a:t>
            </a:r>
            <a:r>
              <a:rPr lang="en-US" altLang="en-US" sz="2400" dirty="0" err="1"/>
              <a:t>x,y</a:t>
            </a:r>
            <a:r>
              <a:rPr lang="en-US" altLang="en-US" sz="2400" dirty="0"/>
              <a:t>)                         male(x)</a:t>
            </a:r>
          </a:p>
          <a:p>
            <a:pPr lvl="1"/>
            <a:r>
              <a:rPr lang="en-US" altLang="en-US" sz="2400" dirty="0"/>
              <a:t>Wife(</a:t>
            </a:r>
            <a:r>
              <a:rPr lang="en-US" altLang="en-US" sz="2400" dirty="0" err="1"/>
              <a:t>x,y</a:t>
            </a:r>
            <a:r>
              <a:rPr lang="en-US" altLang="en-US" sz="2400" dirty="0"/>
              <a:t>)                                  female(x) </a:t>
            </a:r>
          </a:p>
          <a:p>
            <a:r>
              <a:rPr lang="en-US" altLang="en-US" dirty="0"/>
              <a:t>INFERENCING:</a:t>
            </a:r>
          </a:p>
          <a:p>
            <a:pPr lvl="1"/>
            <a:r>
              <a:rPr lang="en-US" altLang="en-US" dirty="0"/>
              <a:t>Husband(Rajiv , Sonia)                       Wife(Sonia, Rajiv) </a:t>
            </a:r>
          </a:p>
        </p:txBody>
      </p:sp>
      <p:cxnSp>
        <p:nvCxnSpPr>
          <p:cNvPr id="6147" name="Straight Arrow Connector 4"/>
          <p:cNvCxnSpPr>
            <a:cxnSpLocks noChangeShapeType="1"/>
          </p:cNvCxnSpPr>
          <p:nvPr/>
        </p:nvCxnSpPr>
        <p:spPr bwMode="auto">
          <a:xfrm>
            <a:off x="4800600" y="4648200"/>
            <a:ext cx="685800" cy="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148" name="Straight Arrow Connector 6"/>
          <p:cNvCxnSpPr>
            <a:cxnSpLocks noChangeShapeType="1"/>
          </p:cNvCxnSpPr>
          <p:nvPr/>
        </p:nvCxnSpPr>
        <p:spPr bwMode="auto">
          <a:xfrm>
            <a:off x="4724400" y="5105400"/>
            <a:ext cx="762000" cy="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149" name="Straight Arrow Connector 8"/>
          <p:cNvCxnSpPr>
            <a:cxnSpLocks noChangeShapeType="1"/>
          </p:cNvCxnSpPr>
          <p:nvPr/>
        </p:nvCxnSpPr>
        <p:spPr bwMode="auto">
          <a:xfrm>
            <a:off x="5029200" y="5867400"/>
            <a:ext cx="990600" cy="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457201"/>
            <a:ext cx="10018713" cy="1219199"/>
          </a:xfrm>
        </p:spPr>
        <p:txBody>
          <a:bodyPr>
            <a:normAutofit fontScale="90000"/>
          </a:bodyPr>
          <a:lstStyle/>
          <a:p>
            <a:r>
              <a:rPr lang="en-US" sz="4400" dirty="0"/>
              <a:t>Knowledge-based agents</a:t>
            </a:r>
            <a:r>
              <a:rPr lang="en-US" sz="4000" dirty="0"/>
              <a:t/>
            </a:r>
            <a:br>
              <a:rPr lang="en-US" sz="4000" dirty="0"/>
            </a:br>
            <a:endParaRPr lang="en-US" dirty="0"/>
          </a:p>
        </p:txBody>
      </p:sp>
      <p:sp>
        <p:nvSpPr>
          <p:cNvPr id="3" name="Content Placeholder 2"/>
          <p:cNvSpPr>
            <a:spLocks noGrp="1"/>
          </p:cNvSpPr>
          <p:nvPr>
            <p:ph idx="1"/>
          </p:nvPr>
        </p:nvSpPr>
        <p:spPr>
          <a:xfrm>
            <a:off x="1484310" y="1676401"/>
            <a:ext cx="10018713" cy="4114800"/>
          </a:xfrm>
        </p:spPr>
        <p:txBody>
          <a:bodyPr>
            <a:noAutofit/>
          </a:bodyPr>
          <a:lstStyle/>
          <a:p>
            <a:pPr algn="just"/>
            <a:r>
              <a:rPr lang="en-US" b="0" i="0" u="none" strike="noStrike" baseline="0" dirty="0">
                <a:latin typeface="Times-Roman"/>
              </a:rPr>
              <a:t>The central component of a knowledge-based agent is its</a:t>
            </a:r>
            <a:r>
              <a:rPr lang="en-US" b="0" i="0" u="none" strike="noStrike" baseline="0" dirty="0">
                <a:latin typeface="Helvetica-Narrow"/>
              </a:rPr>
              <a:t> </a:t>
            </a:r>
            <a:r>
              <a:rPr lang="en-US" b="1" i="0" u="none" strike="noStrike" baseline="0" dirty="0">
                <a:latin typeface="Times-Bold"/>
              </a:rPr>
              <a:t>knowledge base</a:t>
            </a:r>
            <a:r>
              <a:rPr lang="en-US" b="0" i="0" u="none" strike="noStrike" baseline="0" dirty="0">
                <a:latin typeface="Times-Roman"/>
              </a:rPr>
              <a:t>, or KB. A knowledge base is a set of </a:t>
            </a:r>
            <a:r>
              <a:rPr lang="en-US" b="1" i="0" u="none" strike="noStrike" baseline="0" dirty="0">
                <a:latin typeface="Times-Bold"/>
              </a:rPr>
              <a:t>sentences</a:t>
            </a:r>
            <a:r>
              <a:rPr lang="en-US" b="0" i="0" u="none" strike="noStrike" baseline="0" dirty="0">
                <a:latin typeface="Times-Roman"/>
              </a:rPr>
              <a:t>. (Here “sentence” is used as a technical term. It is related but not identical to the sentences of English and other natural languages.) </a:t>
            </a:r>
          </a:p>
          <a:p>
            <a:pPr algn="just"/>
            <a:r>
              <a:rPr lang="en-US" b="0" i="0" u="none" strike="noStrike" baseline="0" dirty="0">
                <a:latin typeface="Times-Roman"/>
              </a:rPr>
              <a:t>Each sentence is expressed in a language called a </a:t>
            </a:r>
            <a:r>
              <a:rPr lang="en-US" b="1" i="0" u="none" strike="noStrike" baseline="0" dirty="0">
                <a:latin typeface="Times-Bold"/>
              </a:rPr>
              <a:t>knowledge representation language </a:t>
            </a:r>
            <a:r>
              <a:rPr lang="en-US" b="0" i="0" u="none" strike="noStrike" baseline="0" dirty="0">
                <a:latin typeface="Times-Roman"/>
              </a:rPr>
              <a:t>and represents some assertion about the world. Sometimes we dignify a sentence with the name </a:t>
            </a:r>
            <a:r>
              <a:rPr lang="en-US" b="1" i="0" u="none" strike="noStrike" baseline="0" dirty="0">
                <a:latin typeface="Times-Bold"/>
              </a:rPr>
              <a:t>axiom</a:t>
            </a:r>
            <a:r>
              <a:rPr lang="en-US" b="0" i="0" u="none" strike="noStrike" baseline="0" dirty="0">
                <a:latin typeface="Times-Roman"/>
              </a:rPr>
              <a:t>, when the sentence is taken as given without being derived from other sentences.</a:t>
            </a:r>
            <a:endParaRPr lang="en-US"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Knowledge-based agents</a:t>
            </a:r>
            <a:r>
              <a:rPr lang="en-US" sz="3600" dirty="0"/>
              <a:t/>
            </a:r>
            <a:br>
              <a:rPr lang="en-US" sz="3600" dirty="0"/>
            </a:br>
            <a:endParaRPr lang="en-US" dirty="0"/>
          </a:p>
        </p:txBody>
      </p:sp>
      <p:sp>
        <p:nvSpPr>
          <p:cNvPr id="3" name="Content Placeholder 2"/>
          <p:cNvSpPr>
            <a:spLocks noGrp="1"/>
          </p:cNvSpPr>
          <p:nvPr>
            <p:ph idx="1"/>
          </p:nvPr>
        </p:nvSpPr>
        <p:spPr/>
        <p:txBody>
          <a:bodyPr>
            <a:noAutofit/>
          </a:bodyPr>
          <a:lstStyle/>
          <a:p>
            <a:pPr algn="just"/>
            <a:r>
              <a:rPr lang="en-US" b="0" i="0" u="none" strike="noStrike" baseline="0" dirty="0">
                <a:latin typeface="Times-Roman"/>
              </a:rPr>
              <a:t>There must be a way to add new sentences to the knowledge base and a way to query what is known.</a:t>
            </a:r>
          </a:p>
          <a:p>
            <a:pPr algn="just"/>
            <a:r>
              <a:rPr lang="en-US" b="0" i="0" u="none" strike="noStrike" baseline="0" dirty="0">
                <a:latin typeface="Times-Roman"/>
              </a:rPr>
              <a:t> The standard names for these operations are </a:t>
            </a:r>
            <a:r>
              <a:rPr lang="en-US" b="1" i="0" u="none" strike="noStrike" baseline="0" dirty="0">
                <a:latin typeface="Times-Roman"/>
              </a:rPr>
              <a:t>TELL</a:t>
            </a:r>
            <a:r>
              <a:rPr lang="en-US" b="0" i="0" u="none" strike="noStrike" baseline="0" dirty="0">
                <a:latin typeface="Times-Roman"/>
              </a:rPr>
              <a:t> and </a:t>
            </a:r>
            <a:r>
              <a:rPr lang="en-US" b="1" i="0" u="none" strike="noStrike" baseline="0" dirty="0">
                <a:latin typeface="Times-Roman"/>
              </a:rPr>
              <a:t>ASK</a:t>
            </a:r>
            <a:r>
              <a:rPr lang="en-US" b="0" i="0" u="none" strike="noStrike" baseline="0" dirty="0">
                <a:latin typeface="Times-Roman"/>
              </a:rPr>
              <a:t> respectively.</a:t>
            </a:r>
          </a:p>
          <a:p>
            <a:pPr algn="just"/>
            <a:r>
              <a:rPr lang="en-US" b="0" i="0" u="none" strike="noStrike" baseline="0" dirty="0">
                <a:latin typeface="Times-Roman"/>
              </a:rPr>
              <a:t>Both operations may involve </a:t>
            </a:r>
            <a:r>
              <a:rPr lang="en-US" b="1" i="0" u="none" strike="noStrike" baseline="0" dirty="0">
                <a:latin typeface="Times-Bold"/>
              </a:rPr>
              <a:t>inference</a:t>
            </a:r>
            <a:r>
              <a:rPr lang="en-US" b="0" i="0" u="none" strike="noStrike" baseline="0" dirty="0">
                <a:latin typeface="Times-Roman"/>
              </a:rPr>
              <a:t>—that is, deriving new sentences from old. </a:t>
            </a:r>
          </a:p>
          <a:p>
            <a:pPr algn="just"/>
            <a:r>
              <a:rPr lang="en-US" b="0" i="0" u="none" strike="noStrike" baseline="0" dirty="0">
                <a:latin typeface="Times-Roman"/>
              </a:rPr>
              <a:t>Inference must obey the requirement that when one ASKs a question of the knowledge base, the answer should follow from what has been told (or </a:t>
            </a:r>
            <a:r>
              <a:rPr lang="en-US" b="0" i="0" u="none" strike="noStrike" baseline="0" dirty="0" err="1">
                <a:latin typeface="Times-Roman"/>
              </a:rPr>
              <a:t>TELLed</a:t>
            </a:r>
            <a:r>
              <a:rPr lang="en-US" b="0" i="0" u="none" strike="noStrike" baseline="0" dirty="0">
                <a:latin typeface="Times-Roman"/>
              </a:rPr>
              <a:t>) to the knowledge base previously.</a:t>
            </a:r>
            <a:endParaRPr lang="en-US"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484311" y="685801"/>
            <a:ext cx="10018713" cy="685800"/>
          </a:xfrm>
          <a:solidFill>
            <a:schemeClr val="accent1"/>
          </a:solidFill>
        </p:spPr>
        <p:txBody>
          <a:bodyPr>
            <a:normAutofit fontScale="90000"/>
          </a:bodyPr>
          <a:lstStyle/>
          <a:p>
            <a:pPr eaLnBrk="1" hangingPunct="1"/>
            <a:r>
              <a:rPr lang="en-US" altLang="en-US" dirty="0"/>
              <a:t>A simple knowledge-based agent</a:t>
            </a:r>
          </a:p>
        </p:txBody>
      </p:sp>
      <p:sp>
        <p:nvSpPr>
          <p:cNvPr id="8195" name="Rectangle 3"/>
          <p:cNvSpPr>
            <a:spLocks noGrp="1" noChangeArrowheads="1"/>
          </p:cNvSpPr>
          <p:nvPr>
            <p:ph type="body" idx="1"/>
          </p:nvPr>
        </p:nvSpPr>
        <p:spPr>
          <a:xfrm>
            <a:off x="2209800" y="3728721"/>
            <a:ext cx="8229600" cy="3048000"/>
          </a:xfrm>
          <a:solidFill>
            <a:srgbClr val="FFC000"/>
          </a:solidFill>
        </p:spPr>
        <p:txBody>
          <a:bodyPr>
            <a:noAutofit/>
          </a:bodyPr>
          <a:lstStyle/>
          <a:p>
            <a:pPr algn="just"/>
            <a:r>
              <a:rPr lang="en-US" sz="2000" b="0" i="0" u="none" strike="noStrike" baseline="0" dirty="0">
                <a:latin typeface="Times-Roman"/>
              </a:rPr>
              <a:t>Like all agents, it takes a percept as input and returns an action. The agent maintains a knowledge base, </a:t>
            </a:r>
            <a:r>
              <a:rPr lang="en-US" sz="2000" b="0" i="0" u="none" strike="noStrike" baseline="0" dirty="0">
                <a:latin typeface="CMTI10"/>
              </a:rPr>
              <a:t>KB</a:t>
            </a:r>
            <a:r>
              <a:rPr lang="en-US" sz="2000" b="0" i="0" u="none" strike="noStrike" baseline="0" dirty="0">
                <a:latin typeface="Times-Roman"/>
              </a:rPr>
              <a:t>, which may initially contain some </a:t>
            </a:r>
            <a:r>
              <a:rPr lang="en-US" sz="2000" b="1" i="0" u="none" strike="noStrike" baseline="0" dirty="0">
                <a:latin typeface="Times-Bold"/>
              </a:rPr>
              <a:t>background knowledge</a:t>
            </a:r>
            <a:r>
              <a:rPr lang="en-US" sz="2000" b="0" i="0" u="none" strike="noStrike" baseline="0" dirty="0">
                <a:latin typeface="Times-Roman"/>
              </a:rPr>
              <a:t>.</a:t>
            </a:r>
          </a:p>
          <a:p>
            <a:pPr algn="just"/>
            <a:r>
              <a:rPr lang="en-US" sz="2000" b="0" i="0" u="none" strike="noStrike" baseline="0" dirty="0">
                <a:latin typeface="Times-Roman"/>
              </a:rPr>
              <a:t>Each time the agent program is called, it does three things. </a:t>
            </a:r>
            <a:r>
              <a:rPr lang="en-US" sz="2000" b="0" i="0" u="sng" strike="noStrike" baseline="0" dirty="0">
                <a:latin typeface="Times-Roman"/>
              </a:rPr>
              <a:t>First</a:t>
            </a:r>
            <a:r>
              <a:rPr lang="en-US" sz="2000" b="0" i="0" u="none" strike="noStrike" baseline="0" dirty="0">
                <a:latin typeface="Times-Roman"/>
              </a:rPr>
              <a:t>, it TELLs the knowledge base what it perceives. </a:t>
            </a:r>
            <a:r>
              <a:rPr lang="en-US" sz="2000" b="0" i="0" u="sng" strike="noStrike" baseline="0" dirty="0">
                <a:latin typeface="Times-Roman"/>
              </a:rPr>
              <a:t>Second</a:t>
            </a:r>
            <a:r>
              <a:rPr lang="en-US" sz="2000" b="0" i="0" u="none" strike="noStrike" baseline="0" dirty="0">
                <a:latin typeface="Times-Roman"/>
              </a:rPr>
              <a:t>, it ASKs the knowledge base what action it should perform. In the process of answering this query, extensive reasoning may be done about the current state of the world, about the outcomes of possible action sequences, and so on. </a:t>
            </a:r>
            <a:r>
              <a:rPr lang="en-US" sz="2000" b="0" i="0" u="sng" strike="noStrike" baseline="0" dirty="0">
                <a:latin typeface="Times-Roman"/>
              </a:rPr>
              <a:t>Third</a:t>
            </a:r>
            <a:r>
              <a:rPr lang="en-US" sz="2000" b="0" i="0" u="none" strike="noStrike" baseline="0" dirty="0">
                <a:latin typeface="Times-Roman"/>
              </a:rPr>
              <a:t>, the agent program TELLs the knowledge base which action was chosen, and the agent executes the action.</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l="31250" t="30208" b="36459"/>
          <a:stretch>
            <a:fillRect/>
          </a:stretch>
        </p:blipFill>
        <p:spPr bwMode="auto">
          <a:xfrm>
            <a:off x="2438400" y="1483361"/>
            <a:ext cx="7620000" cy="213359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66799"/>
          </a:xfrm>
        </p:spPr>
        <p:txBody>
          <a:bodyPr/>
          <a:lstStyle/>
          <a:p>
            <a:r>
              <a:rPr lang="en-US" altLang="en-US" dirty="0"/>
              <a:t>A simple knowledge-based agent</a:t>
            </a:r>
            <a:endParaRPr lang="en-US" dirty="0"/>
          </a:p>
        </p:txBody>
      </p:sp>
      <p:sp>
        <p:nvSpPr>
          <p:cNvPr id="3" name="Content Placeholder 2"/>
          <p:cNvSpPr>
            <a:spLocks noGrp="1"/>
          </p:cNvSpPr>
          <p:nvPr>
            <p:ph idx="1"/>
          </p:nvPr>
        </p:nvSpPr>
        <p:spPr>
          <a:xfrm>
            <a:off x="1484310" y="1905001"/>
            <a:ext cx="10018713" cy="3886199"/>
          </a:xfrm>
        </p:spPr>
        <p:txBody>
          <a:bodyPr>
            <a:normAutofit/>
          </a:bodyPr>
          <a:lstStyle/>
          <a:p>
            <a:pPr algn="just"/>
            <a:r>
              <a:rPr lang="en-US" sz="2000" b="0" i="0" u="none" strike="noStrike" baseline="0" dirty="0">
                <a:latin typeface="Times-Roman"/>
              </a:rPr>
              <a:t>The details of the representation language are hidden inside three functions that implement the interface between the sensors and actuators on one side and the core representation and reasoning system on the other.</a:t>
            </a:r>
          </a:p>
          <a:p>
            <a:pPr algn="just"/>
            <a:r>
              <a:rPr lang="en-US" sz="2000" b="0" i="0" u="none" strike="noStrike" baseline="0" dirty="0">
                <a:latin typeface="Times-Roman"/>
              </a:rPr>
              <a:t> MAKE-PERCEPT-SENTENCE constructs a sentence asserting that the agent perceived the given percept at the given time. </a:t>
            </a:r>
          </a:p>
          <a:p>
            <a:pPr algn="just"/>
            <a:r>
              <a:rPr lang="en-US" sz="2000" b="0" i="0" u="none" strike="noStrike" baseline="0" dirty="0">
                <a:latin typeface="Times-Roman"/>
              </a:rPr>
              <a:t>MAKE-ACTION-QUERY constructs a sentence that asks what action should be done at the current time. </a:t>
            </a:r>
          </a:p>
          <a:p>
            <a:pPr algn="just"/>
            <a:r>
              <a:rPr lang="en-US" sz="2000" b="0" i="0" u="none" strike="noStrike" baseline="0" dirty="0">
                <a:latin typeface="Times-Roman"/>
              </a:rPr>
              <a:t>Finally, MAKE-ACTION-SENTENCE constructs a sentence asserting that the chosen action was executed.</a:t>
            </a:r>
          </a:p>
          <a:p>
            <a:pPr algn="just"/>
            <a:r>
              <a:rPr lang="en-US" sz="2000" b="0" i="0" u="none" strike="noStrike" baseline="0" dirty="0">
                <a:latin typeface="Times-Roman"/>
              </a:rPr>
              <a:t>The details of the inference mechanisms are hidden inside TELL and ASK.</a:t>
            </a:r>
            <a:endParaRPr lang="en-US" sz="2000"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685800"/>
          </a:xfrm>
        </p:spPr>
        <p:txBody>
          <a:bodyPr>
            <a:normAutofit fontScale="90000"/>
          </a:bodyPr>
          <a:lstStyle/>
          <a:p>
            <a:r>
              <a:rPr lang="en-US" altLang="en-US" dirty="0"/>
              <a:t>A simple knowledge-based agent</a:t>
            </a:r>
            <a:endParaRPr lang="en-US" dirty="0"/>
          </a:p>
        </p:txBody>
      </p:sp>
      <p:sp>
        <p:nvSpPr>
          <p:cNvPr id="3" name="Content Placeholder 2"/>
          <p:cNvSpPr>
            <a:spLocks noGrp="1"/>
          </p:cNvSpPr>
          <p:nvPr>
            <p:ph idx="1"/>
          </p:nvPr>
        </p:nvSpPr>
        <p:spPr>
          <a:xfrm>
            <a:off x="2006600" y="1828800"/>
            <a:ext cx="10018713" cy="4419600"/>
          </a:xfrm>
        </p:spPr>
        <p:txBody>
          <a:bodyPr>
            <a:noAutofit/>
          </a:bodyPr>
          <a:lstStyle/>
          <a:p>
            <a:pPr algn="just"/>
            <a:r>
              <a:rPr lang="en-US" sz="2000" b="0" i="0" u="none" strike="noStrike" baseline="0" dirty="0">
                <a:latin typeface="Times-Roman"/>
              </a:rPr>
              <a:t>The agent program shown above appears quite similar to the agents with internal state described in earlier chapter. Because of the definitions of TELL and ASK, however, the knowledge-based agent is not an arbitrary program for calculating actions. It is amenable to a description at the </a:t>
            </a:r>
            <a:r>
              <a:rPr lang="en-US" sz="2000" b="1" i="0" u="none" strike="noStrike" baseline="0" dirty="0">
                <a:latin typeface="Times-Bold"/>
              </a:rPr>
              <a:t>knowledge level</a:t>
            </a:r>
            <a:r>
              <a:rPr lang="en-US" sz="2000" b="0" i="0" u="none" strike="noStrike" baseline="0" dirty="0">
                <a:latin typeface="Times-Roman"/>
              </a:rPr>
              <a:t>, where</a:t>
            </a:r>
            <a:r>
              <a:rPr lang="en-US" sz="2000" b="0" i="0" u="none" strike="noStrike" baseline="0" dirty="0">
                <a:latin typeface="Helvetica-Narrow"/>
              </a:rPr>
              <a:t> </a:t>
            </a:r>
            <a:r>
              <a:rPr lang="en-US" sz="2000" b="0" i="0" u="none" strike="noStrike" baseline="0" dirty="0">
                <a:latin typeface="Times-Roman"/>
              </a:rPr>
              <a:t>we need specify only what the agent knows and what its goals are, in order to fix its behavior. </a:t>
            </a:r>
          </a:p>
          <a:p>
            <a:pPr algn="just"/>
            <a:r>
              <a:rPr lang="en-US" sz="2000" b="0" i="0" u="none" strike="noStrike" baseline="0" dirty="0">
                <a:latin typeface="Times-Roman"/>
              </a:rPr>
              <a:t>For example, an automated taxi might have the goal of taking a passenger from San Francisco to Marin County and might know that the Golden Gate Bridge is the only link between the two locations. Then we can expect it to cross the Golden Gate Bridge </a:t>
            </a:r>
            <a:r>
              <a:rPr lang="en-US" sz="2000" b="0" i="1" u="none" strike="noStrike" baseline="0" dirty="0">
                <a:latin typeface="Times-Italic"/>
              </a:rPr>
              <a:t>because it knows that that will achieve its goal</a:t>
            </a:r>
            <a:r>
              <a:rPr lang="en-US" sz="2000" b="0" i="0" u="none" strike="noStrike" baseline="0" dirty="0">
                <a:latin typeface="Times-Roman"/>
              </a:rPr>
              <a:t>. </a:t>
            </a:r>
          </a:p>
          <a:p>
            <a:pPr algn="just"/>
            <a:r>
              <a:rPr lang="en-US" sz="2000" b="0" i="0" u="none" strike="noStrike" baseline="0" dirty="0">
                <a:latin typeface="Times-Roman"/>
              </a:rPr>
              <a:t>Notice that this analysis is independent of how the taxi works at the </a:t>
            </a:r>
            <a:r>
              <a:rPr lang="en-US" sz="2000" b="1" i="0" u="none" strike="noStrike" baseline="0" dirty="0">
                <a:latin typeface="Times-Bold"/>
              </a:rPr>
              <a:t>implementation level</a:t>
            </a:r>
            <a:r>
              <a:rPr lang="en-US" sz="2000" b="0" i="0" u="none" strike="noStrike" baseline="0" dirty="0">
                <a:latin typeface="Times-Roman"/>
              </a:rPr>
              <a:t>. </a:t>
            </a:r>
          </a:p>
          <a:p>
            <a:pPr algn="just"/>
            <a:r>
              <a:rPr lang="en-US" sz="2000" b="0" i="0" u="none" strike="noStrike" baseline="0" dirty="0">
                <a:latin typeface="Times-Roman"/>
              </a:rPr>
              <a:t>It doesn’t matter whether its geographical knowledge is implemented as linked lists or pixel maps, or whether it reasons by manipulating strings of symbols stored in registers or by propagating noisy signals in a network of neurons.</a:t>
            </a:r>
          </a:p>
          <a:p>
            <a:pPr marL="0" indent="0" algn="l">
              <a:buNone/>
            </a:pPr>
            <a:endParaRPr lang="en-US" sz="1400"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609600"/>
          </a:xfrm>
        </p:spPr>
        <p:txBody>
          <a:bodyPr>
            <a:normAutofit fontScale="90000"/>
          </a:bodyPr>
          <a:lstStyle/>
          <a:p>
            <a:r>
              <a:rPr lang="en-US" altLang="en-US" dirty="0"/>
              <a:t>A simple knowledge-based agent</a:t>
            </a:r>
            <a:endParaRPr lang="en-US" dirty="0"/>
          </a:p>
        </p:txBody>
      </p:sp>
      <p:sp>
        <p:nvSpPr>
          <p:cNvPr id="3" name="Content Placeholder 2"/>
          <p:cNvSpPr>
            <a:spLocks noGrp="1"/>
          </p:cNvSpPr>
          <p:nvPr>
            <p:ph idx="1"/>
          </p:nvPr>
        </p:nvSpPr>
        <p:spPr>
          <a:xfrm>
            <a:off x="1295400" y="1714498"/>
            <a:ext cx="10018713" cy="4305302"/>
          </a:xfrm>
        </p:spPr>
        <p:txBody>
          <a:bodyPr>
            <a:noAutofit/>
          </a:bodyPr>
          <a:lstStyle/>
          <a:p>
            <a:pPr algn="just"/>
            <a:r>
              <a:rPr lang="en-US" b="0" i="0" u="none" strike="noStrike" baseline="0" dirty="0">
                <a:latin typeface="Times-Roman"/>
              </a:rPr>
              <a:t>A knowledge-based agent can be built simply by </a:t>
            </a:r>
            <a:r>
              <a:rPr lang="en-US" b="0" i="0" u="none" strike="noStrike" baseline="0" dirty="0" err="1">
                <a:latin typeface="Times-Roman"/>
              </a:rPr>
              <a:t>TELLing</a:t>
            </a:r>
            <a:r>
              <a:rPr lang="en-US" b="0" i="0" u="none" strike="noStrike" baseline="0" dirty="0">
                <a:latin typeface="Times-Roman"/>
              </a:rPr>
              <a:t> it what it needs to know.</a:t>
            </a:r>
          </a:p>
          <a:p>
            <a:pPr algn="just"/>
            <a:r>
              <a:rPr lang="en-US" b="0" i="0" u="none" strike="noStrike" baseline="0" dirty="0">
                <a:latin typeface="Times-Roman"/>
              </a:rPr>
              <a:t>Starting with an empty knowledge base, the agent designer can TELL sentences one by one </a:t>
            </a:r>
            <a:r>
              <a:rPr lang="en-US" b="0" i="0" u="none" strike="noStrike" baseline="0" dirty="0">
                <a:latin typeface="Helvetica-Narrow"/>
              </a:rPr>
              <a:t> </a:t>
            </a:r>
            <a:r>
              <a:rPr lang="en-US" b="0" i="0" u="none" strike="noStrike" baseline="0" dirty="0">
                <a:latin typeface="Times-Roman"/>
              </a:rPr>
              <a:t>until the agent knows how to operate in its environment. This is called the </a:t>
            </a:r>
            <a:r>
              <a:rPr lang="en-US" b="1" i="0" u="none" strike="noStrike" baseline="0" dirty="0">
                <a:latin typeface="Times-Bold"/>
              </a:rPr>
              <a:t>declarative </a:t>
            </a:r>
            <a:r>
              <a:rPr lang="en-US" b="0" i="0" u="none" strike="noStrike" baseline="0" dirty="0">
                <a:latin typeface="Times-Roman"/>
              </a:rPr>
              <a:t>approach to system building. </a:t>
            </a:r>
          </a:p>
          <a:p>
            <a:pPr algn="just"/>
            <a:r>
              <a:rPr lang="en-US" b="0" i="0" u="none" strike="noStrike" baseline="0" dirty="0">
                <a:latin typeface="Times-Roman"/>
              </a:rPr>
              <a:t>In contrast, the </a:t>
            </a:r>
            <a:r>
              <a:rPr lang="en-US" b="1" i="0" u="none" strike="noStrike" baseline="0" dirty="0">
                <a:latin typeface="Times-Bold"/>
              </a:rPr>
              <a:t>procedural </a:t>
            </a:r>
            <a:r>
              <a:rPr lang="en-US" b="0" i="0" u="none" strike="noStrike" baseline="0" dirty="0">
                <a:latin typeface="Times-Roman"/>
              </a:rPr>
              <a:t>approach encodes desired behaviors directly as program code. </a:t>
            </a:r>
          </a:p>
          <a:p>
            <a:pPr algn="just"/>
            <a:r>
              <a:rPr lang="en-US" b="0" i="0" u="none" strike="noStrike" baseline="0" dirty="0">
                <a:latin typeface="Times-Roman"/>
              </a:rPr>
              <a:t>A successful agent often combines both declarative and procedural elements in its design, and that declarative knowledge can often be compiled into more efficient procedural code.</a:t>
            </a: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solidFill>
            <a:schemeClr val="accent1">
              <a:lumMod val="90000"/>
            </a:schemeClr>
          </a:solidFill>
        </p:spPr>
        <p:txBody>
          <a:bodyPr/>
          <a:lstStyle/>
          <a:p>
            <a:pPr eaLnBrk="1" hangingPunct="1">
              <a:defRPr/>
            </a:pPr>
            <a:r>
              <a:rPr lang="en-US" dirty="0"/>
              <a:t>Knowledge bases</a:t>
            </a:r>
          </a:p>
        </p:txBody>
      </p:sp>
      <p:sp>
        <p:nvSpPr>
          <p:cNvPr id="7171" name="Rectangle 3"/>
          <p:cNvSpPr>
            <a:spLocks noGrp="1" noChangeArrowheads="1"/>
          </p:cNvSpPr>
          <p:nvPr>
            <p:ph type="body" idx="1"/>
          </p:nvPr>
        </p:nvSpPr>
        <p:spPr>
          <a:xfrm>
            <a:off x="1981200" y="1371600"/>
            <a:ext cx="8229600" cy="5181600"/>
          </a:xfrm>
          <a:solidFill>
            <a:srgbClr val="FFC000"/>
          </a:solidFill>
        </p:spPr>
        <p:txBody>
          <a:bodyPr/>
          <a:lstStyle/>
          <a:p>
            <a:pPr eaLnBrk="1" hangingPunct="1">
              <a:lnSpc>
                <a:spcPct val="80000"/>
              </a:lnSpc>
              <a:buFontTx/>
              <a:buNone/>
            </a:pPr>
            <a:endParaRPr lang="en-US" altLang="en-US" sz="2000"/>
          </a:p>
          <a:p>
            <a:pPr eaLnBrk="1" hangingPunct="1">
              <a:lnSpc>
                <a:spcPct val="80000"/>
              </a:lnSpc>
            </a:pPr>
            <a:r>
              <a:rPr lang="en-US" altLang="en-US" sz="2000">
                <a:solidFill>
                  <a:schemeClr val="accent2"/>
                </a:solidFill>
              </a:rPr>
              <a:t>Declarative</a:t>
            </a:r>
            <a:r>
              <a:rPr lang="en-US" altLang="en-US" sz="2000"/>
              <a:t> approach to building an agent (or other system):</a:t>
            </a:r>
          </a:p>
          <a:p>
            <a:pPr lvl="1" eaLnBrk="1" hangingPunct="1">
              <a:lnSpc>
                <a:spcPct val="80000"/>
              </a:lnSpc>
            </a:pPr>
            <a:r>
              <a:rPr lang="en-US" altLang="en-US" sz="1800">
                <a:latin typeface="Courier New" panose="02070309020205020404" pitchFamily="49" charset="0"/>
              </a:rPr>
              <a:t>Tell</a:t>
            </a:r>
            <a:r>
              <a:rPr lang="en-US" altLang="en-US" sz="1800"/>
              <a:t> it what it needs to know</a:t>
            </a:r>
          </a:p>
          <a:p>
            <a:pPr eaLnBrk="1" hangingPunct="1">
              <a:lnSpc>
                <a:spcPct val="80000"/>
              </a:lnSpc>
            </a:pPr>
            <a:r>
              <a:rPr lang="en-US" altLang="en-US" sz="2000"/>
              <a:t>Then it can </a:t>
            </a:r>
            <a:r>
              <a:rPr lang="en-US" altLang="en-US" sz="2000">
                <a:latin typeface="Courier New" panose="02070309020205020404" pitchFamily="49" charset="0"/>
              </a:rPr>
              <a:t>Ask</a:t>
            </a:r>
            <a:r>
              <a:rPr lang="en-US" altLang="en-US" sz="2000"/>
              <a:t> itself what to do - answers should follow from the KB</a:t>
            </a:r>
          </a:p>
          <a:p>
            <a:pPr eaLnBrk="1" hangingPunct="1">
              <a:lnSpc>
                <a:spcPct val="80000"/>
              </a:lnSpc>
            </a:pPr>
            <a:r>
              <a:rPr lang="en-US" altLang="en-US" sz="2000"/>
              <a:t>Agents can be viewed at the </a:t>
            </a:r>
            <a:r>
              <a:rPr lang="en-US" altLang="en-US" sz="2000">
                <a:solidFill>
                  <a:schemeClr val="accent2"/>
                </a:solidFill>
              </a:rPr>
              <a:t>knowledge level</a:t>
            </a:r>
            <a:endParaRPr lang="en-US" altLang="en-US" sz="2000"/>
          </a:p>
          <a:p>
            <a:pPr lvl="1" eaLnBrk="1" hangingPunct="1">
              <a:lnSpc>
                <a:spcPct val="80000"/>
              </a:lnSpc>
              <a:buFontTx/>
              <a:buNone/>
            </a:pPr>
            <a:r>
              <a:rPr lang="en-US" altLang="en-US" sz="1800"/>
              <a:t>i.e., what they know, regardless of how implemented
</a:t>
            </a:r>
          </a:p>
          <a:p>
            <a:pPr eaLnBrk="1" hangingPunct="1">
              <a:lnSpc>
                <a:spcPct val="80000"/>
              </a:lnSpc>
            </a:pPr>
            <a:r>
              <a:rPr lang="en-US" altLang="en-US" sz="2000"/>
              <a:t>Or at the </a:t>
            </a:r>
            <a:r>
              <a:rPr lang="en-US" altLang="en-US" sz="2000">
                <a:solidFill>
                  <a:schemeClr val="accent2"/>
                </a:solidFill>
              </a:rPr>
              <a:t>implementation level</a:t>
            </a:r>
            <a:endParaRPr lang="en-US" altLang="en-US" sz="2000"/>
          </a:p>
          <a:p>
            <a:pPr lvl="1" eaLnBrk="1" hangingPunct="1">
              <a:lnSpc>
                <a:spcPct val="80000"/>
              </a:lnSpc>
            </a:pPr>
            <a:r>
              <a:rPr lang="en-US" altLang="en-US" sz="1800"/>
              <a:t>i.e., data structures in KB and algorithms that manipulate them</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solidFill>
            <a:srgbClr val="FFC000"/>
          </a:solidFill>
        </p:spPr>
        <p:txBody>
          <a:bodyPr/>
          <a:lstStyle/>
          <a:p>
            <a:pPr eaLnBrk="1" hangingPunct="1"/>
            <a:r>
              <a:rPr lang="en-US" altLang="en-US"/>
              <a:t>Wumpus World PEAS description</a:t>
            </a:r>
          </a:p>
        </p:txBody>
      </p:sp>
      <p:sp>
        <p:nvSpPr>
          <p:cNvPr id="9219" name="Rectangle 3"/>
          <p:cNvSpPr>
            <a:spLocks noGrp="1" noChangeArrowheads="1"/>
          </p:cNvSpPr>
          <p:nvPr>
            <p:ph type="body" sz="half" idx="1"/>
          </p:nvPr>
        </p:nvSpPr>
        <p:spPr>
          <a:xfrm>
            <a:off x="1981200" y="1600200"/>
            <a:ext cx="8305800" cy="4953000"/>
          </a:xfrm>
          <a:solidFill>
            <a:srgbClr val="FF99FF"/>
          </a:solidFill>
        </p:spPr>
        <p:txBody>
          <a:bodyPr>
            <a:normAutofit fontScale="92500" lnSpcReduction="20000"/>
          </a:bodyPr>
          <a:lstStyle/>
          <a:p>
            <a:pPr eaLnBrk="1" hangingPunct="1"/>
            <a:r>
              <a:rPr lang="en-US" altLang="en-US" sz="2000">
                <a:solidFill>
                  <a:schemeClr val="accent2"/>
                </a:solidFill>
              </a:rPr>
              <a:t>Performance measure</a:t>
            </a:r>
          </a:p>
          <a:p>
            <a:pPr lvl="1" eaLnBrk="1" hangingPunct="1"/>
            <a:r>
              <a:rPr lang="en-US" altLang="en-US" sz="1800"/>
              <a:t>gold +1000, death -1000</a:t>
            </a:r>
          </a:p>
          <a:p>
            <a:pPr lvl="1" eaLnBrk="1" hangingPunct="1"/>
            <a:r>
              <a:rPr lang="en-US" altLang="en-US" sz="1800"/>
              <a:t>-1 per step, -10 for using the arrow</a:t>
            </a:r>
          </a:p>
          <a:p>
            <a:pPr lvl="4" eaLnBrk="1" hangingPunct="1"/>
            <a:endParaRPr lang="en-US" altLang="en-US" sz="1400"/>
          </a:p>
          <a:p>
            <a:pPr eaLnBrk="1" hangingPunct="1"/>
            <a:r>
              <a:rPr lang="en-US" altLang="en-US" sz="2000">
                <a:solidFill>
                  <a:schemeClr val="accent2"/>
                </a:solidFill>
              </a:rPr>
              <a:t>Environment</a:t>
            </a:r>
            <a:endParaRPr lang="en-US" altLang="en-US" sz="2000"/>
          </a:p>
          <a:p>
            <a:pPr lvl="1" eaLnBrk="1" hangingPunct="1"/>
            <a:r>
              <a:rPr lang="en-US" altLang="en-US" sz="1800"/>
              <a:t>Squares adjacent to wumpus are smelly</a:t>
            </a:r>
          </a:p>
          <a:p>
            <a:pPr lvl="1" eaLnBrk="1" hangingPunct="1"/>
            <a:r>
              <a:rPr lang="en-US" altLang="en-US" sz="1800"/>
              <a:t>Squares adjacent to pit are breezy</a:t>
            </a:r>
          </a:p>
          <a:p>
            <a:pPr lvl="1" eaLnBrk="1" hangingPunct="1"/>
            <a:r>
              <a:rPr lang="en-US" altLang="en-US" sz="1800"/>
              <a:t>Glitter iff gold is in the same square</a:t>
            </a:r>
          </a:p>
          <a:p>
            <a:pPr lvl="1" eaLnBrk="1" hangingPunct="1"/>
            <a:r>
              <a:rPr lang="en-US" altLang="en-US" sz="1800"/>
              <a:t>Shooting kills wumpus if you are facing it</a:t>
            </a:r>
          </a:p>
          <a:p>
            <a:pPr lvl="1" eaLnBrk="1" hangingPunct="1"/>
            <a:r>
              <a:rPr lang="en-US" altLang="en-US" sz="1800"/>
              <a:t>Shooting uses up the only arrow</a:t>
            </a:r>
          </a:p>
          <a:p>
            <a:pPr lvl="1" eaLnBrk="1" hangingPunct="1"/>
            <a:r>
              <a:rPr lang="en-US" altLang="en-US" sz="1800"/>
              <a:t>Grabbing picks up gold if in same square</a:t>
            </a:r>
          </a:p>
          <a:p>
            <a:pPr lvl="1" eaLnBrk="1" hangingPunct="1"/>
            <a:r>
              <a:rPr lang="en-US" altLang="en-US" sz="1800"/>
              <a:t>Releasing drops the gold in same square</a:t>
            </a:r>
            <a:endParaRPr lang="en-US" altLang="en-US" sz="1400"/>
          </a:p>
          <a:p>
            <a:pPr eaLnBrk="1" hangingPunct="1"/>
            <a:r>
              <a:rPr lang="en-US" altLang="en-US" sz="2000">
                <a:solidFill>
                  <a:schemeClr val="accent2"/>
                </a:solidFill>
              </a:rPr>
              <a:t>Sensors:</a:t>
            </a:r>
            <a:r>
              <a:rPr lang="en-US" altLang="en-US" sz="2000"/>
              <a:t> Stench, Breeze, Glitter, Bump, Scream</a:t>
            </a:r>
          </a:p>
          <a:p>
            <a:pPr eaLnBrk="1" hangingPunct="1"/>
            <a:r>
              <a:rPr lang="en-US" altLang="en-US" sz="2000">
                <a:solidFill>
                  <a:schemeClr val="accent2"/>
                </a:solidFill>
              </a:rPr>
              <a:t>Actuators:</a:t>
            </a:r>
            <a:r>
              <a:rPr lang="en-US" altLang="en-US" sz="2000"/>
              <a:t> Left turn, Right turn, Forward, Grab, Release, Shoot</a:t>
            </a:r>
          </a:p>
        </p:txBody>
      </p:sp>
      <p:pic>
        <p:nvPicPr>
          <p:cNvPr id="9220" name="Picture 5" descr="wumpus-wor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1" y="2057401"/>
            <a:ext cx="277177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E4CC-99CE-471F-BAE2-3612C898E09C}"/>
              </a:ext>
            </a:extLst>
          </p:cNvPr>
          <p:cNvSpPr>
            <a:spLocks noGrp="1"/>
          </p:cNvSpPr>
          <p:nvPr>
            <p:ph type="title"/>
          </p:nvPr>
        </p:nvSpPr>
        <p:spPr>
          <a:xfrm>
            <a:off x="1484311" y="685801"/>
            <a:ext cx="10018713" cy="1295400"/>
          </a:xfrm>
        </p:spPr>
        <p:txBody>
          <a:bodyPr>
            <a:normAutofit/>
          </a:bodyPr>
          <a:lstStyle/>
          <a:p>
            <a:r>
              <a:rPr lang="en-US" sz="4800" dirty="0"/>
              <a:t>AI – Why so Important?...</a:t>
            </a:r>
          </a:p>
        </p:txBody>
      </p:sp>
      <p:sp>
        <p:nvSpPr>
          <p:cNvPr id="3" name="Content Placeholder 2">
            <a:extLst>
              <a:ext uri="{FF2B5EF4-FFF2-40B4-BE49-F238E27FC236}">
                <a16:creationId xmlns:a16="http://schemas.microsoft.com/office/drawing/2014/main" id="{30A35B1D-9D70-4FE9-8680-81F6DBC58F4D}"/>
              </a:ext>
            </a:extLst>
          </p:cNvPr>
          <p:cNvSpPr>
            <a:spLocks noGrp="1"/>
          </p:cNvSpPr>
          <p:nvPr>
            <p:ph idx="1"/>
          </p:nvPr>
        </p:nvSpPr>
        <p:spPr>
          <a:xfrm>
            <a:off x="1484310" y="2133601"/>
            <a:ext cx="10018713" cy="3657600"/>
          </a:xfrm>
        </p:spPr>
        <p:txBody>
          <a:bodyPr/>
          <a:lstStyle/>
          <a:p>
            <a:pPr algn="just"/>
            <a:r>
              <a:rPr lang="en-US" dirty="0"/>
              <a:t>AI currently encompasses a huge variety of subfields, ranging from the general (learning and perception) to the specific, such as playing chess, proving mathematical theorems, writing poetry, driving a car on a crowded street, and diagnosing diseases. </a:t>
            </a:r>
          </a:p>
          <a:p>
            <a:pPr algn="just"/>
            <a:r>
              <a:rPr lang="en-US" dirty="0"/>
              <a:t>AI is relevant to any intellectual task; it is truly a universal field.</a:t>
            </a:r>
          </a:p>
        </p:txBody>
      </p:sp>
    </p:spTree>
    <p:extLst>
      <p:ext uri="{BB962C8B-B14F-4D97-AF65-F5344CB8AC3E}">
        <p14:creationId xmlns:p14="http://schemas.microsoft.com/office/powerpoint/2010/main" val="1966645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1981200" y="1554798"/>
            <a:ext cx="8229600" cy="5059362"/>
          </a:xfrm>
          <a:noFill/>
        </p:spPr>
        <p:txBody>
          <a:bodyPr>
            <a:normAutofit/>
          </a:bodyPr>
          <a:lstStyle/>
          <a:p>
            <a:pPr marL="341630" indent="-341630">
              <a:spcBef>
                <a:spcPts val="700"/>
              </a:spcBef>
              <a:buSzPct val="80000"/>
              <a:buBlip>
                <a:blip r:embed="rId2"/>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Partially observable</a:t>
            </a:r>
          </a:p>
          <a:p>
            <a:pPr marL="341630" indent="-341630">
              <a:spcBef>
                <a:spcPts val="700"/>
              </a:spcBef>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An environment might be Partially observable because of noisy and inaccurate sensors or because parts of the state are simply missing from the sensor data.</a:t>
            </a:r>
          </a:p>
          <a:p>
            <a:pPr marL="341630" indent="-341630">
              <a:spcBef>
                <a:spcPts val="700"/>
              </a:spcBef>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b="1" u="sng" dirty="0">
                <a:solidFill>
                  <a:srgbClr val="000000"/>
                </a:solidFill>
              </a:rPr>
              <a:t>Example:</a:t>
            </a:r>
          </a:p>
          <a:p>
            <a:pPr marL="741680" lvl="1" indent="-284480">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800" dirty="0">
                <a:solidFill>
                  <a:srgbClr val="000000"/>
                </a:solidFill>
              </a:rPr>
              <a:t>Only a local dirt sensor of the cleaner without a location detection sensor cannot tell whether other squares are clean or not. </a:t>
            </a:r>
            <a:endParaRPr lang="en-US" altLang="zh-CN" sz="1800" dirty="0">
              <a:ea typeface="SimSun" panose="02010600030101010101" pitchFamily="2" charset="-122"/>
            </a:endParaRPr>
          </a:p>
        </p:txBody>
      </p:sp>
      <p:sp>
        <p:nvSpPr>
          <p:cNvPr id="7" name="Rectangle 6"/>
          <p:cNvSpPr/>
          <p:nvPr/>
        </p:nvSpPr>
        <p:spPr>
          <a:xfrm>
            <a:off x="1981200" y="609600"/>
            <a:ext cx="8229600" cy="646331"/>
          </a:xfrm>
          <a:prstGeom prst="rect">
            <a:avLst/>
          </a:prstGeom>
          <a:noFill/>
        </p:spPr>
        <p:txBody>
          <a:bodyPr wrap="square">
            <a:spAutoFit/>
            <a:scene3d>
              <a:camera prst="orthographicFront"/>
              <a:lightRig rig="threePt" dir="t"/>
            </a:scene3d>
            <a:sp3d extrusionH="57150">
              <a:bevelT w="38100" h="38100"/>
            </a:sp3d>
          </a:bodyPr>
          <a:lstStyle/>
          <a:p>
            <a:r>
              <a:rPr kumimoji="0" lang="en-US" altLang="zh-CN"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SimSun" panose="02010600030101010101" pitchFamily="2" charset="-122"/>
                <a:cs typeface="+mj-cs"/>
              </a:rPr>
              <a:t>Environment Types</a:t>
            </a:r>
            <a:endParaRPr lang="en-US" sz="4600" dirty="0">
              <a:ln w="0"/>
              <a:solidFill>
                <a:sysClr val="windowText" lastClr="000000"/>
              </a:solidFill>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66800"/>
          </a:xfrm>
        </p:spPr>
        <p:txBody>
          <a:bodyPr/>
          <a:lstStyle/>
          <a:p>
            <a:r>
              <a:rPr lang="en-US" dirty="0"/>
              <a:t>PEAS Specifications of Wumpus World</a:t>
            </a:r>
          </a:p>
        </p:txBody>
      </p:sp>
      <p:pic>
        <p:nvPicPr>
          <p:cNvPr id="5" name="Content Placeholder 4"/>
          <p:cNvPicPr>
            <a:picLocks noGrp="1" noChangeAspect="1"/>
          </p:cNvPicPr>
          <p:nvPr>
            <p:ph idx="1"/>
          </p:nvPr>
        </p:nvPicPr>
        <p:blipFill>
          <a:blip r:embed="rId2"/>
          <a:stretch>
            <a:fillRect/>
          </a:stretch>
        </p:blipFill>
        <p:spPr>
          <a:xfrm>
            <a:off x="1484311" y="2057400"/>
            <a:ext cx="10018713" cy="4114799"/>
          </a:xfrm>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838200"/>
          </a:xfrm>
        </p:spPr>
        <p:txBody>
          <a:bodyPr/>
          <a:lstStyle/>
          <a:p>
            <a:r>
              <a:rPr lang="en-US" dirty="0"/>
              <a:t>PEAS Specifications of Wumpus World</a:t>
            </a:r>
          </a:p>
        </p:txBody>
      </p:sp>
      <p:pic>
        <p:nvPicPr>
          <p:cNvPr id="5" name="Content Placeholder 4"/>
          <p:cNvPicPr>
            <a:picLocks noGrp="1" noChangeAspect="1"/>
          </p:cNvPicPr>
          <p:nvPr>
            <p:ph idx="1"/>
          </p:nvPr>
        </p:nvPicPr>
        <p:blipFill>
          <a:blip r:embed="rId2"/>
          <a:stretch>
            <a:fillRect/>
          </a:stretch>
        </p:blipFill>
        <p:spPr>
          <a:xfrm>
            <a:off x="1484311" y="2057400"/>
            <a:ext cx="10018713" cy="4089399"/>
          </a:xfrm>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914400"/>
          </a:xfrm>
        </p:spPr>
        <p:txBody>
          <a:bodyPr/>
          <a:lstStyle/>
          <a:p>
            <a:r>
              <a:rPr lang="en-US" dirty="0"/>
              <a:t>PEAS Specifications of Wumpus World</a:t>
            </a:r>
          </a:p>
        </p:txBody>
      </p:sp>
      <p:pic>
        <p:nvPicPr>
          <p:cNvPr id="5" name="Content Placeholder 4"/>
          <p:cNvPicPr>
            <a:picLocks noGrp="1" noChangeAspect="1"/>
          </p:cNvPicPr>
          <p:nvPr>
            <p:ph idx="1"/>
          </p:nvPr>
        </p:nvPicPr>
        <p:blipFill>
          <a:blip r:embed="rId2"/>
          <a:stretch>
            <a:fillRect/>
          </a:stretch>
        </p:blipFill>
        <p:spPr>
          <a:xfrm>
            <a:off x="1484312" y="2286000"/>
            <a:ext cx="10018712" cy="3896359"/>
          </a:xfrm>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609600"/>
          </a:xfrm>
        </p:spPr>
        <p:txBody>
          <a:bodyPr>
            <a:normAutofit fontScale="90000"/>
          </a:bodyPr>
          <a:lstStyle/>
          <a:p>
            <a:r>
              <a:rPr lang="en-US" dirty="0"/>
              <a:t>Dimensions of Wumpus environment</a:t>
            </a:r>
          </a:p>
        </p:txBody>
      </p:sp>
      <p:sp>
        <p:nvSpPr>
          <p:cNvPr id="3" name="Content Placeholder 2"/>
          <p:cNvSpPr>
            <a:spLocks noGrp="1"/>
          </p:cNvSpPr>
          <p:nvPr>
            <p:ph idx="1"/>
          </p:nvPr>
        </p:nvSpPr>
        <p:spPr>
          <a:xfrm>
            <a:off x="1484310" y="1676401"/>
            <a:ext cx="10018713" cy="4343400"/>
          </a:xfrm>
        </p:spPr>
        <p:txBody>
          <a:bodyPr>
            <a:noAutofit/>
          </a:bodyPr>
          <a:lstStyle/>
          <a:p>
            <a:pPr algn="just"/>
            <a:r>
              <a:rPr lang="en-US" sz="2000" b="0" i="0" u="none" strike="noStrike" baseline="0" dirty="0">
                <a:latin typeface="Times-Roman"/>
              </a:rPr>
              <a:t>Wumpus environment can be characterized along the various dimensions. </a:t>
            </a:r>
          </a:p>
          <a:p>
            <a:pPr algn="just"/>
            <a:r>
              <a:rPr lang="en-US" sz="2000" b="0" i="0" u="none" strike="noStrike" baseline="0" dirty="0">
                <a:latin typeface="Times-Roman"/>
              </a:rPr>
              <a:t>Clearly, it is </a:t>
            </a:r>
            <a:r>
              <a:rPr lang="en-US" sz="2000" b="1" i="0" u="none" strike="noStrike" baseline="0" dirty="0">
                <a:latin typeface="Times-Roman"/>
              </a:rPr>
              <a:t>discrete</a:t>
            </a:r>
            <a:r>
              <a:rPr lang="en-US" sz="2000" b="0" i="0" u="none" strike="noStrike" baseline="0" dirty="0">
                <a:latin typeface="Times-Roman"/>
              </a:rPr>
              <a:t>, </a:t>
            </a:r>
            <a:r>
              <a:rPr lang="en-US" sz="2000" b="1" i="0" u="none" strike="noStrike" baseline="0" dirty="0">
                <a:latin typeface="Times-Roman"/>
              </a:rPr>
              <a:t>static</a:t>
            </a:r>
            <a:r>
              <a:rPr lang="en-US" sz="2000" b="0" i="0" u="none" strike="noStrike" baseline="0" dirty="0">
                <a:latin typeface="Times-Roman"/>
              </a:rPr>
              <a:t>, and </a:t>
            </a:r>
            <a:r>
              <a:rPr lang="en-US" sz="2000" b="1" i="0" u="none" strike="noStrike" baseline="0" dirty="0">
                <a:latin typeface="Times-Roman"/>
              </a:rPr>
              <a:t>single-agent</a:t>
            </a:r>
            <a:r>
              <a:rPr lang="en-US" sz="2000" b="0" i="0" u="none" strike="noStrike" baseline="0" dirty="0">
                <a:latin typeface="Times-Roman"/>
              </a:rPr>
              <a:t>. (The </a:t>
            </a:r>
            <a:r>
              <a:rPr lang="en-US" sz="2000" b="0" i="0" u="none" strike="noStrike" baseline="0" dirty="0" err="1">
                <a:latin typeface="Times-Roman"/>
              </a:rPr>
              <a:t>wumpus</a:t>
            </a:r>
            <a:r>
              <a:rPr lang="en-US" sz="2000" b="0" i="0" u="none" strike="noStrike" baseline="0" dirty="0">
                <a:latin typeface="Times-Roman"/>
              </a:rPr>
              <a:t> doesn’t move, fortunately.)</a:t>
            </a:r>
          </a:p>
          <a:p>
            <a:pPr algn="just"/>
            <a:r>
              <a:rPr lang="en-US" sz="2000" b="0" i="0" u="none" strike="noStrike" baseline="0" dirty="0">
                <a:latin typeface="Times-Roman"/>
              </a:rPr>
              <a:t>It is </a:t>
            </a:r>
            <a:r>
              <a:rPr lang="en-US" sz="2000" b="1" i="0" u="none" strike="noStrike" baseline="0" dirty="0">
                <a:latin typeface="Times-Roman"/>
              </a:rPr>
              <a:t>sequential</a:t>
            </a:r>
            <a:r>
              <a:rPr lang="en-US" sz="2000" b="0" i="0" u="none" strike="noStrike" baseline="0" dirty="0">
                <a:latin typeface="Times-Roman"/>
              </a:rPr>
              <a:t>, because rewards may come only after many actions are taken. </a:t>
            </a:r>
          </a:p>
          <a:p>
            <a:pPr algn="just"/>
            <a:r>
              <a:rPr lang="en-US" sz="2000" b="0" i="0" u="none" strike="noStrike" baseline="0" dirty="0">
                <a:latin typeface="Times-Roman"/>
              </a:rPr>
              <a:t>It is </a:t>
            </a:r>
            <a:r>
              <a:rPr lang="en-US" sz="2000" b="1" i="0" u="none" strike="noStrike" baseline="0" dirty="0">
                <a:latin typeface="Times-Roman"/>
              </a:rPr>
              <a:t>partially observable</a:t>
            </a:r>
            <a:r>
              <a:rPr lang="en-US" sz="2000" b="0" i="0" u="none" strike="noStrike" baseline="0" dirty="0">
                <a:latin typeface="Times-Roman"/>
              </a:rPr>
              <a:t>, because some aspects of the state are not directly perceivable: the agent’s location, the </a:t>
            </a:r>
            <a:r>
              <a:rPr lang="en-US" sz="2000" b="0" i="0" u="none" strike="noStrike" baseline="0" dirty="0" err="1">
                <a:latin typeface="Times-Roman"/>
              </a:rPr>
              <a:t>wumpus’s</a:t>
            </a:r>
            <a:r>
              <a:rPr lang="en-US" sz="2000" b="0" i="0" u="none" strike="noStrike" baseline="0" dirty="0">
                <a:latin typeface="Times-Roman"/>
              </a:rPr>
              <a:t> state of health, and the availability of an arrow. </a:t>
            </a:r>
          </a:p>
          <a:p>
            <a:pPr algn="just"/>
            <a:r>
              <a:rPr lang="en-US" sz="2000" b="0" i="0" u="none" strike="noStrike" baseline="0" dirty="0">
                <a:latin typeface="Times-Roman"/>
              </a:rPr>
              <a:t>As for the locations of the pits and the </a:t>
            </a:r>
            <a:r>
              <a:rPr lang="en-US" sz="2000" b="0" i="0" u="none" strike="noStrike" baseline="0" dirty="0" err="1">
                <a:latin typeface="Times-Roman"/>
              </a:rPr>
              <a:t>wumpus</a:t>
            </a:r>
            <a:r>
              <a:rPr lang="en-US" sz="2000" b="0" i="0" u="none" strike="noStrike" baseline="0" dirty="0">
                <a:latin typeface="Times-Roman"/>
              </a:rPr>
              <a:t>: we could treat them as unobserved parts of the state that happen to be immutable—in which case, the transition model for the environment is completely </a:t>
            </a:r>
            <a:r>
              <a:rPr lang="en-US" sz="2000" b="1" i="0" u="none" strike="noStrike" baseline="0" dirty="0">
                <a:latin typeface="Times-Roman"/>
              </a:rPr>
              <a:t>known</a:t>
            </a:r>
            <a:r>
              <a:rPr lang="en-US" sz="2000" b="0" i="0" u="none" strike="noStrike" baseline="0" dirty="0">
                <a:latin typeface="Times-Roman"/>
              </a:rPr>
              <a:t>; or we could say that the transition model itself is </a:t>
            </a:r>
            <a:r>
              <a:rPr lang="en-US" sz="2000" b="1" i="0" u="none" strike="noStrike" baseline="0" dirty="0">
                <a:latin typeface="Times-Roman"/>
              </a:rPr>
              <a:t>unknown</a:t>
            </a:r>
            <a:r>
              <a:rPr lang="en-US" sz="2000" b="0" i="0" u="none" strike="noStrike" baseline="0" dirty="0">
                <a:latin typeface="Times-Roman"/>
              </a:rPr>
              <a:t> because the agent doesn’t know which </a:t>
            </a:r>
            <a:r>
              <a:rPr lang="en-US" sz="2000" b="0" i="1" u="none" strike="noStrike" baseline="0" dirty="0">
                <a:latin typeface="Times-Italic"/>
              </a:rPr>
              <a:t>Forward </a:t>
            </a:r>
            <a:r>
              <a:rPr lang="en-US" sz="2000" b="0" i="0" u="none" strike="noStrike" baseline="0" dirty="0">
                <a:latin typeface="Times-Roman"/>
              </a:rPr>
              <a:t>actions are fatal—in which case, discovering the locations of pits and </a:t>
            </a:r>
            <a:r>
              <a:rPr lang="en-US" sz="2000" b="0" i="0" u="none" strike="noStrike" baseline="0" dirty="0" err="1">
                <a:latin typeface="Times-Roman"/>
              </a:rPr>
              <a:t>wumpus</a:t>
            </a:r>
            <a:r>
              <a:rPr lang="en-US" sz="2000" b="0" i="0" u="none" strike="noStrike" baseline="0" dirty="0">
                <a:latin typeface="Times-Roman"/>
              </a:rPr>
              <a:t> completes the agent’s knowledge of the transition model.</a:t>
            </a:r>
          </a:p>
          <a:p>
            <a:pPr algn="just" eaLnBrk="1" hangingPunct="1"/>
            <a:r>
              <a:rPr lang="en-US" altLang="en-US" sz="2000" dirty="0">
                <a:latin typeface="Times New Roman" panose="02020603050405020304" charset="0"/>
                <a:cs typeface="Times New Roman" panose="02020603050405020304" charset="0"/>
              </a:rPr>
              <a:t>The environment is </a:t>
            </a:r>
            <a:r>
              <a:rPr lang="en-US" altLang="en-US" sz="2000" b="1" dirty="0">
                <a:latin typeface="Times New Roman" panose="02020603050405020304" charset="0"/>
                <a:cs typeface="Times New Roman" panose="02020603050405020304" charset="0"/>
              </a:rPr>
              <a:t>deterministic</a:t>
            </a:r>
            <a:r>
              <a:rPr lang="en-US" altLang="en-US" sz="2000" dirty="0">
                <a:latin typeface="Times New Roman" panose="02020603050405020304" charset="0"/>
                <a:cs typeface="Times New Roman" panose="02020603050405020304" charset="0"/>
              </a:rPr>
              <a:t> as outcomes can be exactly specified.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solidFill>
            <a:srgbClr val="FF99FF"/>
          </a:solidFill>
        </p:spPr>
        <p:txBody>
          <a:bodyPr/>
          <a:lstStyle/>
          <a:p>
            <a:pPr eaLnBrk="1" hangingPunct="1"/>
            <a:r>
              <a:rPr lang="en-US" altLang="en-US"/>
              <a:t>Wumpus world characterization</a:t>
            </a:r>
          </a:p>
        </p:txBody>
      </p:sp>
      <p:sp>
        <p:nvSpPr>
          <p:cNvPr id="10243" name="Rectangle 3"/>
          <p:cNvSpPr>
            <a:spLocks noGrp="1" noChangeArrowheads="1"/>
          </p:cNvSpPr>
          <p:nvPr>
            <p:ph type="body" idx="1"/>
          </p:nvPr>
        </p:nvSpPr>
        <p:spPr>
          <a:xfrm>
            <a:off x="1981200" y="1600200"/>
            <a:ext cx="8229600" cy="4876800"/>
          </a:xfrm>
          <a:solidFill>
            <a:srgbClr val="FFFF00"/>
          </a:solidFill>
        </p:spPr>
        <p:txBody>
          <a:bodyPr/>
          <a:lstStyle/>
          <a:p>
            <a:pPr eaLnBrk="1" hangingPunct="1"/>
            <a:r>
              <a:rPr lang="en-US" altLang="en-US" sz="2800" u="sng" dirty="0">
                <a:solidFill>
                  <a:srgbClr val="CC0099"/>
                </a:solidFill>
              </a:rPr>
              <a:t>Fully</a:t>
            </a:r>
            <a:r>
              <a:rPr lang="en-US" altLang="en-US" sz="2800" u="sng" dirty="0"/>
              <a:t> </a:t>
            </a:r>
            <a:r>
              <a:rPr lang="en-US" altLang="en-US" sz="2800" u="sng" dirty="0">
                <a:solidFill>
                  <a:srgbClr val="CC0099"/>
                </a:solidFill>
              </a:rPr>
              <a:t>Observable</a:t>
            </a:r>
            <a:r>
              <a:rPr lang="en-US" altLang="en-US" sz="2800" dirty="0"/>
              <a:t> No – only </a:t>
            </a:r>
            <a:r>
              <a:rPr lang="en-US" altLang="en-US" sz="2800" dirty="0">
                <a:solidFill>
                  <a:schemeClr val="accent2"/>
                </a:solidFill>
              </a:rPr>
              <a:t>local</a:t>
            </a:r>
            <a:r>
              <a:rPr lang="en-US" altLang="en-US" sz="2800" dirty="0"/>
              <a:t> perception</a:t>
            </a:r>
          </a:p>
          <a:p>
            <a:pPr eaLnBrk="1" hangingPunct="1"/>
            <a:r>
              <a:rPr lang="en-US" altLang="en-US" sz="2800" u="sng" dirty="0">
                <a:solidFill>
                  <a:srgbClr val="CC0099"/>
                </a:solidFill>
              </a:rPr>
              <a:t>Deterministic</a:t>
            </a:r>
            <a:r>
              <a:rPr lang="en-US" altLang="en-US" sz="2800" dirty="0"/>
              <a:t> Yes – outcomes exactly specified</a:t>
            </a:r>
          </a:p>
          <a:p>
            <a:pPr eaLnBrk="1" hangingPunct="1"/>
            <a:r>
              <a:rPr lang="en-US" altLang="en-US" sz="2800" u="sng" dirty="0">
                <a:solidFill>
                  <a:srgbClr val="CC0099"/>
                </a:solidFill>
              </a:rPr>
              <a:t>Episodic</a:t>
            </a:r>
            <a:r>
              <a:rPr lang="en-US" altLang="en-US" sz="2800" dirty="0"/>
              <a:t> No – sequential at the level of actions</a:t>
            </a:r>
          </a:p>
          <a:p>
            <a:pPr eaLnBrk="1" hangingPunct="1"/>
            <a:r>
              <a:rPr lang="en-US" altLang="en-US" sz="2800" u="sng" dirty="0">
                <a:solidFill>
                  <a:srgbClr val="CC0099"/>
                </a:solidFill>
              </a:rPr>
              <a:t>Static</a:t>
            </a:r>
            <a:r>
              <a:rPr lang="en-US" altLang="en-US" sz="2800" dirty="0"/>
              <a:t>  Yes – Wumpus and Pits do not move</a:t>
            </a:r>
          </a:p>
          <a:p>
            <a:pPr eaLnBrk="1" hangingPunct="1"/>
            <a:r>
              <a:rPr lang="en-US" altLang="en-US" sz="2800" u="sng" dirty="0">
                <a:solidFill>
                  <a:srgbClr val="CC0099"/>
                </a:solidFill>
              </a:rPr>
              <a:t>Discrete</a:t>
            </a:r>
            <a:r>
              <a:rPr lang="en-US" altLang="en-US" sz="2800" dirty="0"/>
              <a:t> Yes</a:t>
            </a:r>
          </a:p>
          <a:p>
            <a:pPr eaLnBrk="1" hangingPunct="1"/>
            <a:r>
              <a:rPr lang="en-US" altLang="en-US" sz="2800" u="sng" dirty="0">
                <a:solidFill>
                  <a:srgbClr val="CC0099"/>
                </a:solidFill>
              </a:rPr>
              <a:t>Single-agent?</a:t>
            </a:r>
            <a:r>
              <a:rPr lang="en-US" altLang="en-US" sz="2800" dirty="0"/>
              <a:t> Yes – Wumpus is essentially a natural feature</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643387"/>
          </a:xfrm>
        </p:spPr>
        <p:txBody>
          <a:bodyPr>
            <a:normAutofit fontScale="90000"/>
          </a:bodyPr>
          <a:lstStyle/>
          <a:p>
            <a:r>
              <a:rPr lang="en-US" dirty="0"/>
              <a:t>Knowledge-based Wumpus Agent</a:t>
            </a:r>
          </a:p>
        </p:txBody>
      </p:sp>
      <p:pic>
        <p:nvPicPr>
          <p:cNvPr id="5" name="Content Placeholder 4"/>
          <p:cNvPicPr>
            <a:picLocks noGrp="1" noChangeAspect="1"/>
          </p:cNvPicPr>
          <p:nvPr>
            <p:ph idx="1"/>
          </p:nvPr>
        </p:nvPicPr>
        <p:blipFill>
          <a:blip r:embed="rId2"/>
          <a:stretch>
            <a:fillRect/>
          </a:stretch>
        </p:blipFill>
        <p:spPr>
          <a:xfrm>
            <a:off x="1676400" y="1524000"/>
            <a:ext cx="10018712" cy="4915787"/>
          </a:xfrm>
        </p:spPr>
      </p:pic>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685800"/>
          </a:xfrm>
        </p:spPr>
        <p:txBody>
          <a:bodyPr>
            <a:normAutofit fontScale="90000"/>
          </a:bodyPr>
          <a:lstStyle/>
          <a:p>
            <a:r>
              <a:rPr lang="en-US" dirty="0"/>
              <a:t>Knowledge-based Wumpus Agent</a:t>
            </a:r>
          </a:p>
        </p:txBody>
      </p:sp>
      <p:sp>
        <p:nvSpPr>
          <p:cNvPr id="3" name="Content Placeholder 2"/>
          <p:cNvSpPr>
            <a:spLocks noGrp="1"/>
          </p:cNvSpPr>
          <p:nvPr>
            <p:ph idx="1"/>
          </p:nvPr>
        </p:nvSpPr>
        <p:spPr>
          <a:xfrm>
            <a:off x="1484311" y="1828800"/>
            <a:ext cx="10018713" cy="4495799"/>
          </a:xfrm>
        </p:spPr>
        <p:txBody>
          <a:bodyPr>
            <a:normAutofit lnSpcReduction="10000"/>
          </a:bodyPr>
          <a:lstStyle/>
          <a:p>
            <a:pPr algn="just"/>
            <a:r>
              <a:rPr lang="en-US" sz="2000" b="0" i="0" u="none" strike="noStrike" baseline="0" dirty="0">
                <a:latin typeface="Times-Roman"/>
              </a:rPr>
              <a:t>The agent’s initial knowledge base contains the rules of the environment, as described previously; in particular, it knows that it is in [1,1] and that [1,1] is a safe square; we denote that with an “A” and “OK,” respectively, in square [1,1].</a:t>
            </a:r>
          </a:p>
          <a:p>
            <a:pPr algn="just"/>
            <a:r>
              <a:rPr lang="en-US" sz="2000" b="0" i="0" u="none" strike="noStrike" baseline="0" dirty="0">
                <a:latin typeface="Times-Roman"/>
              </a:rPr>
              <a:t>The first percept is </a:t>
            </a:r>
            <a:r>
              <a:rPr lang="en-US" sz="2000" b="0" i="0" u="none" strike="noStrike" baseline="0" dirty="0">
                <a:latin typeface="CMR10"/>
              </a:rPr>
              <a:t>[</a:t>
            </a:r>
            <a:r>
              <a:rPr lang="en-US" sz="2000" b="0" i="0" u="none" strike="noStrike" baseline="0" dirty="0">
                <a:latin typeface="CMTI10"/>
              </a:rPr>
              <a:t>None</a:t>
            </a:r>
            <a:r>
              <a:rPr lang="en-US" sz="2000" b="0" i="0" u="none" strike="noStrike" baseline="0" dirty="0">
                <a:latin typeface="CMMI10"/>
              </a:rPr>
              <a:t>, </a:t>
            </a:r>
            <a:r>
              <a:rPr lang="en-US" sz="2000" b="0" i="0" u="none" strike="noStrike" baseline="0" dirty="0">
                <a:latin typeface="CMTI10"/>
              </a:rPr>
              <a:t>None</a:t>
            </a:r>
            <a:r>
              <a:rPr lang="en-US" sz="2000" b="0" i="0" u="none" strike="noStrike" baseline="0" dirty="0">
                <a:latin typeface="CMMI10"/>
              </a:rPr>
              <a:t>, </a:t>
            </a:r>
            <a:r>
              <a:rPr lang="en-US" sz="2000" b="0" i="0" u="none" strike="noStrike" baseline="0" dirty="0">
                <a:latin typeface="CMTI10"/>
              </a:rPr>
              <a:t>None</a:t>
            </a:r>
            <a:r>
              <a:rPr lang="en-US" sz="2000" b="0" i="0" u="none" strike="noStrike" baseline="0" dirty="0">
                <a:latin typeface="CMMI10"/>
              </a:rPr>
              <a:t>, </a:t>
            </a:r>
            <a:r>
              <a:rPr lang="en-US" sz="2000" b="0" i="0" u="none" strike="noStrike" baseline="0" dirty="0">
                <a:latin typeface="CMTI10"/>
              </a:rPr>
              <a:t>None</a:t>
            </a:r>
            <a:r>
              <a:rPr lang="en-US" sz="2000" b="0" i="0" u="none" strike="noStrike" baseline="0" dirty="0">
                <a:latin typeface="CMMI10"/>
              </a:rPr>
              <a:t>, </a:t>
            </a:r>
            <a:r>
              <a:rPr lang="en-US" sz="2000" b="0" i="0" u="none" strike="noStrike" baseline="0" dirty="0">
                <a:latin typeface="CMTI10"/>
              </a:rPr>
              <a:t>None</a:t>
            </a:r>
            <a:r>
              <a:rPr lang="en-US" sz="2000" b="0" i="0" u="none" strike="noStrike" baseline="0" dirty="0">
                <a:latin typeface="CMR10"/>
              </a:rPr>
              <a:t>]</a:t>
            </a:r>
            <a:r>
              <a:rPr lang="en-US" sz="2000" b="0" i="0" u="none" strike="noStrike" baseline="0" dirty="0">
                <a:latin typeface="Times-Roman"/>
              </a:rPr>
              <a:t>, from which the agent can conclude that its neighboring squares, [1,2] and [2,1], are free of dangers—they are OK. Figure 7.3(a) shows the agent’s state of knowledge at this point.</a:t>
            </a:r>
          </a:p>
          <a:p>
            <a:pPr algn="just"/>
            <a:r>
              <a:rPr lang="en-US" sz="2000" b="0" i="0" u="none" strike="noStrike" baseline="0" dirty="0">
                <a:latin typeface="Times-Roman"/>
              </a:rPr>
              <a:t>A cautious agent will move only into a square that it knows to be OK. </a:t>
            </a:r>
          </a:p>
          <a:p>
            <a:pPr algn="just"/>
            <a:r>
              <a:rPr lang="en-US" sz="2000" b="0" i="0" u="none" strike="noStrike" baseline="0" dirty="0">
                <a:latin typeface="Times-Roman"/>
              </a:rPr>
              <a:t>Let us suppose the agent decides to move forward to [2,1]. The agent perceives a breeze (denoted by “B”) in [2,1], so there must be a pit in a neighboring square. The pit cannot be in [1,1], by the rules of the game, so there must be a pit in [2,2] or [3,1] or both. The notation “P?” in Figure 7.3(b) indicates a possible pit in those squares. </a:t>
            </a:r>
          </a:p>
          <a:p>
            <a:pPr algn="just"/>
            <a:r>
              <a:rPr lang="en-US" sz="2000" b="0" i="0" u="none" strike="noStrike" baseline="0" dirty="0">
                <a:latin typeface="Times-Roman"/>
              </a:rPr>
              <a:t>At this point, there is only one known square that is OK and that has not yet been visited. So the prudent agent will turn around, go back to [1,1], and then proceed to [1,2].</a:t>
            </a:r>
          </a:p>
          <a:p>
            <a:pPr marL="0" indent="0" algn="l">
              <a:buNone/>
            </a:pPr>
            <a:endParaRPr lang="en-US"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652013"/>
          </a:xfrm>
        </p:spPr>
        <p:txBody>
          <a:bodyPr>
            <a:normAutofit fontScale="90000"/>
          </a:bodyPr>
          <a:lstStyle/>
          <a:p>
            <a:r>
              <a:rPr lang="en-US" dirty="0"/>
              <a:t>Knowledge-based Wumpus Agent</a:t>
            </a:r>
          </a:p>
        </p:txBody>
      </p:sp>
      <p:pic>
        <p:nvPicPr>
          <p:cNvPr id="5" name="Content Placeholder 4"/>
          <p:cNvPicPr>
            <a:picLocks noGrp="1" noChangeAspect="1"/>
          </p:cNvPicPr>
          <p:nvPr>
            <p:ph idx="1"/>
          </p:nvPr>
        </p:nvPicPr>
        <p:blipFill>
          <a:blip r:embed="rId2"/>
          <a:stretch>
            <a:fillRect/>
          </a:stretch>
        </p:blipFill>
        <p:spPr>
          <a:xfrm>
            <a:off x="1484312" y="1600200"/>
            <a:ext cx="10018712" cy="4495800"/>
          </a:xfrm>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609600"/>
          </a:xfrm>
        </p:spPr>
        <p:txBody>
          <a:bodyPr>
            <a:normAutofit fontScale="90000"/>
          </a:bodyPr>
          <a:lstStyle/>
          <a:p>
            <a:r>
              <a:rPr lang="en-US" dirty="0"/>
              <a:t>Knowledge-based Wumpus Agent</a:t>
            </a:r>
          </a:p>
        </p:txBody>
      </p:sp>
      <p:sp>
        <p:nvSpPr>
          <p:cNvPr id="3" name="Content Placeholder 2"/>
          <p:cNvSpPr>
            <a:spLocks noGrp="1"/>
          </p:cNvSpPr>
          <p:nvPr>
            <p:ph idx="1"/>
          </p:nvPr>
        </p:nvSpPr>
        <p:spPr/>
        <p:txBody>
          <a:bodyPr>
            <a:noAutofit/>
          </a:bodyPr>
          <a:lstStyle/>
          <a:p>
            <a:pPr algn="just"/>
            <a:r>
              <a:rPr lang="en-US" sz="2000" b="0" i="0" u="none" strike="noStrike" baseline="0" dirty="0">
                <a:latin typeface="Times-Roman"/>
              </a:rPr>
              <a:t>The agent perceives a stench in [1,2], resulting in the state of knowledge shown in Figure 7.4(a). </a:t>
            </a:r>
          </a:p>
          <a:p>
            <a:pPr algn="just"/>
            <a:r>
              <a:rPr lang="en-US" sz="2000" b="0" i="0" u="none" strike="noStrike" baseline="0" dirty="0">
                <a:latin typeface="Times-Roman"/>
              </a:rPr>
              <a:t>The stench in [1,2] means that there must be a </a:t>
            </a:r>
            <a:r>
              <a:rPr lang="en-US" sz="2000" b="0" i="0" u="none" strike="noStrike" baseline="0" dirty="0" err="1">
                <a:latin typeface="Times-Roman"/>
              </a:rPr>
              <a:t>wumpus</a:t>
            </a:r>
            <a:r>
              <a:rPr lang="en-US" sz="2000" b="0" i="0" u="none" strike="noStrike" baseline="0" dirty="0">
                <a:latin typeface="Times-Roman"/>
              </a:rPr>
              <a:t> nearby. But the </a:t>
            </a:r>
            <a:r>
              <a:rPr lang="en-US" sz="2000" b="0" i="0" u="none" strike="noStrike" baseline="0" dirty="0" err="1">
                <a:latin typeface="Times-Roman"/>
              </a:rPr>
              <a:t>wumpus</a:t>
            </a:r>
            <a:r>
              <a:rPr lang="en-US" sz="2000" b="0" i="0" u="none" strike="noStrike" baseline="0" dirty="0">
                <a:latin typeface="Times-Roman"/>
              </a:rPr>
              <a:t> cannot be in [1,1], by the rules of the game, and it cannot be in [2,2] (or the agent would have detected a stench when it was in [2,1]). Therefore, the agent can infer that the </a:t>
            </a:r>
            <a:r>
              <a:rPr lang="en-US" sz="2000" b="0" i="0" u="none" strike="noStrike" baseline="0" dirty="0" err="1">
                <a:latin typeface="Times-Roman"/>
              </a:rPr>
              <a:t>wumpus</a:t>
            </a:r>
            <a:r>
              <a:rPr lang="en-US" sz="2000" b="0" i="0" u="none" strike="noStrike" baseline="0" dirty="0">
                <a:latin typeface="Times-Roman"/>
              </a:rPr>
              <a:t> is in [1,3]. The notation W! indicates this inference. </a:t>
            </a:r>
          </a:p>
          <a:p>
            <a:pPr algn="just"/>
            <a:r>
              <a:rPr lang="en-US" sz="2000" b="0" i="0" u="none" strike="noStrike" baseline="0" dirty="0">
                <a:latin typeface="Times-Roman"/>
              </a:rPr>
              <a:t>Moreover, the lack of a breeze in [1,2] implies that there is no pit in [2,2]. Yet the agent has already inferred that there must be a pit in either [2,2] or [3,1], so this means it must be in [3,1]. </a:t>
            </a:r>
          </a:p>
          <a:p>
            <a:pPr algn="just"/>
            <a:r>
              <a:rPr lang="en-US" sz="2000" b="0" i="0" u="none" strike="noStrike" baseline="0" dirty="0">
                <a:latin typeface="Times-Roman"/>
              </a:rPr>
              <a:t>This is a fairly difficult inference, because it combines knowledge gained at different times in different places and relies on the lack of a percept to make one crucial step.</a:t>
            </a:r>
            <a:endParaRPr lang="en-US" sz="2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Knowledge-based Wumpus Agent</a:t>
            </a:r>
          </a:p>
        </p:txBody>
      </p:sp>
      <p:sp>
        <p:nvSpPr>
          <p:cNvPr id="3" name="Content Placeholder 2"/>
          <p:cNvSpPr>
            <a:spLocks noGrp="1"/>
          </p:cNvSpPr>
          <p:nvPr>
            <p:ph idx="1"/>
          </p:nvPr>
        </p:nvSpPr>
        <p:spPr/>
        <p:txBody>
          <a:bodyPr>
            <a:normAutofit/>
          </a:bodyPr>
          <a:lstStyle/>
          <a:p>
            <a:pPr algn="just"/>
            <a:r>
              <a:rPr lang="en-US" sz="2000" b="0" i="0" u="none" strike="noStrike" baseline="0" dirty="0">
                <a:latin typeface="Times New Roman" panose="02020603050405020304" charset="0"/>
                <a:cs typeface="Times New Roman" panose="02020603050405020304" charset="0"/>
              </a:rPr>
              <a:t>The agent has now proved to itself that there is neither a pit nor a </a:t>
            </a:r>
            <a:r>
              <a:rPr lang="en-US" sz="2000" b="0" i="0" u="none" strike="noStrike" baseline="0" dirty="0" err="1">
                <a:latin typeface="Times New Roman" panose="02020603050405020304" charset="0"/>
                <a:cs typeface="Times New Roman" panose="02020603050405020304" charset="0"/>
              </a:rPr>
              <a:t>wumpus</a:t>
            </a:r>
            <a:r>
              <a:rPr lang="en-US" sz="2000" b="0" i="0" u="none" strike="noStrike" baseline="0" dirty="0">
                <a:latin typeface="Times New Roman" panose="02020603050405020304" charset="0"/>
                <a:cs typeface="Times New Roman" panose="02020603050405020304" charset="0"/>
              </a:rPr>
              <a:t> in [2,2], so it is OK to move there. </a:t>
            </a:r>
          </a:p>
          <a:p>
            <a:pPr algn="just"/>
            <a:r>
              <a:rPr lang="en-US" sz="2000" dirty="0">
                <a:latin typeface="Times New Roman" panose="02020603050405020304" charset="0"/>
                <a:cs typeface="Times New Roman" panose="02020603050405020304" charset="0"/>
              </a:rPr>
              <a:t>A</a:t>
            </a:r>
            <a:r>
              <a:rPr lang="en-US" sz="2000" b="0" i="0" u="none" strike="noStrike" baseline="0" dirty="0">
                <a:latin typeface="Times New Roman" panose="02020603050405020304" charset="0"/>
                <a:cs typeface="Times New Roman" panose="02020603050405020304" charset="0"/>
              </a:rPr>
              <a:t>gent’s state of knowledge at [2,2] has not been shown; it is just assumed that the agent turns and moves to [2,3], giving us Figure 7.4(b). </a:t>
            </a:r>
          </a:p>
          <a:p>
            <a:pPr algn="just"/>
            <a:r>
              <a:rPr lang="en-US" sz="2000" b="0" i="0" u="none" strike="noStrike" baseline="0" dirty="0">
                <a:latin typeface="Times New Roman" panose="02020603050405020304" charset="0"/>
                <a:cs typeface="Times New Roman" panose="02020603050405020304" charset="0"/>
              </a:rPr>
              <a:t>In [2,3], the agent detects a glitter, so it should grab the gold and then return home.</a:t>
            </a:r>
          </a:p>
          <a:p>
            <a:pPr algn="just"/>
            <a:r>
              <a:rPr lang="en-US" sz="2000" b="0" i="0" u="none" strike="noStrike" baseline="0" dirty="0">
                <a:latin typeface="Times New Roman" panose="02020603050405020304" charset="0"/>
                <a:cs typeface="Times New Roman" panose="02020603050405020304" charset="0"/>
              </a:rPr>
              <a:t>It must be noted that in each case for which the agent draws a conclusion from the available information, that conclusion is </a:t>
            </a:r>
            <a:r>
              <a:rPr lang="en-US" sz="2000" b="0" i="1" u="none" strike="noStrike" baseline="0" dirty="0">
                <a:latin typeface="Times New Roman" panose="02020603050405020304" charset="0"/>
                <a:cs typeface="Times New Roman" panose="02020603050405020304" charset="0"/>
              </a:rPr>
              <a:t>guaranteed </a:t>
            </a:r>
            <a:r>
              <a:rPr lang="en-US" sz="2000" b="0" i="0" u="none" strike="noStrike" baseline="0" dirty="0">
                <a:latin typeface="Times New Roman" panose="02020603050405020304" charset="0"/>
                <a:cs typeface="Times New Roman" panose="02020603050405020304" charset="0"/>
              </a:rPr>
              <a:t>to be correct if the available information is correct.</a:t>
            </a:r>
          </a:p>
          <a:p>
            <a:pPr algn="just"/>
            <a:r>
              <a:rPr lang="en-US" sz="2000" b="1" i="0" u="none" strike="noStrike" baseline="0" dirty="0">
                <a:latin typeface="Times New Roman" panose="02020603050405020304" charset="0"/>
                <a:cs typeface="Times New Roman" panose="02020603050405020304" charset="0"/>
              </a:rPr>
              <a:t>This is a fundamental property of logical reasoning.</a:t>
            </a:r>
            <a:endParaRPr lang="en-US" sz="2000" b="1" dirty="0">
              <a:latin typeface="Times New Roman" panose="02020603050405020304" charset="0"/>
              <a:cs typeface="Times New Roman" panose="020206030504050203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a:xfrm>
            <a:off x="1981200" y="609600"/>
            <a:ext cx="8229600" cy="786936"/>
          </a:xfrm>
          <a:noFill/>
        </p:spPr>
        <p:txBody>
          <a:bodyPr>
            <a:normAutofit/>
          </a:bodyPr>
          <a:lstStyle/>
          <a:p>
            <a:r>
              <a:rPr lang="en-US" altLang="zh-CN" dirty="0">
                <a:ea typeface="SimSun" panose="02010600030101010101" pitchFamily="2" charset="-122"/>
              </a:rPr>
              <a:t>Environment Types</a:t>
            </a:r>
          </a:p>
        </p:txBody>
      </p:sp>
      <p:sp>
        <p:nvSpPr>
          <p:cNvPr id="23555" name="Content Placeholder 2"/>
          <p:cNvSpPr>
            <a:spLocks noGrp="1"/>
          </p:cNvSpPr>
          <p:nvPr>
            <p:ph idx="1"/>
          </p:nvPr>
        </p:nvSpPr>
        <p:spPr>
          <a:xfrm>
            <a:off x="1981200" y="1600200"/>
            <a:ext cx="8229600" cy="5043488"/>
          </a:xfrm>
          <a:noFill/>
        </p:spPr>
        <p:txBody>
          <a:bodyPr/>
          <a:lstStyle/>
          <a:p>
            <a:pPr marL="341630" indent="-341630">
              <a:spcBef>
                <a:spcPts val="700"/>
              </a:spcBef>
              <a:buSzPct val="80000"/>
              <a:buBlip>
                <a:blip r:embed="rId2"/>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dirty="0">
                <a:solidFill>
                  <a:srgbClr val="FF0000"/>
                </a:solidFill>
                <a:ea typeface="SimSun" panose="02010600030101010101" pitchFamily="2" charset="-122"/>
              </a:rPr>
              <a:t> </a:t>
            </a:r>
            <a:r>
              <a:rPr lang="en-US" altLang="en-US" sz="2400" dirty="0">
                <a:solidFill>
                  <a:srgbClr val="FF0000"/>
                </a:solidFill>
              </a:rPr>
              <a:t>Deterministic vs. stochastic</a:t>
            </a:r>
          </a:p>
          <a:p>
            <a:pPr marL="741680" lvl="1" indent="-284480">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solidFill>
                  <a:srgbClr val="000000"/>
                </a:solidFill>
              </a:rPr>
              <a:t>Next state of the environment Completely determined by the current state and the actions executed by the agent, then the environment is deterministic, otherwise, it is Stochastic.  </a:t>
            </a:r>
          </a:p>
          <a:p>
            <a:pPr marL="741680" lvl="1" indent="-284480">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solidFill>
                  <a:srgbClr val="000000"/>
                </a:solidFill>
              </a:rPr>
              <a:t>Strategic environment:  deterministic except for actions of other agents</a:t>
            </a:r>
          </a:p>
          <a:p>
            <a:pPr marL="741680" lvl="1" indent="-284480">
              <a:spcBef>
                <a:spcPts val="600"/>
              </a:spcBef>
              <a:buClr>
                <a:srgbClr val="C09E4A"/>
              </a:buClr>
              <a:buSzPct val="70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solidFill>
                  <a:srgbClr val="FF0000"/>
                </a:solidFill>
              </a:rPr>
              <a:t>-Cleaner and taxi driver are:</a:t>
            </a:r>
          </a:p>
          <a:p>
            <a:pPr marL="1905" lvl="2" indent="913130">
              <a:spcBef>
                <a:spcPts val="5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Stochastic because of some unobservable aspects </a:t>
            </a:r>
            <a:r>
              <a:rPr lang="en-US" altLang="en-US" dirty="0">
                <a:solidFill>
                  <a:srgbClr val="000000"/>
                </a:solidFill>
                <a:latin typeface="Wingdings" panose="05000000000000000000" pitchFamily="2" charset="2"/>
                <a:ea typeface="Wingdings" panose="05000000000000000000" pitchFamily="2" charset="2"/>
                <a:cs typeface="Wingdings" panose="05000000000000000000" pitchFamily="2" charset="2"/>
              </a:rPr>
              <a:t></a:t>
            </a:r>
            <a:r>
              <a:rPr lang="en-US" altLang="en-US" dirty="0">
                <a:solidFill>
                  <a:srgbClr val="000000"/>
                </a:solidFill>
              </a:rPr>
              <a:t> noise or unknown</a:t>
            </a:r>
          </a:p>
          <a:p>
            <a:pPr marL="341630" indent="-341630">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zh-CN" sz="2400" dirty="0">
              <a:ea typeface="SimSun" panose="02010600030101010101" pitchFamily="2" charset="-122"/>
            </a:endParaRPr>
          </a:p>
          <a:p>
            <a:pPr marL="341630" indent="-341630">
              <a:lnSpc>
                <a:spcPct val="9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zh-CN" dirty="0">
              <a:ea typeface="SimSun" panose="02010600030101010101" pitchFamily="2" charset="-122"/>
            </a:endParaRPr>
          </a:p>
          <a:p>
            <a:pPr marL="341630" indent="-34163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zh-CN" dirty="0">
              <a:ea typeface="SimSun" panose="02010600030101010101" pitchFamily="2" charset="-122"/>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ChangeArrowheads="1"/>
          </p:cNvSpPr>
          <p:nvPr/>
        </p:nvSpPr>
        <p:spPr bwMode="auto">
          <a:xfrm>
            <a:off x="1981200" y="1524000"/>
            <a:ext cx="8458200" cy="5105400"/>
          </a:xfrm>
          <a:prstGeom prst="rect">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p:txBody>
      </p:sp>
      <p:sp>
        <p:nvSpPr>
          <p:cNvPr id="11267" name="Rectangle 2"/>
          <p:cNvSpPr>
            <a:spLocks noGrp="1" noChangeArrowheads="1"/>
          </p:cNvSpPr>
          <p:nvPr>
            <p:ph type="title"/>
          </p:nvPr>
        </p:nvSpPr>
        <p:spPr>
          <a:xfrm>
            <a:off x="1981200" y="274638"/>
            <a:ext cx="8458200" cy="1143000"/>
          </a:xfrm>
          <a:solidFill>
            <a:srgbClr val="FFFF00"/>
          </a:solidFill>
        </p:spPr>
        <p:txBody>
          <a:bodyPr/>
          <a:lstStyle/>
          <a:p>
            <a:pPr eaLnBrk="1" hangingPunct="1"/>
            <a:r>
              <a:rPr lang="en-US" altLang="en-US"/>
              <a:t>Exploring a wumpus world</a:t>
            </a:r>
          </a:p>
        </p:txBody>
      </p:sp>
      <p:pic>
        <p:nvPicPr>
          <p:cNvPr id="8195" name="Picture 4" descr="wumpus-seq0c"/>
          <p:cNvPicPr>
            <a:picLocks noChangeAspect="1" noChangeArrowheads="1"/>
          </p:cNvPicPr>
          <p:nvPr/>
        </p:nvPicPr>
        <p:blipFill>
          <a:blip r:embed="rId2"/>
          <a:srcRect/>
          <a:stretch>
            <a:fillRect/>
          </a:stretch>
        </p:blipFill>
        <p:spPr bwMode="auto">
          <a:xfrm>
            <a:off x="3962400" y="2133600"/>
            <a:ext cx="4038600" cy="3348037"/>
          </a:xfrm>
          <a:prstGeom prst="rect">
            <a:avLst/>
          </a:prstGeom>
          <a:solidFill>
            <a:schemeClr val="bg2">
              <a:lumMod val="20000"/>
              <a:lumOff val="80000"/>
            </a:schemeClr>
          </a:solidFill>
          <a:ln w="9525">
            <a:noFill/>
            <a:miter lim="800000"/>
            <a:headEnd/>
            <a:tailEnd/>
          </a:ln>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ChangeArrowheads="1"/>
          </p:cNvSpPr>
          <p:nvPr/>
        </p:nvSpPr>
        <p:spPr bwMode="auto">
          <a:xfrm>
            <a:off x="1981200" y="1524000"/>
            <a:ext cx="8458200" cy="5105400"/>
          </a:xfrm>
          <a:prstGeom prst="rect">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p:txBody>
      </p:sp>
      <p:sp>
        <p:nvSpPr>
          <p:cNvPr id="12291" name="Rectangle 2"/>
          <p:cNvSpPr>
            <a:spLocks noGrp="1" noChangeArrowheads="1"/>
          </p:cNvSpPr>
          <p:nvPr>
            <p:ph type="title"/>
          </p:nvPr>
        </p:nvSpPr>
        <p:spPr>
          <a:xfrm>
            <a:off x="1981200" y="274638"/>
            <a:ext cx="8458200" cy="1143000"/>
          </a:xfrm>
          <a:solidFill>
            <a:srgbClr val="FFFF00"/>
          </a:solidFill>
        </p:spPr>
        <p:txBody>
          <a:bodyPr/>
          <a:lstStyle/>
          <a:p>
            <a:pPr eaLnBrk="1" hangingPunct="1"/>
            <a:r>
              <a:rPr lang="en-US" altLang="en-US"/>
              <a:t>Exploring a wumpus world</a:t>
            </a:r>
          </a:p>
        </p:txBody>
      </p:sp>
      <p:pic>
        <p:nvPicPr>
          <p:cNvPr id="12292" name="Picture 4" descr="wumpus-seq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3733800" y="2135982"/>
            <a:ext cx="4343400"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1981200" y="1524000"/>
            <a:ext cx="8458200" cy="5105400"/>
          </a:xfrm>
          <a:prstGeom prst="rect">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p:txBody>
      </p:sp>
      <p:sp>
        <p:nvSpPr>
          <p:cNvPr id="13315" name="Rectangle 2"/>
          <p:cNvSpPr>
            <a:spLocks noGrp="1" noChangeArrowheads="1"/>
          </p:cNvSpPr>
          <p:nvPr>
            <p:ph type="title"/>
          </p:nvPr>
        </p:nvSpPr>
        <p:spPr>
          <a:xfrm>
            <a:off x="1981200" y="274638"/>
            <a:ext cx="8458200" cy="1143000"/>
          </a:xfrm>
          <a:solidFill>
            <a:srgbClr val="FFFF00"/>
          </a:solidFill>
        </p:spPr>
        <p:txBody>
          <a:bodyPr/>
          <a:lstStyle/>
          <a:p>
            <a:pPr eaLnBrk="1" hangingPunct="1"/>
            <a:r>
              <a:rPr lang="en-US" altLang="en-US"/>
              <a:t>Exploring a wumpus world</a:t>
            </a:r>
          </a:p>
        </p:txBody>
      </p:sp>
      <p:pic>
        <p:nvPicPr>
          <p:cNvPr id="13316" name="Picture 3" descr="wumpus-seq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3505200" y="2138364"/>
            <a:ext cx="4495800"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1981200" y="1524000"/>
            <a:ext cx="8458200" cy="5105400"/>
          </a:xfrm>
          <a:prstGeom prst="rect">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p:txBody>
      </p:sp>
      <p:sp>
        <p:nvSpPr>
          <p:cNvPr id="14339" name="Rectangle 2"/>
          <p:cNvSpPr>
            <a:spLocks noGrp="1" noChangeArrowheads="1"/>
          </p:cNvSpPr>
          <p:nvPr>
            <p:ph type="title"/>
          </p:nvPr>
        </p:nvSpPr>
        <p:spPr>
          <a:xfrm>
            <a:off x="1981200" y="274638"/>
            <a:ext cx="8458200" cy="1143000"/>
          </a:xfrm>
          <a:solidFill>
            <a:srgbClr val="FFFF00"/>
          </a:solidFill>
        </p:spPr>
        <p:txBody>
          <a:bodyPr/>
          <a:lstStyle/>
          <a:p>
            <a:pPr eaLnBrk="1" hangingPunct="1"/>
            <a:r>
              <a:rPr lang="en-US" altLang="en-US"/>
              <a:t>Exploring a wumpus world</a:t>
            </a:r>
          </a:p>
        </p:txBody>
      </p:sp>
      <p:pic>
        <p:nvPicPr>
          <p:cNvPr id="14340" name="Picture 3" descr="wumpus-seq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3657600" y="2138364"/>
            <a:ext cx="4419600"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1981200" y="1524000"/>
            <a:ext cx="8458200" cy="5105400"/>
          </a:xfrm>
          <a:prstGeom prst="rect">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p:txBody>
      </p:sp>
      <p:sp>
        <p:nvSpPr>
          <p:cNvPr id="15363" name="Rectangle 2"/>
          <p:cNvSpPr>
            <a:spLocks noGrp="1" noChangeArrowheads="1"/>
          </p:cNvSpPr>
          <p:nvPr>
            <p:ph type="title"/>
          </p:nvPr>
        </p:nvSpPr>
        <p:spPr>
          <a:xfrm>
            <a:off x="1981200" y="274638"/>
            <a:ext cx="8382000" cy="1143000"/>
          </a:xfrm>
          <a:solidFill>
            <a:srgbClr val="FFFF00"/>
          </a:solidFill>
        </p:spPr>
        <p:txBody>
          <a:bodyPr/>
          <a:lstStyle/>
          <a:p>
            <a:pPr eaLnBrk="1" hangingPunct="1"/>
            <a:r>
              <a:rPr lang="en-US" altLang="en-US"/>
              <a:t>Exploring a wumpus world</a:t>
            </a:r>
          </a:p>
        </p:txBody>
      </p:sp>
      <p:pic>
        <p:nvPicPr>
          <p:cNvPr id="15364" name="Picture 3" descr="wumpus-seq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3429000" y="2133600"/>
            <a:ext cx="4648200"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1981200" y="1447800"/>
            <a:ext cx="8458200" cy="5105400"/>
          </a:xfrm>
          <a:prstGeom prst="rect">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a:t>  </a:t>
            </a:r>
          </a:p>
        </p:txBody>
      </p:sp>
      <p:sp>
        <p:nvSpPr>
          <p:cNvPr id="16387" name="Rectangle 2"/>
          <p:cNvSpPr>
            <a:spLocks noGrp="1" noChangeArrowheads="1"/>
          </p:cNvSpPr>
          <p:nvPr>
            <p:ph type="title"/>
          </p:nvPr>
        </p:nvSpPr>
        <p:spPr>
          <a:xfrm>
            <a:off x="1981200" y="274638"/>
            <a:ext cx="8458200" cy="1143000"/>
          </a:xfrm>
          <a:solidFill>
            <a:srgbClr val="FFFF00"/>
          </a:solidFill>
        </p:spPr>
        <p:txBody>
          <a:bodyPr/>
          <a:lstStyle/>
          <a:p>
            <a:pPr eaLnBrk="1" hangingPunct="1"/>
            <a:r>
              <a:rPr lang="en-US" altLang="en-US"/>
              <a:t>Exploring a wumpus world</a:t>
            </a:r>
          </a:p>
        </p:txBody>
      </p:sp>
      <p:pic>
        <p:nvPicPr>
          <p:cNvPr id="16388" name="Picture 3" descr="wumpus-seq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4419600" y="2138364"/>
            <a:ext cx="4343400"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1981200" y="1524000"/>
            <a:ext cx="8458200" cy="5105400"/>
          </a:xfrm>
          <a:prstGeom prst="rect">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p:txBody>
      </p:sp>
      <p:sp>
        <p:nvSpPr>
          <p:cNvPr id="17411" name="Rectangle 2"/>
          <p:cNvSpPr>
            <a:spLocks noGrp="1" noChangeArrowheads="1"/>
          </p:cNvSpPr>
          <p:nvPr>
            <p:ph type="title"/>
          </p:nvPr>
        </p:nvSpPr>
        <p:spPr>
          <a:xfrm>
            <a:off x="1981200" y="274638"/>
            <a:ext cx="8382000" cy="1143000"/>
          </a:xfrm>
          <a:solidFill>
            <a:srgbClr val="FFFF00"/>
          </a:solidFill>
        </p:spPr>
        <p:txBody>
          <a:bodyPr/>
          <a:lstStyle/>
          <a:p>
            <a:pPr eaLnBrk="1" hangingPunct="1"/>
            <a:r>
              <a:rPr lang="en-US" altLang="en-US"/>
              <a:t>Exploring a wumpus world</a:t>
            </a:r>
          </a:p>
        </p:txBody>
      </p:sp>
      <p:pic>
        <p:nvPicPr>
          <p:cNvPr id="17412" name="Picture 3" descr="wumpus-seq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3124200" y="2133600"/>
            <a:ext cx="5105400"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nvSpPr>
        <p:spPr bwMode="auto">
          <a:xfrm>
            <a:off x="1981200" y="1524000"/>
            <a:ext cx="8458200" cy="5105400"/>
          </a:xfrm>
          <a:prstGeom prst="rect">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p:txBody>
      </p:sp>
      <p:sp>
        <p:nvSpPr>
          <p:cNvPr id="18435" name="Rectangle 2"/>
          <p:cNvSpPr>
            <a:spLocks noGrp="1" noChangeArrowheads="1"/>
          </p:cNvSpPr>
          <p:nvPr>
            <p:ph type="title"/>
          </p:nvPr>
        </p:nvSpPr>
        <p:spPr>
          <a:xfrm>
            <a:off x="1981200" y="274638"/>
            <a:ext cx="8458200" cy="1143000"/>
          </a:xfrm>
          <a:solidFill>
            <a:srgbClr val="FFFF00"/>
          </a:solidFill>
        </p:spPr>
        <p:txBody>
          <a:bodyPr/>
          <a:lstStyle/>
          <a:p>
            <a:pPr eaLnBrk="1" hangingPunct="1"/>
            <a:r>
              <a:rPr lang="en-US" altLang="en-US"/>
              <a:t>Exploring a wumpus world</a:t>
            </a:r>
          </a:p>
        </p:txBody>
      </p:sp>
      <p:pic>
        <p:nvPicPr>
          <p:cNvPr id="18436" name="Picture 3" descr="wumpus-seq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3124200" y="2138364"/>
            <a:ext cx="5562600"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21508" name="Rectangle 2"/>
          <p:cNvSpPr>
            <a:spLocks noGrp="1" noChangeArrowheads="1"/>
          </p:cNvSpPr>
          <p:nvPr>
            <p:ph type="title"/>
          </p:nvPr>
        </p:nvSpPr>
        <p:spPr/>
        <p:txBody>
          <a:bodyPr/>
          <a:lstStyle/>
          <a:p>
            <a:pPr eaLnBrk="1" hangingPunct="1"/>
            <a:r>
              <a:rPr lang="en-US" altLang="en-US"/>
              <a:t>Other Sticky Situations</a:t>
            </a:r>
          </a:p>
        </p:txBody>
      </p:sp>
      <p:sp>
        <p:nvSpPr>
          <p:cNvPr id="21509" name="Rectangle 5"/>
          <p:cNvSpPr>
            <a:spLocks noGrp="1" noChangeArrowheads="1"/>
          </p:cNvSpPr>
          <p:nvPr>
            <p:ph type="body" sz="half" idx="2"/>
          </p:nvPr>
        </p:nvSpPr>
        <p:spPr/>
        <p:txBody>
          <a:bodyPr/>
          <a:lstStyle/>
          <a:p>
            <a:pPr eaLnBrk="1" hangingPunct="1"/>
            <a:r>
              <a:rPr lang="en-US" altLang="en-US"/>
              <a:t>Breeze in (1,2) and (2,1)</a:t>
            </a:r>
          </a:p>
          <a:p>
            <a:pPr lvl="1" eaLnBrk="1" hangingPunct="1"/>
            <a:r>
              <a:rPr lang="en-US" altLang="en-US"/>
              <a:t>No safe actions</a:t>
            </a:r>
          </a:p>
          <a:p>
            <a:pPr lvl="1" eaLnBrk="1" hangingPunct="1"/>
            <a:endParaRPr lang="en-US" altLang="en-US"/>
          </a:p>
          <a:p>
            <a:pPr eaLnBrk="1" hangingPunct="1"/>
            <a:r>
              <a:rPr lang="en-US" altLang="en-US"/>
              <a:t>Smell in (1,1)</a:t>
            </a:r>
          </a:p>
          <a:p>
            <a:pPr lvl="1" eaLnBrk="1" hangingPunct="1"/>
            <a:r>
              <a:rPr lang="en-US" altLang="en-US"/>
              <a:t>Cannot move</a:t>
            </a:r>
          </a:p>
        </p:txBody>
      </p:sp>
      <p:pic>
        <p:nvPicPr>
          <p:cNvPr id="215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002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343401"/>
            <a:ext cx="17907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62000"/>
          </a:xfrm>
        </p:spPr>
        <p:txBody>
          <a:bodyPr/>
          <a:lstStyle/>
          <a:p>
            <a:r>
              <a:rPr lang="en-US" altLang="en-US" dirty="0"/>
              <a:t>Logic</a:t>
            </a:r>
            <a:endParaRPr lang="en-US" dirty="0"/>
          </a:p>
        </p:txBody>
      </p:sp>
      <p:sp>
        <p:nvSpPr>
          <p:cNvPr id="3" name="Content Placeholder 2"/>
          <p:cNvSpPr>
            <a:spLocks noGrp="1"/>
          </p:cNvSpPr>
          <p:nvPr>
            <p:ph idx="1"/>
          </p:nvPr>
        </p:nvSpPr>
        <p:spPr>
          <a:xfrm>
            <a:off x="1484310" y="1905000"/>
            <a:ext cx="10018713" cy="4114799"/>
          </a:xfrm>
        </p:spPr>
        <p:txBody>
          <a:bodyPr>
            <a:normAutofit/>
          </a:bodyPr>
          <a:lstStyle/>
          <a:p>
            <a:pPr algn="l"/>
            <a:r>
              <a:rPr lang="en-US" sz="2000" b="0" i="0" u="none" strike="noStrike" baseline="0" dirty="0">
                <a:latin typeface="Times New Roman" panose="02020603050405020304" charset="0"/>
                <a:cs typeface="Times New Roman" panose="02020603050405020304" charset="0"/>
              </a:rPr>
              <a:t>Knowledge bases consist of sentences. These sentences are expressed according to the </a:t>
            </a:r>
            <a:r>
              <a:rPr lang="en-US" sz="2000" b="1" i="0" u="none" strike="noStrike" baseline="0" dirty="0">
                <a:latin typeface="Times New Roman" panose="02020603050405020304" charset="0"/>
                <a:cs typeface="Times New Roman" panose="02020603050405020304" charset="0"/>
              </a:rPr>
              <a:t>syntax </a:t>
            </a:r>
            <a:r>
              <a:rPr lang="en-US" sz="2000" b="0" i="0" u="none" strike="noStrike" baseline="0" dirty="0">
                <a:latin typeface="Times New Roman" panose="02020603050405020304" charset="0"/>
                <a:cs typeface="Times New Roman" panose="02020603050405020304" charset="0"/>
              </a:rPr>
              <a:t>of the representation language, which specifies all the sentences that are well formed. The notion of syntax is clear enough in ordinary arithmetic:</a:t>
            </a:r>
          </a:p>
          <a:p>
            <a:pPr algn="l"/>
            <a:r>
              <a:rPr lang="en-US" sz="2000" b="0" i="0" u="none" strike="noStrike" baseline="0" dirty="0">
                <a:latin typeface="Times New Roman" panose="02020603050405020304" charset="0"/>
                <a:cs typeface="Times New Roman" panose="02020603050405020304" charset="0"/>
              </a:rPr>
              <a:t>“x + y = 4” is a well-formed sentence, whereas “x4y+ =” is not.</a:t>
            </a:r>
          </a:p>
          <a:p>
            <a:pPr algn="l"/>
            <a:r>
              <a:rPr lang="en-US" sz="2000" b="0" i="0" u="none" strike="noStrike" baseline="0" dirty="0">
                <a:latin typeface="Times New Roman" panose="02020603050405020304" charset="0"/>
                <a:cs typeface="Times New Roman" panose="02020603050405020304" charset="0"/>
              </a:rPr>
              <a:t>A logic must also define the </a:t>
            </a:r>
            <a:r>
              <a:rPr lang="en-US" sz="2000" b="1" i="0" u="none" strike="noStrike" baseline="0" dirty="0">
                <a:latin typeface="Times New Roman" panose="02020603050405020304" charset="0"/>
                <a:cs typeface="Times New Roman" panose="02020603050405020304" charset="0"/>
              </a:rPr>
              <a:t>semantics </a:t>
            </a:r>
            <a:r>
              <a:rPr lang="en-US" sz="2000" b="0" i="0" u="none" strike="noStrike" baseline="0" dirty="0">
                <a:latin typeface="Times New Roman" panose="02020603050405020304" charset="0"/>
                <a:cs typeface="Times New Roman" panose="02020603050405020304" charset="0"/>
              </a:rPr>
              <a:t>or meaning of sentences. The semantics defines the </a:t>
            </a:r>
            <a:r>
              <a:rPr lang="en-US" sz="2000" b="1" i="0" u="none" strike="noStrike" baseline="0" dirty="0">
                <a:latin typeface="Times New Roman" panose="02020603050405020304" charset="0"/>
                <a:cs typeface="Times New Roman" panose="02020603050405020304" charset="0"/>
              </a:rPr>
              <a:t>truth </a:t>
            </a:r>
            <a:r>
              <a:rPr lang="en-US" sz="2000" b="0" i="0" u="none" strike="noStrike" baseline="0" dirty="0">
                <a:latin typeface="Times New Roman" panose="02020603050405020304" charset="0"/>
                <a:cs typeface="Times New Roman" panose="02020603050405020304" charset="0"/>
              </a:rPr>
              <a:t>of each sentence with respect to each </a:t>
            </a:r>
            <a:r>
              <a:rPr lang="en-US" sz="2000" b="1" i="0" u="none" strike="noStrike" baseline="0" dirty="0">
                <a:latin typeface="Times New Roman" panose="02020603050405020304" charset="0"/>
                <a:cs typeface="Times New Roman" panose="02020603050405020304" charset="0"/>
              </a:rPr>
              <a:t>possible world</a:t>
            </a:r>
            <a:r>
              <a:rPr lang="en-US" sz="2000" b="0" i="0" u="none" strike="noStrike" baseline="0" dirty="0">
                <a:latin typeface="Times New Roman" panose="02020603050405020304" charset="0"/>
                <a:cs typeface="Times New Roman" panose="02020603050405020304" charset="0"/>
              </a:rPr>
              <a:t>. </a:t>
            </a:r>
          </a:p>
          <a:p>
            <a:pPr algn="l"/>
            <a:r>
              <a:rPr lang="en-US" sz="2000" b="0" i="0" u="none" strike="noStrike" baseline="0" dirty="0">
                <a:latin typeface="Times New Roman" panose="02020603050405020304" charset="0"/>
                <a:cs typeface="Times New Roman" panose="02020603050405020304" charset="0"/>
              </a:rPr>
              <a:t>For example, the semantics for arithmetic specifies that the sentence “x + y =4” is true in a world where x is 2 and y is 2, but false in a world where x is 1 and y is 1. </a:t>
            </a:r>
          </a:p>
          <a:p>
            <a:pPr algn="l"/>
            <a:r>
              <a:rPr lang="en-US" sz="2000" b="0" i="0" u="none" strike="noStrike" baseline="0" dirty="0">
                <a:latin typeface="Times New Roman" panose="02020603050405020304" charset="0"/>
                <a:cs typeface="Times New Roman" panose="02020603050405020304" charset="0"/>
              </a:rPr>
              <a:t>In standard logics, every sentence must be either true or false in each possible world—there is no “in between.”</a:t>
            </a:r>
          </a:p>
          <a:p>
            <a:pPr marL="0" indent="0" algn="l">
              <a:buNone/>
            </a:pPr>
            <a:endParaRPr 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1981200" y="533400"/>
            <a:ext cx="8229600" cy="863136"/>
          </a:xfrm>
          <a:noFill/>
        </p:spPr>
        <p:txBody>
          <a:bodyPr/>
          <a:lstStyle/>
          <a:p>
            <a:r>
              <a:rPr lang="en-US" altLang="zh-CN" dirty="0">
                <a:ea typeface="SimSun" panose="02010600030101010101" pitchFamily="2" charset="-122"/>
              </a:rPr>
              <a:t>Environment Types</a:t>
            </a:r>
          </a:p>
        </p:txBody>
      </p:sp>
      <p:sp>
        <p:nvSpPr>
          <p:cNvPr id="24579" name="Content Placeholder 2"/>
          <p:cNvSpPr>
            <a:spLocks noGrp="1"/>
          </p:cNvSpPr>
          <p:nvPr>
            <p:ph idx="1"/>
          </p:nvPr>
        </p:nvSpPr>
        <p:spPr>
          <a:xfrm>
            <a:off x="1981200" y="2133600"/>
            <a:ext cx="8915400" cy="3777622"/>
          </a:xfrm>
          <a:noFill/>
        </p:spPr>
        <p:txBody>
          <a:bodyPr/>
          <a:lstStyle/>
          <a:p>
            <a:r>
              <a:rPr lang="en-US" altLang="zh-CN" dirty="0">
                <a:solidFill>
                  <a:srgbClr val="FF0000"/>
                </a:solidFill>
                <a:ea typeface="SimSun" panose="02010600030101010101" pitchFamily="2" charset="-122"/>
              </a:rPr>
              <a:t>Episodic </a:t>
            </a:r>
            <a:r>
              <a:rPr lang="en-US" altLang="zh-CN" dirty="0">
                <a:ea typeface="SimSun" panose="02010600030101010101" pitchFamily="2" charset="-122"/>
              </a:rPr>
              <a:t>(vs. sequential): The agent's experience is divided into atomic "episodes" (each episode consists of the agent perceiving and then performing a single action), and the choice of action in each episode depends only on the episode itself.</a:t>
            </a:r>
          </a:p>
          <a:p>
            <a:endParaRPr lang="en-US" altLang="zh-CN" dirty="0">
              <a:ea typeface="SimSun" panose="02010600030101010101" pitchFamily="2" charset="-122"/>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a:xfrm>
            <a:off x="1484311" y="685801"/>
            <a:ext cx="10018713" cy="838200"/>
          </a:xfrm>
        </p:spPr>
        <p:txBody>
          <a:bodyPr/>
          <a:lstStyle/>
          <a:p>
            <a:pPr eaLnBrk="1" hangingPunct="1"/>
            <a:r>
              <a:rPr lang="en-US" altLang="en-US" dirty="0"/>
              <a:t>Logic…</a:t>
            </a:r>
          </a:p>
        </p:txBody>
      </p:sp>
      <p:sp>
        <p:nvSpPr>
          <p:cNvPr id="22533" name="Rectangle 3"/>
          <p:cNvSpPr>
            <a:spLocks noGrp="1" noChangeArrowheads="1"/>
          </p:cNvSpPr>
          <p:nvPr>
            <p:ph type="body" sz="half" idx="1"/>
          </p:nvPr>
        </p:nvSpPr>
        <p:spPr/>
        <p:txBody>
          <a:bodyPr>
            <a:normAutofit lnSpcReduction="10000"/>
          </a:bodyPr>
          <a:lstStyle/>
          <a:p>
            <a:pPr eaLnBrk="1" hangingPunct="1">
              <a:lnSpc>
                <a:spcPct val="90000"/>
              </a:lnSpc>
            </a:pPr>
            <a:r>
              <a:rPr lang="en-US" altLang="en-US" sz="2400" dirty="0"/>
              <a:t>Knowledge bases consist of sentences in a formal language</a:t>
            </a:r>
          </a:p>
          <a:p>
            <a:pPr lvl="1" eaLnBrk="1" hangingPunct="1">
              <a:lnSpc>
                <a:spcPct val="90000"/>
              </a:lnSpc>
            </a:pPr>
            <a:r>
              <a:rPr lang="en-US" altLang="en-US" sz="2000" dirty="0"/>
              <a:t>Syntax</a:t>
            </a:r>
          </a:p>
          <a:p>
            <a:pPr lvl="2" eaLnBrk="1" hangingPunct="1">
              <a:lnSpc>
                <a:spcPct val="90000"/>
              </a:lnSpc>
            </a:pPr>
            <a:r>
              <a:rPr lang="en-US" altLang="en-US" sz="1800" dirty="0"/>
              <a:t>Sentences are well formed</a:t>
            </a:r>
          </a:p>
          <a:p>
            <a:pPr lvl="1" eaLnBrk="1" hangingPunct="1">
              <a:lnSpc>
                <a:spcPct val="90000"/>
              </a:lnSpc>
            </a:pPr>
            <a:r>
              <a:rPr lang="en-US" altLang="en-US" sz="2000" dirty="0"/>
              <a:t>Semantics</a:t>
            </a:r>
          </a:p>
          <a:p>
            <a:pPr lvl="2" eaLnBrk="1" hangingPunct="1">
              <a:lnSpc>
                <a:spcPct val="90000"/>
              </a:lnSpc>
            </a:pPr>
            <a:r>
              <a:rPr lang="en-US" altLang="en-US" sz="1800" dirty="0"/>
              <a:t>The “meaning” of the sentence</a:t>
            </a:r>
          </a:p>
          <a:p>
            <a:pPr lvl="2" eaLnBrk="1" hangingPunct="1">
              <a:lnSpc>
                <a:spcPct val="90000"/>
              </a:lnSpc>
            </a:pPr>
            <a:r>
              <a:rPr lang="en-US" altLang="en-US" sz="1800" b="1" i="1" dirty="0"/>
              <a:t>The truth of each sentence with respect to each possible world (model)</a:t>
            </a:r>
          </a:p>
        </p:txBody>
      </p:sp>
      <p:sp>
        <p:nvSpPr>
          <p:cNvPr id="22534" name="Rectangle 4"/>
          <p:cNvSpPr>
            <a:spLocks noGrp="1" noChangeArrowheads="1"/>
          </p:cNvSpPr>
          <p:nvPr>
            <p:ph type="body" sz="half" idx="2"/>
          </p:nvPr>
        </p:nvSpPr>
        <p:spPr/>
        <p:txBody>
          <a:bodyPr>
            <a:normAutofit fontScale="85000" lnSpcReduction="20000"/>
          </a:bodyPr>
          <a:lstStyle/>
          <a:p>
            <a:pPr eaLnBrk="1" hangingPunct="1">
              <a:lnSpc>
                <a:spcPct val="90000"/>
              </a:lnSpc>
            </a:pPr>
            <a:r>
              <a:rPr lang="en-US" altLang="en-US" sz="2400" dirty="0"/>
              <a:t>Example:</a:t>
            </a:r>
          </a:p>
          <a:p>
            <a:pPr lvl="1" eaLnBrk="1" hangingPunct="1">
              <a:lnSpc>
                <a:spcPct val="90000"/>
              </a:lnSpc>
              <a:buFontTx/>
              <a:buNone/>
            </a:pPr>
            <a:r>
              <a:rPr lang="en-US" altLang="en-US" sz="2000" dirty="0"/>
              <a:t>x + 2 &gt;= y is a sentence</a:t>
            </a:r>
          </a:p>
          <a:p>
            <a:pPr lvl="1" eaLnBrk="1" hangingPunct="1">
              <a:lnSpc>
                <a:spcPct val="90000"/>
              </a:lnSpc>
              <a:buFontTx/>
              <a:buNone/>
            </a:pPr>
            <a:endParaRPr lang="en-US" altLang="en-US" sz="2000" dirty="0"/>
          </a:p>
          <a:p>
            <a:pPr lvl="1" eaLnBrk="1" hangingPunct="1">
              <a:lnSpc>
                <a:spcPct val="90000"/>
              </a:lnSpc>
              <a:buFontTx/>
              <a:buNone/>
            </a:pPr>
            <a:r>
              <a:rPr lang="en-US" altLang="en-US" sz="2000" dirty="0"/>
              <a:t>x2 + y &gt; is not a sentence</a:t>
            </a:r>
          </a:p>
          <a:p>
            <a:pPr lvl="1" eaLnBrk="1" hangingPunct="1">
              <a:lnSpc>
                <a:spcPct val="90000"/>
              </a:lnSpc>
              <a:buFontTx/>
              <a:buNone/>
            </a:pPr>
            <a:endParaRPr lang="en-US" altLang="en-US" sz="2000" dirty="0"/>
          </a:p>
          <a:p>
            <a:pPr lvl="1" eaLnBrk="1" hangingPunct="1">
              <a:lnSpc>
                <a:spcPct val="90000"/>
              </a:lnSpc>
              <a:buFontTx/>
              <a:buNone/>
            </a:pPr>
            <a:r>
              <a:rPr lang="en-US" altLang="en-US" sz="2000" dirty="0"/>
              <a:t>x + 2 &gt;= y is true </a:t>
            </a:r>
            <a:r>
              <a:rPr lang="en-US" altLang="en-US" sz="2000" dirty="0" err="1"/>
              <a:t>iff</a:t>
            </a:r>
            <a:r>
              <a:rPr lang="en-US" altLang="en-US" sz="2000" dirty="0"/>
              <a:t> x + 2 is not less than y</a:t>
            </a:r>
          </a:p>
          <a:p>
            <a:pPr lvl="1" eaLnBrk="1" hangingPunct="1">
              <a:lnSpc>
                <a:spcPct val="90000"/>
              </a:lnSpc>
              <a:buFontTx/>
              <a:buNone/>
            </a:pPr>
            <a:endParaRPr lang="en-US" altLang="en-US" sz="2000" dirty="0"/>
          </a:p>
          <a:p>
            <a:pPr lvl="1" eaLnBrk="1" hangingPunct="1">
              <a:lnSpc>
                <a:spcPct val="90000"/>
              </a:lnSpc>
              <a:buFontTx/>
              <a:buNone/>
            </a:pPr>
            <a:r>
              <a:rPr lang="en-US" altLang="en-US" sz="2000" dirty="0"/>
              <a:t>x + 2 &gt;= y is true in a world where x = 7, y=1 </a:t>
            </a:r>
          </a:p>
          <a:p>
            <a:pPr lvl="1" eaLnBrk="1" hangingPunct="1">
              <a:lnSpc>
                <a:spcPct val="90000"/>
              </a:lnSpc>
              <a:buFontTx/>
              <a:buNone/>
            </a:pPr>
            <a:endParaRPr lang="en-US" altLang="en-US" sz="2000" dirty="0"/>
          </a:p>
          <a:p>
            <a:pPr lvl="1" eaLnBrk="1" hangingPunct="1">
              <a:lnSpc>
                <a:spcPct val="90000"/>
              </a:lnSpc>
              <a:buFontTx/>
              <a:buNone/>
            </a:pPr>
            <a:r>
              <a:rPr lang="en-US" altLang="en-US" sz="2000" dirty="0"/>
              <a:t>x + 2 &gt;= y is false in world where x = 0, y =6</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a:xfrm>
            <a:off x="1484310" y="457200"/>
            <a:ext cx="10018713" cy="1066800"/>
          </a:xfrm>
        </p:spPr>
        <p:txBody>
          <a:bodyPr/>
          <a:lstStyle/>
          <a:p>
            <a:pPr eaLnBrk="1" hangingPunct="1"/>
            <a:r>
              <a:rPr lang="en-US" altLang="en-US" dirty="0"/>
              <a:t>Logic…</a:t>
            </a:r>
          </a:p>
        </p:txBody>
      </p:sp>
      <p:sp>
        <p:nvSpPr>
          <p:cNvPr id="23557" name="Rectangle 3"/>
          <p:cNvSpPr>
            <a:spLocks noGrp="1" noChangeArrowheads="1"/>
          </p:cNvSpPr>
          <p:nvPr>
            <p:ph type="body" idx="1"/>
          </p:nvPr>
        </p:nvSpPr>
        <p:spPr>
          <a:xfrm>
            <a:off x="1484310" y="1524000"/>
            <a:ext cx="10018713" cy="4343400"/>
          </a:xfrm>
        </p:spPr>
        <p:txBody>
          <a:bodyPr>
            <a:normAutofit fontScale="77500" lnSpcReduction="20000"/>
          </a:bodyPr>
          <a:lstStyle/>
          <a:p>
            <a:pPr>
              <a:lnSpc>
                <a:spcPct val="90000"/>
              </a:lnSpc>
            </a:pPr>
            <a:r>
              <a:rPr lang="en-US" altLang="en-US" sz="2800" b="1" i="1" u="sng" dirty="0"/>
              <a:t>Entailment</a:t>
            </a:r>
            <a:r>
              <a:rPr lang="en-US" altLang="en-US" sz="2800" dirty="0"/>
              <a:t> means that one thing follows logically from another. </a:t>
            </a:r>
          </a:p>
          <a:p>
            <a:pPr>
              <a:lnSpc>
                <a:spcPct val="90000"/>
              </a:lnSpc>
            </a:pPr>
            <a:r>
              <a:rPr lang="en-US" altLang="en-US" sz="2800" dirty="0"/>
              <a:t>If </a:t>
            </a:r>
            <a:r>
              <a:rPr lang="en-US" altLang="en-US" sz="2800" dirty="0">
                <a:latin typeface="Symbol" panose="05050102010706020507" pitchFamily="18" charset="2"/>
              </a:rPr>
              <a:t>a</a:t>
            </a:r>
            <a:r>
              <a:rPr lang="en-US" altLang="en-US" sz="2800" dirty="0"/>
              <a:t> and </a:t>
            </a:r>
            <a:r>
              <a:rPr lang="en-US" altLang="en-US" sz="2800" dirty="0">
                <a:latin typeface="Symbol" panose="05050102010706020507" pitchFamily="18" charset="2"/>
              </a:rPr>
              <a:t>b </a:t>
            </a:r>
            <a:r>
              <a:rPr lang="en-US" altLang="en-US" sz="2800" dirty="0"/>
              <a:t>  are two sentences and </a:t>
            </a:r>
            <a:r>
              <a:rPr lang="en-US" altLang="en-US" sz="2800" dirty="0">
                <a:latin typeface="Symbol" panose="05050102010706020507" pitchFamily="18" charset="2"/>
              </a:rPr>
              <a:t>a </a:t>
            </a:r>
            <a:r>
              <a:rPr lang="en-US" altLang="en-US" sz="2800" dirty="0"/>
              <a:t> entails  </a:t>
            </a:r>
            <a:r>
              <a:rPr lang="en-US" altLang="en-US" sz="2800" dirty="0">
                <a:latin typeface="Symbol" panose="05050102010706020507" pitchFamily="18" charset="2"/>
              </a:rPr>
              <a:t>b </a:t>
            </a:r>
            <a:r>
              <a:rPr lang="en-US" altLang="en-US" sz="2800" dirty="0"/>
              <a:t>i.e. </a:t>
            </a:r>
            <a:r>
              <a:rPr lang="en-US" altLang="en-US" sz="2800" dirty="0">
                <a:latin typeface="Symbol" panose="05050102010706020507" pitchFamily="18" charset="2"/>
              </a:rPr>
              <a:t>b</a:t>
            </a:r>
            <a:r>
              <a:rPr lang="en-US" altLang="en-US" sz="2800" dirty="0"/>
              <a:t> follows </a:t>
            </a:r>
            <a:r>
              <a:rPr lang="en-US" altLang="en-US" sz="2800" dirty="0">
                <a:latin typeface="Symbol" panose="05050102010706020507" pitchFamily="18" charset="2"/>
              </a:rPr>
              <a:t>a (</a:t>
            </a:r>
            <a:r>
              <a:rPr lang="en-US" altLang="en-US" sz="2800" dirty="0">
                <a:latin typeface="Times New Roman" panose="02020603050405020304" charset="0"/>
                <a:cs typeface="Times New Roman" panose="02020603050405020304" charset="0"/>
              </a:rPr>
              <a:t>i.e. </a:t>
            </a:r>
            <a:r>
              <a:rPr lang="en-US" altLang="en-US" sz="2800" dirty="0">
                <a:latin typeface="Symbol" panose="05050102010706020507" pitchFamily="18" charset="2"/>
              </a:rPr>
              <a:t>b </a:t>
            </a:r>
            <a:r>
              <a:rPr lang="en-US" altLang="en-US" sz="2800" dirty="0">
                <a:latin typeface="Times New Roman" panose="02020603050405020304" charset="0"/>
                <a:cs typeface="Times New Roman" panose="02020603050405020304" charset="0"/>
              </a:rPr>
              <a:t>follows from </a:t>
            </a:r>
            <a:r>
              <a:rPr lang="en-US" altLang="en-US" sz="2800" dirty="0">
                <a:latin typeface="Symbol" panose="05050102010706020507" pitchFamily="18" charset="2"/>
              </a:rPr>
              <a:t>a), </a:t>
            </a:r>
            <a:r>
              <a:rPr lang="en-US" altLang="en-US" sz="2800" dirty="0">
                <a:latin typeface="Times New Roman" panose="02020603050405020304" charset="0"/>
                <a:cs typeface="Times New Roman" panose="02020603050405020304" charset="0"/>
              </a:rPr>
              <a:t>then it is symbolized as follows:</a:t>
            </a:r>
          </a:p>
          <a:p>
            <a:pPr marL="0" indent="0">
              <a:lnSpc>
                <a:spcPct val="90000"/>
              </a:lnSpc>
              <a:buNone/>
            </a:pPr>
            <a:r>
              <a:rPr lang="en-US" altLang="en-US" sz="2800" dirty="0">
                <a:latin typeface="Symbol" panose="05050102010706020507" pitchFamily="18" charset="2"/>
              </a:rPr>
              <a:t>  </a:t>
            </a:r>
            <a:endParaRPr lang="en-US" altLang="en-US" sz="2800" dirty="0"/>
          </a:p>
          <a:p>
            <a:pPr lvl="1" eaLnBrk="1" hangingPunct="1">
              <a:lnSpc>
                <a:spcPct val="90000"/>
              </a:lnSpc>
              <a:buFontTx/>
              <a:buNone/>
            </a:pPr>
            <a:r>
              <a:rPr lang="en-US" altLang="en-US" sz="2400" dirty="0">
                <a:latin typeface="Symbol" panose="05050102010706020507" pitchFamily="18" charset="2"/>
              </a:rPr>
              <a:t>a</a:t>
            </a:r>
            <a:r>
              <a:rPr lang="en-US" altLang="en-US" sz="2400" dirty="0"/>
              <a:t> |= </a:t>
            </a:r>
            <a:r>
              <a:rPr lang="en-US" altLang="en-US" sz="2400" dirty="0">
                <a:latin typeface="Symbol" panose="05050102010706020507" pitchFamily="18" charset="2"/>
              </a:rPr>
              <a:t>b</a:t>
            </a:r>
          </a:p>
          <a:p>
            <a:pPr eaLnBrk="1" hangingPunct="1">
              <a:lnSpc>
                <a:spcPct val="90000"/>
              </a:lnSpc>
            </a:pPr>
            <a:endParaRPr lang="en-US" altLang="en-US" sz="2800" dirty="0">
              <a:latin typeface="Symbol" panose="05050102010706020507" pitchFamily="18" charset="2"/>
            </a:endParaRPr>
          </a:p>
          <a:p>
            <a:pPr eaLnBrk="1" hangingPunct="1">
              <a:lnSpc>
                <a:spcPct val="90000"/>
              </a:lnSpc>
            </a:pPr>
            <a:r>
              <a:rPr lang="en-US" altLang="en-US" sz="2800" dirty="0"/>
              <a:t> </a:t>
            </a:r>
            <a:r>
              <a:rPr lang="en-US" altLang="en-US" sz="2800" dirty="0">
                <a:latin typeface="Symbol" panose="05050102010706020507" pitchFamily="18" charset="2"/>
              </a:rPr>
              <a:t>a</a:t>
            </a:r>
            <a:r>
              <a:rPr lang="en-US" altLang="en-US" sz="2800" dirty="0"/>
              <a:t> |= </a:t>
            </a:r>
            <a:r>
              <a:rPr lang="en-US" altLang="en-US" sz="2800" dirty="0">
                <a:latin typeface="Symbol" panose="05050102010706020507" pitchFamily="18" charset="2"/>
              </a:rPr>
              <a:t>b</a:t>
            </a:r>
            <a:r>
              <a:rPr lang="en-US" altLang="en-US" sz="2800" dirty="0"/>
              <a:t> </a:t>
            </a:r>
            <a:r>
              <a:rPr lang="en-US" altLang="en-US" sz="2800" dirty="0" err="1"/>
              <a:t>iff</a:t>
            </a:r>
            <a:r>
              <a:rPr lang="en-US" altLang="en-US" sz="2800" dirty="0"/>
              <a:t> in every model in which </a:t>
            </a:r>
            <a:r>
              <a:rPr lang="en-US" altLang="en-US" sz="2800" dirty="0">
                <a:latin typeface="Symbol" panose="05050102010706020507" pitchFamily="18" charset="2"/>
              </a:rPr>
              <a:t>a</a:t>
            </a:r>
            <a:r>
              <a:rPr lang="en-US" altLang="en-US" sz="2800" dirty="0"/>
              <a:t> is true, </a:t>
            </a:r>
            <a:r>
              <a:rPr lang="en-US" altLang="en-US" sz="2800" dirty="0">
                <a:latin typeface="Symbol" panose="05050102010706020507" pitchFamily="18" charset="2"/>
              </a:rPr>
              <a:t>b</a:t>
            </a:r>
            <a:r>
              <a:rPr lang="en-US" altLang="en-US" sz="2800" dirty="0"/>
              <a:t> is also true.</a:t>
            </a:r>
          </a:p>
          <a:p>
            <a:pPr eaLnBrk="1" hangingPunct="1">
              <a:lnSpc>
                <a:spcPct val="90000"/>
              </a:lnSpc>
            </a:pPr>
            <a:endParaRPr lang="en-US" altLang="en-US" sz="2800" dirty="0"/>
          </a:p>
          <a:p>
            <a:pPr eaLnBrk="1" hangingPunct="1">
              <a:lnSpc>
                <a:spcPct val="90000"/>
              </a:lnSpc>
            </a:pPr>
            <a:r>
              <a:rPr lang="en-US" altLang="en-US" sz="2800" dirty="0"/>
              <a:t>If </a:t>
            </a:r>
            <a:r>
              <a:rPr lang="en-US" altLang="en-US" sz="2800" dirty="0">
                <a:latin typeface="Symbol" panose="05050102010706020507" pitchFamily="18" charset="2"/>
              </a:rPr>
              <a:t>a</a:t>
            </a:r>
            <a:r>
              <a:rPr lang="en-US" altLang="en-US" sz="2800" dirty="0"/>
              <a:t> is true, then </a:t>
            </a:r>
            <a:r>
              <a:rPr lang="en-US" altLang="en-US" sz="2800" dirty="0">
                <a:latin typeface="Symbol" panose="05050102010706020507" pitchFamily="18" charset="2"/>
              </a:rPr>
              <a:t>b</a:t>
            </a:r>
            <a:r>
              <a:rPr lang="en-US" altLang="en-US" sz="2800" dirty="0"/>
              <a:t> must be true. But if </a:t>
            </a:r>
            <a:r>
              <a:rPr lang="en-US" altLang="en-US" sz="2800" dirty="0">
                <a:latin typeface="Symbol" panose="05050102010706020507" pitchFamily="18" charset="2"/>
              </a:rPr>
              <a:t>a</a:t>
            </a:r>
            <a:r>
              <a:rPr lang="en-US" altLang="en-US" sz="2800" dirty="0"/>
              <a:t> is true, but </a:t>
            </a:r>
            <a:r>
              <a:rPr lang="en-US" altLang="en-US" sz="2800" dirty="0">
                <a:latin typeface="Symbol" panose="05050102010706020507" pitchFamily="18" charset="2"/>
              </a:rPr>
              <a:t>b</a:t>
            </a:r>
            <a:r>
              <a:rPr lang="en-US" altLang="en-US" sz="2800" dirty="0"/>
              <a:t> is false, then entailment relation fails.</a:t>
            </a:r>
          </a:p>
          <a:p>
            <a:pPr eaLnBrk="1" hangingPunct="1">
              <a:lnSpc>
                <a:spcPct val="90000"/>
              </a:lnSpc>
            </a:pPr>
            <a:endParaRPr lang="en-US" altLang="en-US" sz="2800" dirty="0"/>
          </a:p>
          <a:p>
            <a:pPr eaLnBrk="1" hangingPunct="1">
              <a:lnSpc>
                <a:spcPct val="90000"/>
              </a:lnSpc>
            </a:pPr>
            <a:r>
              <a:rPr lang="en-US" altLang="en-US" sz="2800" dirty="0"/>
              <a:t>The truth of </a:t>
            </a:r>
            <a:r>
              <a:rPr lang="en-US" altLang="en-US" sz="2800" dirty="0">
                <a:latin typeface="Symbol" panose="05050102010706020507" pitchFamily="18" charset="2"/>
              </a:rPr>
              <a:t>b</a:t>
            </a:r>
            <a:r>
              <a:rPr lang="en-US" altLang="en-US" sz="2800" dirty="0"/>
              <a:t> is “contained” in the truth of </a:t>
            </a:r>
            <a:r>
              <a:rPr lang="en-US" altLang="en-US" sz="2800" dirty="0">
                <a:latin typeface="Symbol" panose="05050102010706020507" pitchFamily="18" charset="2"/>
              </a:rPr>
              <a:t>a.</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pPr eaLnBrk="1" hangingPunct="1"/>
            <a:r>
              <a:rPr lang="en-US" altLang="en-US" dirty="0"/>
              <a:t>Logic…</a:t>
            </a:r>
          </a:p>
        </p:txBody>
      </p:sp>
      <p:sp>
        <p:nvSpPr>
          <p:cNvPr id="24581" name="Rectangle 3"/>
          <p:cNvSpPr>
            <a:spLocks noGrp="1" noChangeArrowheads="1"/>
          </p:cNvSpPr>
          <p:nvPr>
            <p:ph type="body" idx="1"/>
          </p:nvPr>
        </p:nvSpPr>
        <p:spPr>
          <a:xfrm>
            <a:off x="1484310" y="2743199"/>
            <a:ext cx="10018713" cy="3124201"/>
          </a:xfrm>
        </p:spPr>
        <p:txBody>
          <a:bodyPr>
            <a:normAutofit fontScale="92500" lnSpcReduction="20000"/>
          </a:bodyPr>
          <a:lstStyle/>
          <a:p>
            <a:pPr eaLnBrk="1" hangingPunct="1"/>
            <a:r>
              <a:rPr lang="en-US" altLang="en-US" dirty="0"/>
              <a:t>Example:</a:t>
            </a:r>
          </a:p>
          <a:p>
            <a:pPr marL="0" indent="0" eaLnBrk="1" hangingPunct="1">
              <a:buNone/>
            </a:pPr>
            <a:r>
              <a:rPr lang="en-US" altLang="en-US" sz="2100" dirty="0"/>
              <a:t>Say,  </a:t>
            </a:r>
            <a:r>
              <a:rPr lang="en-US" altLang="en-US" sz="2100" b="1" dirty="0"/>
              <a:t>KB</a:t>
            </a:r>
            <a:r>
              <a:rPr lang="en-US" altLang="en-US" sz="2100" dirty="0"/>
              <a:t> contains following two sentences:</a:t>
            </a:r>
          </a:p>
          <a:p>
            <a:pPr lvl="2" eaLnBrk="1" hangingPunct="1"/>
            <a:r>
              <a:rPr lang="en-US" altLang="en-US" sz="2100" dirty="0"/>
              <a:t>“Cleveland won”</a:t>
            </a:r>
          </a:p>
          <a:p>
            <a:pPr lvl="2" eaLnBrk="1" hangingPunct="1"/>
            <a:r>
              <a:rPr lang="en-US" altLang="en-US" sz="2100" dirty="0"/>
              <a:t>“Dallas won”</a:t>
            </a:r>
          </a:p>
          <a:p>
            <a:pPr marL="914400" lvl="2" indent="0" eaLnBrk="1" hangingPunct="1">
              <a:buNone/>
            </a:pPr>
            <a:r>
              <a:rPr lang="en-US" altLang="en-US" sz="2100" dirty="0"/>
              <a:t>Then the sentence “Either Cleveland won or Dallas won” is entailed by </a:t>
            </a:r>
            <a:r>
              <a:rPr lang="en-US" altLang="en-US" sz="2100" b="1" dirty="0"/>
              <a:t>KB</a:t>
            </a:r>
            <a:r>
              <a:rPr lang="en-US" altLang="en-US" sz="2100" dirty="0"/>
              <a:t>.</a:t>
            </a:r>
            <a:endParaRPr lang="en-US" altLang="en-US" sz="2100" b="1" dirty="0"/>
          </a:p>
          <a:p>
            <a:pPr eaLnBrk="1" hangingPunct="1"/>
            <a:r>
              <a:rPr lang="en-US" altLang="en-US" dirty="0"/>
              <a:t>Examples:</a:t>
            </a:r>
          </a:p>
          <a:p>
            <a:pPr lvl="1" eaLnBrk="1" hangingPunct="1">
              <a:buFontTx/>
              <a:buNone/>
            </a:pPr>
            <a:r>
              <a:rPr lang="en-US" altLang="en-US" dirty="0"/>
              <a:t>1.	x + y = 4 entails 4 = x + y</a:t>
            </a:r>
          </a:p>
          <a:p>
            <a:pPr lvl="1" eaLnBrk="1" hangingPunct="1">
              <a:buFontTx/>
              <a:buNone/>
            </a:pPr>
            <a:r>
              <a:rPr lang="en-US" altLang="en-US" dirty="0"/>
              <a:t>2.    x = 0 entails </a:t>
            </a:r>
            <a:r>
              <a:rPr lang="en-US" altLang="en-US" dirty="0" err="1"/>
              <a:t>xy</a:t>
            </a:r>
            <a:r>
              <a:rPr lang="en-US" altLang="en-US" dirty="0"/>
              <a:t> = 0</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484311" y="685801"/>
            <a:ext cx="10018713" cy="685800"/>
          </a:xfrm>
        </p:spPr>
        <p:txBody>
          <a:bodyPr>
            <a:normAutofit fontScale="90000"/>
          </a:bodyPr>
          <a:lstStyle/>
          <a:p>
            <a:pPr eaLnBrk="1" hangingPunct="1"/>
            <a:r>
              <a:rPr lang="en-US" altLang="en-US" dirty="0"/>
              <a:t>Logic…</a:t>
            </a:r>
          </a:p>
        </p:txBody>
      </p:sp>
      <p:sp>
        <p:nvSpPr>
          <p:cNvPr id="25605" name="Rectangle 3"/>
          <p:cNvSpPr>
            <a:spLocks noGrp="1" noChangeArrowheads="1"/>
          </p:cNvSpPr>
          <p:nvPr>
            <p:ph type="body" sz="half" idx="1"/>
          </p:nvPr>
        </p:nvSpPr>
        <p:spPr>
          <a:xfrm>
            <a:off x="1484311" y="1445579"/>
            <a:ext cx="4895055" cy="4343400"/>
          </a:xfrm>
        </p:spPr>
        <p:txBody>
          <a:bodyPr>
            <a:normAutofit fontScale="70000" lnSpcReduction="20000"/>
          </a:bodyPr>
          <a:lstStyle/>
          <a:p>
            <a:pPr eaLnBrk="1" hangingPunct="1"/>
            <a:r>
              <a:rPr lang="en-US" altLang="en-US" dirty="0"/>
              <a:t>A model is a formally structured world with respect to which truth can be evaluated.</a:t>
            </a:r>
          </a:p>
          <a:p>
            <a:pPr algn="l"/>
            <a:r>
              <a:rPr lang="en-US" sz="1800" b="0" i="0" u="none" strike="noStrike" baseline="0" dirty="0">
                <a:latin typeface="Times-Roman"/>
              </a:rPr>
              <a:t>If a sentence </a:t>
            </a:r>
            <a:r>
              <a:rPr lang="en-US" sz="1800" b="0" i="0" u="none" strike="noStrike" baseline="0" dirty="0">
                <a:latin typeface="CMMI10"/>
              </a:rPr>
              <a:t>α </a:t>
            </a:r>
            <a:r>
              <a:rPr lang="en-US" sz="1800" b="0" i="0" u="none" strike="noStrike" baseline="0" dirty="0">
                <a:latin typeface="Times-Roman"/>
              </a:rPr>
              <a:t>is true in model </a:t>
            </a:r>
            <a:r>
              <a:rPr lang="en-US" sz="1800" b="0" i="0" u="none" strike="noStrike" baseline="0" dirty="0">
                <a:latin typeface="CMMI10"/>
              </a:rPr>
              <a:t>m</a:t>
            </a:r>
            <a:r>
              <a:rPr lang="en-US" sz="1800" b="0" i="0" u="none" strike="noStrike" baseline="0" dirty="0">
                <a:latin typeface="Times-Roman"/>
              </a:rPr>
              <a:t>, we say that </a:t>
            </a:r>
            <a:r>
              <a:rPr lang="en-US" sz="1800" b="0" i="0" u="none" strike="noStrike" baseline="0" dirty="0">
                <a:latin typeface="CMMI10"/>
              </a:rPr>
              <a:t>m </a:t>
            </a:r>
            <a:r>
              <a:rPr lang="en-US" sz="1800" b="1" i="0" u="none" strike="noStrike" baseline="0" dirty="0">
                <a:latin typeface="Times-Bold"/>
              </a:rPr>
              <a:t>satisfies </a:t>
            </a:r>
            <a:r>
              <a:rPr lang="en-US" sz="1800" b="0" i="0" u="none" strike="noStrike" baseline="0" dirty="0">
                <a:latin typeface="CMMI10"/>
              </a:rPr>
              <a:t>α </a:t>
            </a:r>
            <a:r>
              <a:rPr lang="en-US" sz="1800" b="0" i="0" u="none" strike="noStrike" baseline="0" dirty="0">
                <a:latin typeface="Times-Roman"/>
              </a:rPr>
              <a:t>or sometimes </a:t>
            </a:r>
            <a:r>
              <a:rPr lang="en-US" sz="1800" b="0" i="0" u="none" strike="noStrike" baseline="0" dirty="0">
                <a:latin typeface="CMMI10"/>
              </a:rPr>
              <a:t>m </a:t>
            </a:r>
            <a:r>
              <a:rPr lang="en-US" sz="1800" b="1" i="0" u="none" strike="noStrike" baseline="0" dirty="0">
                <a:latin typeface="Times-Bold"/>
              </a:rPr>
              <a:t>is a model of </a:t>
            </a:r>
            <a:r>
              <a:rPr lang="en-US" sz="1800" b="0" i="0" u="none" strike="noStrike" baseline="0" dirty="0">
                <a:latin typeface="CMMI10"/>
              </a:rPr>
              <a:t>α</a:t>
            </a:r>
            <a:r>
              <a:rPr lang="en-US" sz="1800" b="0" i="0" u="none" strike="noStrike" baseline="0" dirty="0">
                <a:latin typeface="Times-Roman"/>
              </a:rPr>
              <a:t>. </a:t>
            </a:r>
          </a:p>
          <a:p>
            <a:pPr algn="l"/>
            <a:r>
              <a:rPr lang="en-US" sz="1800" b="0" i="0" u="none" strike="noStrike" baseline="0" dirty="0">
                <a:latin typeface="Times-Roman"/>
              </a:rPr>
              <a:t>We use the notation </a:t>
            </a:r>
            <a:r>
              <a:rPr lang="en-US" sz="1800" b="0" i="0" u="none" strike="noStrike" baseline="0" dirty="0">
                <a:latin typeface="CMMI10"/>
              </a:rPr>
              <a:t>M</a:t>
            </a:r>
            <a:r>
              <a:rPr lang="en-US" sz="1800" b="0" i="0" u="none" strike="noStrike" baseline="0" dirty="0">
                <a:latin typeface="CMR10"/>
              </a:rPr>
              <a:t>(</a:t>
            </a:r>
            <a:r>
              <a:rPr lang="en-US" sz="1800" b="0" i="0" u="none" strike="noStrike" baseline="0" dirty="0">
                <a:latin typeface="CMMI10"/>
              </a:rPr>
              <a:t>α</a:t>
            </a:r>
            <a:r>
              <a:rPr lang="en-US" sz="1800" b="0" i="0" u="none" strike="noStrike" baseline="0" dirty="0">
                <a:latin typeface="CMR10"/>
              </a:rPr>
              <a:t>) </a:t>
            </a:r>
            <a:r>
              <a:rPr lang="en-US" sz="1800" b="0" i="0" u="none" strike="noStrike" baseline="0" dirty="0">
                <a:latin typeface="Times-Roman"/>
              </a:rPr>
              <a:t>to mean the set of all models of </a:t>
            </a:r>
            <a:r>
              <a:rPr lang="en-US" sz="1800" b="0" i="0" u="none" strike="noStrike" baseline="0" dirty="0">
                <a:latin typeface="CMMI10"/>
              </a:rPr>
              <a:t>α</a:t>
            </a:r>
            <a:r>
              <a:rPr lang="en-US" sz="1800" b="0" i="0" u="none" strike="noStrike" baseline="0" dirty="0">
                <a:latin typeface="Times-Roman"/>
              </a:rPr>
              <a:t>.</a:t>
            </a:r>
          </a:p>
          <a:p>
            <a:pPr algn="l"/>
            <a:r>
              <a:rPr lang="en-US" sz="1800" b="0" i="0" u="none" strike="noStrike" baseline="0" dirty="0">
                <a:latin typeface="Times-Roman"/>
              </a:rPr>
              <a:t>Logical reasoning involves the relation of logical </a:t>
            </a:r>
            <a:r>
              <a:rPr lang="en-US" sz="1800" b="1" i="0" u="none" strike="noStrike" baseline="0" dirty="0">
                <a:latin typeface="Times-Bold"/>
              </a:rPr>
              <a:t>entailment </a:t>
            </a:r>
            <a:r>
              <a:rPr lang="en-US" sz="1800" b="0" i="0" u="none" strike="noStrike" baseline="0" dirty="0">
                <a:latin typeface="Times-Roman"/>
              </a:rPr>
              <a:t>between sentences—the idea that a sentence </a:t>
            </a:r>
            <a:r>
              <a:rPr lang="en-US" sz="1800" b="0" i="1" u="none" strike="noStrike" baseline="0" dirty="0">
                <a:latin typeface="Times-Italic"/>
              </a:rPr>
              <a:t>follows logically </a:t>
            </a:r>
            <a:r>
              <a:rPr lang="en-US" sz="1800" b="0" i="0" u="none" strike="noStrike" baseline="0" dirty="0">
                <a:latin typeface="Times-Roman"/>
              </a:rPr>
              <a:t>from another sentence. In mathematical notation, we write </a:t>
            </a:r>
          </a:p>
          <a:p>
            <a:pPr algn="l"/>
            <a:r>
              <a:rPr lang="el-GR" sz="1800" b="0" i="0" u="none" strike="noStrike" baseline="0" dirty="0">
                <a:latin typeface="CMMI10"/>
              </a:rPr>
              <a:t>α </a:t>
            </a:r>
            <a:r>
              <a:rPr lang="el-GR" sz="1800" b="0" i="0" u="none" strike="noStrike" baseline="0" dirty="0">
                <a:latin typeface="CMSY10"/>
              </a:rPr>
              <a:t>|</a:t>
            </a:r>
            <a:r>
              <a:rPr lang="el-GR" sz="1800" b="0" i="0" u="none" strike="noStrike" baseline="0" dirty="0">
                <a:latin typeface="CMR10"/>
              </a:rPr>
              <a:t>= </a:t>
            </a:r>
            <a:r>
              <a:rPr lang="el-GR" sz="1800" b="0" i="0" u="none" strike="noStrike" baseline="0" dirty="0">
                <a:latin typeface="CMMI10"/>
              </a:rPr>
              <a:t>β</a:t>
            </a:r>
            <a:r>
              <a:rPr lang="en-US" sz="1800" b="0" i="0" u="none" strike="noStrike" baseline="0" dirty="0">
                <a:latin typeface="CMMI10"/>
              </a:rPr>
              <a:t> </a:t>
            </a:r>
            <a:r>
              <a:rPr lang="en-US" sz="1800" b="0" i="0" u="none" strike="noStrike" baseline="0" dirty="0">
                <a:latin typeface="Times-Roman"/>
              </a:rPr>
              <a:t>to mean that the sentence </a:t>
            </a:r>
            <a:r>
              <a:rPr lang="en-US" sz="1800" b="0" i="0" u="none" strike="noStrike" baseline="0" dirty="0">
                <a:latin typeface="CMMI10"/>
              </a:rPr>
              <a:t>α </a:t>
            </a:r>
            <a:r>
              <a:rPr lang="en-US" sz="1800" b="0" i="0" u="none" strike="noStrike" baseline="0" dirty="0">
                <a:latin typeface="Times-Roman"/>
              </a:rPr>
              <a:t>entails the sentence </a:t>
            </a:r>
            <a:r>
              <a:rPr lang="en-US" sz="1800" b="0" i="0" u="none" strike="noStrike" baseline="0" dirty="0">
                <a:latin typeface="CMMI10"/>
              </a:rPr>
              <a:t>β</a:t>
            </a:r>
            <a:r>
              <a:rPr lang="en-US" sz="1800" b="0" i="0" u="none" strike="noStrike" baseline="0" dirty="0">
                <a:latin typeface="Times-Roman"/>
              </a:rPr>
              <a:t>. </a:t>
            </a:r>
          </a:p>
          <a:p>
            <a:pPr algn="l"/>
            <a:r>
              <a:rPr lang="en-US" sz="1800" b="0" i="0" u="none" strike="noStrike" baseline="0" dirty="0">
                <a:latin typeface="Times-Roman"/>
              </a:rPr>
              <a:t>The formal definition of entailment is this:</a:t>
            </a:r>
          </a:p>
          <a:p>
            <a:pPr algn="l"/>
            <a:r>
              <a:rPr lang="en-US" sz="1800" b="0" i="0" u="none" strike="noStrike" baseline="0" dirty="0">
                <a:latin typeface="CMMI10"/>
              </a:rPr>
              <a:t>α </a:t>
            </a:r>
            <a:r>
              <a:rPr lang="en-US" sz="1800" b="0" i="0" u="none" strike="noStrike" baseline="0" dirty="0">
                <a:latin typeface="CMSY10"/>
              </a:rPr>
              <a:t>|</a:t>
            </a:r>
            <a:r>
              <a:rPr lang="en-US" sz="1800" b="0" i="0" u="none" strike="noStrike" baseline="0" dirty="0">
                <a:latin typeface="CMR10"/>
              </a:rPr>
              <a:t>= </a:t>
            </a:r>
            <a:r>
              <a:rPr lang="en-US" sz="1800" b="0" i="0" u="none" strike="noStrike" baseline="0" dirty="0">
                <a:latin typeface="CMMI10"/>
              </a:rPr>
              <a:t>β </a:t>
            </a:r>
            <a:r>
              <a:rPr lang="en-US" sz="1800" b="0" i="0" u="none" strike="noStrike" baseline="0" dirty="0">
                <a:latin typeface="Times-Roman"/>
              </a:rPr>
              <a:t>if and only if, in every model in which </a:t>
            </a:r>
            <a:r>
              <a:rPr lang="en-US" sz="1800" b="0" i="0" u="none" strike="noStrike" baseline="0" dirty="0">
                <a:latin typeface="CMMI10"/>
              </a:rPr>
              <a:t>α </a:t>
            </a:r>
            <a:r>
              <a:rPr lang="en-US" sz="1800" b="0" i="0" u="none" strike="noStrike" baseline="0" dirty="0">
                <a:latin typeface="Times-Roman"/>
              </a:rPr>
              <a:t>is true, </a:t>
            </a:r>
            <a:r>
              <a:rPr lang="en-US" sz="1800" b="0" i="0" u="none" strike="noStrike" baseline="0" dirty="0">
                <a:latin typeface="CMMI10"/>
              </a:rPr>
              <a:t>β </a:t>
            </a:r>
            <a:r>
              <a:rPr lang="en-US" sz="1800" b="0" i="0" u="none" strike="noStrike" baseline="0" dirty="0">
                <a:latin typeface="Times-Roman"/>
              </a:rPr>
              <a:t>is also true. Using the notation just introduced, we can write </a:t>
            </a:r>
            <a:r>
              <a:rPr lang="en-US" sz="1800" b="0" i="0" u="none" strike="noStrike" baseline="0" dirty="0">
                <a:latin typeface="CMMI10"/>
              </a:rPr>
              <a:t>α </a:t>
            </a:r>
            <a:r>
              <a:rPr lang="en-US" sz="1800" b="0" i="0" u="none" strike="noStrike" baseline="0" dirty="0">
                <a:latin typeface="CMSY10"/>
              </a:rPr>
              <a:t>|</a:t>
            </a:r>
            <a:r>
              <a:rPr lang="en-US" sz="1800" b="0" i="0" u="none" strike="noStrike" baseline="0" dirty="0">
                <a:latin typeface="CMR10"/>
              </a:rPr>
              <a:t>= </a:t>
            </a:r>
            <a:r>
              <a:rPr lang="en-US" sz="1800" b="0" i="0" u="none" strike="noStrike" baseline="0" dirty="0">
                <a:latin typeface="CMMI10"/>
              </a:rPr>
              <a:t>β </a:t>
            </a:r>
            <a:r>
              <a:rPr lang="en-US" sz="1800" b="0" i="0" u="none" strike="noStrike" baseline="0" dirty="0">
                <a:latin typeface="Times-Roman"/>
              </a:rPr>
              <a:t>if and only if </a:t>
            </a:r>
            <a:r>
              <a:rPr lang="en-US" sz="1800" b="0" i="0" u="none" strike="noStrike" baseline="0" dirty="0">
                <a:latin typeface="CMMI10"/>
              </a:rPr>
              <a:t>M</a:t>
            </a:r>
            <a:r>
              <a:rPr lang="en-US" sz="1800" b="0" i="0" u="none" strike="noStrike" baseline="0" dirty="0">
                <a:latin typeface="CMR10"/>
              </a:rPr>
              <a:t>(</a:t>
            </a:r>
            <a:r>
              <a:rPr lang="en-US" sz="1800" b="0" i="0" u="none" strike="noStrike" baseline="0" dirty="0">
                <a:latin typeface="CMMI10"/>
              </a:rPr>
              <a:t>α</a:t>
            </a:r>
            <a:r>
              <a:rPr lang="en-US" sz="1800" b="0" i="0" u="none" strike="noStrike" baseline="0" dirty="0">
                <a:latin typeface="CMR10"/>
              </a:rPr>
              <a:t>) </a:t>
            </a:r>
            <a:r>
              <a:rPr lang="en-US" sz="1800" b="0" i="0" u="none" strike="noStrike" baseline="0" dirty="0">
                <a:latin typeface="CMSY10"/>
              </a:rPr>
              <a:t>⊆ </a:t>
            </a:r>
            <a:r>
              <a:rPr lang="en-US" sz="1800" b="0" i="0" u="none" strike="noStrike" baseline="0" dirty="0">
                <a:latin typeface="CMMI10"/>
              </a:rPr>
              <a:t>M</a:t>
            </a:r>
            <a:r>
              <a:rPr lang="en-US" sz="1800" b="0" i="0" u="none" strike="noStrike" baseline="0" dirty="0">
                <a:latin typeface="CMR10"/>
              </a:rPr>
              <a:t>(</a:t>
            </a:r>
            <a:r>
              <a:rPr lang="en-US" sz="1800" b="0" i="0" u="none" strike="noStrike" baseline="0" dirty="0">
                <a:latin typeface="CMMI10"/>
              </a:rPr>
              <a:t>β</a:t>
            </a:r>
            <a:r>
              <a:rPr lang="en-US" sz="1800" b="0" i="0" u="none" strike="noStrike" baseline="0" dirty="0">
                <a:latin typeface="CMR10"/>
              </a:rPr>
              <a:t>) </a:t>
            </a:r>
            <a:r>
              <a:rPr lang="en-US" sz="1800" b="0" i="0" u="none" strike="noStrike" baseline="0" dirty="0">
                <a:latin typeface="CMMI10"/>
              </a:rPr>
              <a:t>.</a:t>
            </a:r>
          </a:p>
          <a:p>
            <a:pPr algn="l"/>
            <a:r>
              <a:rPr lang="en-US" sz="1800" b="0" i="0" u="none" strike="noStrike" baseline="0" dirty="0">
                <a:latin typeface="Times-Roman"/>
              </a:rPr>
              <a:t>(Note the direction of the </a:t>
            </a:r>
            <a:r>
              <a:rPr lang="en-US" sz="1800" b="0" i="0" u="none" strike="noStrike" baseline="0" dirty="0">
                <a:latin typeface="CMSY10"/>
              </a:rPr>
              <a:t>⊆ </a:t>
            </a:r>
            <a:r>
              <a:rPr lang="en-US" sz="1800" b="0" i="0" u="none" strike="noStrike" baseline="0" dirty="0">
                <a:latin typeface="Times-Roman"/>
              </a:rPr>
              <a:t>here: if </a:t>
            </a:r>
            <a:r>
              <a:rPr lang="en-US" sz="1800" b="0" i="0" u="none" strike="noStrike" baseline="0" dirty="0">
                <a:latin typeface="CMMI10"/>
              </a:rPr>
              <a:t>α </a:t>
            </a:r>
            <a:r>
              <a:rPr lang="en-US" sz="1800" b="0" i="0" u="none" strike="noStrike" baseline="0" dirty="0">
                <a:latin typeface="CMSY10"/>
              </a:rPr>
              <a:t>|</a:t>
            </a:r>
            <a:r>
              <a:rPr lang="en-US" sz="1800" b="0" i="0" u="none" strike="noStrike" baseline="0" dirty="0">
                <a:latin typeface="CMR10"/>
              </a:rPr>
              <a:t>= </a:t>
            </a:r>
            <a:r>
              <a:rPr lang="en-US" sz="1800" b="0" i="0" u="none" strike="noStrike" baseline="0" dirty="0">
                <a:latin typeface="CMMI10"/>
              </a:rPr>
              <a:t>β</a:t>
            </a:r>
            <a:r>
              <a:rPr lang="en-US" sz="1800" b="0" i="0" u="none" strike="noStrike" baseline="0" dirty="0">
                <a:latin typeface="Times-Roman"/>
              </a:rPr>
              <a:t>, then </a:t>
            </a:r>
            <a:r>
              <a:rPr lang="en-US" sz="1800" b="0" i="0" u="none" strike="noStrike" baseline="0" dirty="0">
                <a:latin typeface="CMMI10"/>
              </a:rPr>
              <a:t>α </a:t>
            </a:r>
            <a:r>
              <a:rPr lang="en-US" sz="1800" b="0" i="0" u="none" strike="noStrike" baseline="0" dirty="0">
                <a:latin typeface="Times-Roman"/>
              </a:rPr>
              <a:t>is a </a:t>
            </a:r>
            <a:r>
              <a:rPr lang="en-US" sz="1800" b="0" i="1" u="none" strike="noStrike" baseline="0" dirty="0">
                <a:latin typeface="Times-Italic"/>
              </a:rPr>
              <a:t>stronger </a:t>
            </a:r>
            <a:r>
              <a:rPr lang="en-US" sz="1800" b="0" i="0" u="none" strike="noStrike" baseline="0" dirty="0">
                <a:latin typeface="Times-Roman"/>
              </a:rPr>
              <a:t>assertion than </a:t>
            </a:r>
            <a:r>
              <a:rPr lang="en-US" sz="1800" b="0" i="0" u="none" strike="noStrike" baseline="0" dirty="0">
                <a:latin typeface="CMMI10"/>
              </a:rPr>
              <a:t>β)</a:t>
            </a:r>
          </a:p>
          <a:p>
            <a:pPr algn="l"/>
            <a:r>
              <a:rPr lang="en-US" sz="1800" b="0" i="0" u="sng" strike="noStrike" baseline="0" dirty="0">
                <a:latin typeface="Times-Roman"/>
              </a:rPr>
              <a:t>Example</a:t>
            </a:r>
            <a:r>
              <a:rPr lang="en-US" sz="1800" b="0" i="0" u="none" strike="noStrike" baseline="0" dirty="0">
                <a:latin typeface="Times-Roman"/>
              </a:rPr>
              <a:t>: Sentence </a:t>
            </a:r>
            <a:r>
              <a:rPr lang="en-US" sz="1800" b="0" i="0" u="none" strike="noStrike" baseline="0" dirty="0">
                <a:latin typeface="CMMI10"/>
              </a:rPr>
              <a:t>x </a:t>
            </a:r>
            <a:r>
              <a:rPr lang="en-US" sz="1800" b="0" i="0" u="none" strike="noStrike" baseline="0" dirty="0">
                <a:latin typeface="CMR10"/>
              </a:rPr>
              <a:t>= 0 </a:t>
            </a:r>
            <a:r>
              <a:rPr lang="en-US" sz="1800" b="0" i="0" u="none" strike="noStrike" baseline="0" dirty="0">
                <a:latin typeface="Times-Roman"/>
              </a:rPr>
              <a:t>entails the sentence </a:t>
            </a:r>
            <a:r>
              <a:rPr lang="en-US" sz="1800" b="0" i="0" u="none" strike="noStrike" baseline="0" dirty="0" err="1">
                <a:latin typeface="CMMI10"/>
              </a:rPr>
              <a:t>xy</a:t>
            </a:r>
            <a:r>
              <a:rPr lang="en-US" sz="1800" b="0" i="0" u="none" strike="noStrike" baseline="0" dirty="0">
                <a:latin typeface="CMMI10"/>
              </a:rPr>
              <a:t> </a:t>
            </a:r>
            <a:r>
              <a:rPr lang="en-US" sz="1800" b="0" i="0" u="none" strike="noStrike" baseline="0" dirty="0">
                <a:latin typeface="CMR10"/>
              </a:rPr>
              <a:t>= 0</a:t>
            </a:r>
            <a:r>
              <a:rPr lang="en-US" sz="1800" b="0" i="0" u="none" strike="noStrike" baseline="0" dirty="0">
                <a:latin typeface="Times-Roman"/>
              </a:rPr>
              <a:t>. Obviously, in any model where </a:t>
            </a:r>
            <a:r>
              <a:rPr lang="en-US" sz="1800" b="0" i="0" u="none" strike="noStrike" baseline="0" dirty="0">
                <a:latin typeface="CMMI10"/>
              </a:rPr>
              <a:t>x </a:t>
            </a:r>
            <a:r>
              <a:rPr lang="en-US" sz="1800" b="0" i="0" u="none" strike="noStrike" baseline="0" dirty="0">
                <a:latin typeface="Times-Roman"/>
              </a:rPr>
              <a:t>is zero, it is the case that </a:t>
            </a:r>
            <a:r>
              <a:rPr lang="en-US" sz="1800" b="0" i="0" u="none" strike="noStrike" baseline="0" dirty="0" err="1">
                <a:latin typeface="CMMI10"/>
              </a:rPr>
              <a:t>xy</a:t>
            </a:r>
            <a:r>
              <a:rPr lang="en-US" sz="1800" b="0" i="0" u="none" strike="noStrike" baseline="0" dirty="0">
                <a:latin typeface="CMMI10"/>
              </a:rPr>
              <a:t> </a:t>
            </a:r>
            <a:r>
              <a:rPr lang="en-US" sz="1800" b="0" i="0" u="none" strike="noStrike" baseline="0" dirty="0">
                <a:latin typeface="Times-Roman"/>
              </a:rPr>
              <a:t>is zero (regardless of the value of </a:t>
            </a:r>
            <a:r>
              <a:rPr lang="en-US" sz="1800" b="0" i="0" u="none" strike="noStrike" baseline="0" dirty="0">
                <a:latin typeface="CMMI10"/>
              </a:rPr>
              <a:t>y</a:t>
            </a:r>
            <a:r>
              <a:rPr lang="en-US" sz="1800" b="0" i="0" u="none" strike="noStrike" baseline="0" dirty="0">
                <a:latin typeface="Times-Roman"/>
              </a:rPr>
              <a:t>).</a:t>
            </a:r>
            <a:endParaRPr lang="en-US" altLang="en-US" dirty="0"/>
          </a:p>
          <a:p>
            <a:pPr eaLnBrk="1" hangingPunct="1"/>
            <a:r>
              <a:rPr lang="en-US" altLang="en-US" dirty="0"/>
              <a:t>In the diagram shown,  KB |= </a:t>
            </a:r>
            <a:r>
              <a:rPr lang="en-US" altLang="en-US" dirty="0">
                <a:latin typeface="Symbol" panose="05050102010706020507" pitchFamily="18" charset="2"/>
              </a:rPr>
              <a:t>a</a:t>
            </a:r>
            <a:r>
              <a:rPr lang="en-US" altLang="en-US" dirty="0"/>
              <a:t> </a:t>
            </a:r>
            <a:r>
              <a:rPr lang="en-US" altLang="en-US" dirty="0" err="1"/>
              <a:t>iff</a:t>
            </a:r>
            <a:r>
              <a:rPr lang="en-US" altLang="en-US" dirty="0"/>
              <a:t> M(KB) </a:t>
            </a:r>
            <a:r>
              <a:rPr lang="en-US" altLang="en-US" dirty="0">
                <a:sym typeface="Symbol" panose="05050102010706020507" pitchFamily="18" charset="2"/>
              </a:rPr>
              <a:t> </a:t>
            </a:r>
            <a:r>
              <a:rPr lang="en-US" altLang="en-US" dirty="0"/>
              <a:t>M(</a:t>
            </a:r>
            <a:r>
              <a:rPr lang="en-US" altLang="en-US" dirty="0">
                <a:latin typeface="Symbol" panose="05050102010706020507" pitchFamily="18" charset="2"/>
              </a:rPr>
              <a:t>a</a:t>
            </a:r>
            <a:r>
              <a:rPr lang="en-US" altLang="en-US" dirty="0"/>
              <a:t>)</a:t>
            </a:r>
          </a:p>
        </p:txBody>
      </p:sp>
      <p:grpSp>
        <p:nvGrpSpPr>
          <p:cNvPr id="25606" name="Group 7"/>
          <p:cNvGrpSpPr/>
          <p:nvPr/>
        </p:nvGrpSpPr>
        <p:grpSpPr bwMode="auto">
          <a:xfrm>
            <a:off x="7086600" y="3276600"/>
            <a:ext cx="2438400" cy="2133600"/>
            <a:chOff x="3504" y="1440"/>
            <a:chExt cx="1536" cy="1344"/>
          </a:xfrm>
        </p:grpSpPr>
        <p:sp>
          <p:nvSpPr>
            <p:cNvPr id="25607" name="Rectangle 5"/>
            <p:cNvSpPr>
              <a:spLocks noChangeArrowheads="1"/>
            </p:cNvSpPr>
            <p:nvPr/>
          </p:nvSpPr>
          <p:spPr bwMode="auto">
            <a:xfrm>
              <a:off x="3504" y="1440"/>
              <a:ext cx="1536" cy="1344"/>
            </a:xfrm>
            <a:prstGeom prst="rect">
              <a:avLst/>
            </a:prstGeom>
            <a:solidFill>
              <a:schemeClr val="accent1"/>
            </a:solidFill>
            <a:ln w="9525">
              <a:solidFill>
                <a:schemeClr val="tx1"/>
              </a:solidFill>
              <a:miter lim="800000"/>
            </a:ln>
          </p:spPr>
          <p:txBody>
            <a:bodyPr wrap="none"/>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b="1" u="sng"/>
                <a:t>M(</a:t>
              </a:r>
              <a:r>
                <a:rPr lang="en-US" altLang="en-US" b="1" u="sng">
                  <a:latin typeface="Symbol" panose="05050102010706020507" pitchFamily="18" charset="2"/>
                </a:rPr>
                <a:t>a</a:t>
              </a:r>
              <a:r>
                <a:rPr lang="en-US" altLang="en-US" b="1" u="sng"/>
                <a:t>)</a:t>
              </a:r>
            </a:p>
            <a:p>
              <a:pPr eaLnBrk="1" hangingPunct="1"/>
              <a:r>
                <a:rPr lang="en-US" altLang="en-US"/>
                <a:t>  x</a:t>
              </a:r>
            </a:p>
            <a:p>
              <a:pPr eaLnBrk="1" hangingPunct="1"/>
              <a:r>
                <a:rPr lang="en-US" altLang="en-US"/>
                <a:t>x  x  x   x x x x x   xx</a:t>
              </a:r>
            </a:p>
            <a:p>
              <a:pPr eaLnBrk="1" hangingPunct="1"/>
              <a:r>
                <a:rPr lang="en-US" altLang="en-US"/>
                <a:t>x   x x    x x     x  x x</a:t>
              </a:r>
            </a:p>
            <a:p>
              <a:pPr eaLnBrk="1" hangingPunct="1"/>
              <a:r>
                <a:rPr lang="en-US" altLang="en-US"/>
                <a:t> x   x x x    x x x   x x</a:t>
              </a:r>
            </a:p>
            <a:p>
              <a:pPr eaLnBrk="1" hangingPunct="1"/>
              <a:r>
                <a:rPr lang="en-US" altLang="en-US"/>
                <a:t>xxx    x x      xx  x x x</a:t>
              </a:r>
            </a:p>
            <a:p>
              <a:pPr eaLnBrk="1" hangingPunct="1"/>
              <a:r>
                <a:rPr lang="en-US" altLang="en-US"/>
                <a:t>xxx    x x x x x x x x </a:t>
              </a:r>
            </a:p>
          </p:txBody>
        </p:sp>
        <p:sp>
          <p:nvSpPr>
            <p:cNvPr id="25608" name="AutoShape 6"/>
            <p:cNvSpPr>
              <a:spLocks noChangeArrowheads="1"/>
            </p:cNvSpPr>
            <p:nvPr/>
          </p:nvSpPr>
          <p:spPr bwMode="auto">
            <a:xfrm>
              <a:off x="3744" y="1584"/>
              <a:ext cx="1152" cy="1056"/>
            </a:xfrm>
            <a:prstGeom prst="hexagon">
              <a:avLst>
                <a:gd name="adj" fmla="val 27273"/>
                <a:gd name="vf" fmla="val 115470"/>
              </a:avLst>
            </a:prstGeom>
            <a:solidFill>
              <a:schemeClr val="accent1"/>
            </a:solidFill>
            <a:ln w="9525">
              <a:solidFill>
                <a:schemeClr val="tx1"/>
              </a:solidFill>
              <a:miter lim="800000"/>
            </a:ln>
          </p:spPr>
          <p:txBody>
            <a:bodyPr wrap="none"/>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b="1" u="sng" dirty="0"/>
                <a:t>M(KB)</a:t>
              </a:r>
              <a:endParaRPr lang="en-US" altLang="en-US" dirty="0"/>
            </a:p>
            <a:p>
              <a:pPr eaLnBrk="1" hangingPunct="1"/>
              <a:r>
                <a:rPr lang="en-US" altLang="en-US" dirty="0"/>
                <a:t>   x    </a:t>
              </a:r>
              <a:r>
                <a:rPr lang="en-US" altLang="en-US" dirty="0" err="1"/>
                <a:t>x</a:t>
              </a:r>
              <a:r>
                <a:rPr lang="en-US" altLang="en-US" dirty="0"/>
                <a:t> </a:t>
              </a:r>
              <a:r>
                <a:rPr lang="en-US" altLang="en-US" dirty="0" err="1"/>
                <a:t>x</a:t>
              </a:r>
              <a:r>
                <a:rPr lang="en-US" altLang="en-US" dirty="0"/>
                <a:t> </a:t>
              </a:r>
              <a:r>
                <a:rPr lang="en-US" altLang="en-US" dirty="0" err="1"/>
                <a:t>x</a:t>
              </a:r>
              <a:endParaRPr lang="en-US" altLang="en-US" dirty="0"/>
            </a:p>
            <a:p>
              <a:pPr eaLnBrk="1" hangingPunct="1"/>
              <a:r>
                <a:rPr lang="en-US" altLang="en-US" dirty="0"/>
                <a:t>x  </a:t>
              </a:r>
              <a:r>
                <a:rPr lang="en-US" altLang="en-US" dirty="0" err="1"/>
                <a:t>x</a:t>
              </a:r>
              <a:r>
                <a:rPr lang="en-US" altLang="en-US" dirty="0"/>
                <a:t>   </a:t>
              </a:r>
              <a:r>
                <a:rPr lang="en-US" altLang="en-US" dirty="0" err="1"/>
                <a:t>x</a:t>
              </a:r>
              <a:r>
                <a:rPr lang="en-US" altLang="en-US" dirty="0"/>
                <a:t>  </a:t>
              </a:r>
              <a:r>
                <a:rPr lang="en-US" altLang="en-US" dirty="0" err="1"/>
                <a:t>x</a:t>
              </a:r>
              <a:r>
                <a:rPr lang="en-US" altLang="en-US" dirty="0"/>
                <a:t> </a:t>
              </a:r>
            </a:p>
            <a:p>
              <a:pPr eaLnBrk="1" hangingPunct="1"/>
              <a:r>
                <a:rPr lang="en-US" altLang="en-US" dirty="0"/>
                <a:t>  x  </a:t>
              </a:r>
              <a:r>
                <a:rPr lang="en-US" altLang="en-US" dirty="0" err="1"/>
                <a:t>x</a:t>
              </a:r>
              <a:r>
                <a:rPr lang="en-US" altLang="en-US" dirty="0"/>
                <a:t>   </a:t>
              </a:r>
              <a:r>
                <a:rPr lang="en-US" altLang="en-US" dirty="0" err="1"/>
                <a:t>x</a:t>
              </a:r>
              <a:endParaRPr lang="en-US" altLang="en-US" dirty="0"/>
            </a:p>
            <a:p>
              <a:pPr eaLnBrk="1" hangingPunct="1"/>
              <a:r>
                <a:rPr lang="en-US" altLang="en-US" dirty="0"/>
                <a:t>         x</a:t>
              </a:r>
              <a:endParaRPr lang="en-US" altLang="en-US" b="1" u="sng" dirty="0"/>
            </a:p>
          </p:txBody>
        </p:sp>
      </p:gr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1484311" y="685801"/>
            <a:ext cx="10018713" cy="990600"/>
          </a:xfrm>
        </p:spPr>
        <p:txBody>
          <a:bodyPr/>
          <a:lstStyle/>
          <a:p>
            <a:pPr eaLnBrk="1" hangingPunct="1"/>
            <a:r>
              <a:rPr lang="en-US" altLang="en-US" dirty="0"/>
              <a:t>Logic…</a:t>
            </a:r>
          </a:p>
        </p:txBody>
      </p:sp>
      <p:sp>
        <p:nvSpPr>
          <p:cNvPr id="26629" name="Rectangle 4"/>
          <p:cNvSpPr>
            <a:spLocks noGrp="1" noChangeArrowheads="1"/>
          </p:cNvSpPr>
          <p:nvPr>
            <p:ph type="body" sz="half" idx="1"/>
          </p:nvPr>
        </p:nvSpPr>
        <p:spPr/>
        <p:txBody>
          <a:bodyPr>
            <a:normAutofit fontScale="85000" lnSpcReduction="20000"/>
          </a:bodyPr>
          <a:lstStyle/>
          <a:p>
            <a:pPr eaLnBrk="1" hangingPunct="1">
              <a:lnSpc>
                <a:spcPct val="90000"/>
              </a:lnSpc>
            </a:pPr>
            <a:r>
              <a:rPr lang="en-US" altLang="en-US" sz="2400" dirty="0"/>
              <a:t>Entailment in Wumpus World</a:t>
            </a:r>
          </a:p>
          <a:p>
            <a:pPr eaLnBrk="1" hangingPunct="1">
              <a:lnSpc>
                <a:spcPct val="90000"/>
              </a:lnSpc>
            </a:pPr>
            <a:endParaRPr lang="en-US" altLang="en-US" sz="2400" dirty="0"/>
          </a:p>
          <a:p>
            <a:pPr eaLnBrk="1" hangingPunct="1">
              <a:lnSpc>
                <a:spcPct val="90000"/>
              </a:lnSpc>
            </a:pPr>
            <a:r>
              <a:rPr lang="en-US" altLang="en-US" sz="2400" dirty="0"/>
              <a:t>Situation after detecting nothing in [1,1], moving right, breeze in [2,1]</a:t>
            </a:r>
          </a:p>
          <a:p>
            <a:pPr eaLnBrk="1" hangingPunct="1">
              <a:lnSpc>
                <a:spcPct val="90000"/>
              </a:lnSpc>
            </a:pPr>
            <a:endParaRPr lang="en-US" altLang="en-US" sz="2400" dirty="0"/>
          </a:p>
          <a:p>
            <a:pPr eaLnBrk="1" hangingPunct="1">
              <a:lnSpc>
                <a:spcPct val="90000"/>
              </a:lnSpc>
            </a:pPr>
            <a:r>
              <a:rPr lang="en-US" altLang="en-US" sz="2400" dirty="0"/>
              <a:t>Consider possible models for ? assuming only pits</a:t>
            </a:r>
          </a:p>
          <a:p>
            <a:pPr eaLnBrk="1" hangingPunct="1">
              <a:lnSpc>
                <a:spcPct val="90000"/>
              </a:lnSpc>
            </a:pPr>
            <a:endParaRPr lang="en-US" altLang="en-US" sz="2400" dirty="0"/>
          </a:p>
          <a:p>
            <a:pPr eaLnBrk="1" hangingPunct="1">
              <a:lnSpc>
                <a:spcPct val="90000"/>
              </a:lnSpc>
            </a:pPr>
            <a:r>
              <a:rPr lang="en-US" altLang="en-US" sz="2400" dirty="0"/>
              <a:t>3 Boolean choices =&gt; 2^3 (= 8) possible models</a:t>
            </a:r>
          </a:p>
        </p:txBody>
      </p:sp>
      <p:pic>
        <p:nvPicPr>
          <p:cNvPr id="266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057400"/>
            <a:ext cx="337185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en-US" altLang="en-US"/>
              <a:t>Logic</a:t>
            </a:r>
          </a:p>
        </p:txBody>
      </p:sp>
      <p:pic>
        <p:nvPicPr>
          <p:cNvPr id="276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764" y="1390650"/>
            <a:ext cx="53244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en-US" altLang="en-US" dirty="0"/>
              <a:t>Logic…</a:t>
            </a:r>
          </a:p>
        </p:txBody>
      </p:sp>
      <p:sp>
        <p:nvSpPr>
          <p:cNvPr id="28677" name="Rectangle 5"/>
          <p:cNvSpPr>
            <a:spLocks noGrp="1" noChangeArrowheads="1"/>
          </p:cNvSpPr>
          <p:nvPr>
            <p:ph type="body" sz="half" idx="2"/>
          </p:nvPr>
        </p:nvSpPr>
        <p:spPr>
          <a:xfrm>
            <a:off x="1981200" y="5075237"/>
            <a:ext cx="8229600" cy="1096963"/>
          </a:xfrm>
        </p:spPr>
        <p:txBody>
          <a:bodyPr>
            <a:normAutofit lnSpcReduction="10000"/>
          </a:bodyPr>
          <a:lstStyle/>
          <a:p>
            <a:pPr eaLnBrk="1" hangingPunct="1">
              <a:lnSpc>
                <a:spcPct val="80000"/>
              </a:lnSpc>
            </a:pPr>
            <a:r>
              <a:rPr lang="en-US" altLang="en-US" sz="2000" dirty="0"/>
              <a:t>KB = </a:t>
            </a:r>
            <a:r>
              <a:rPr lang="en-US" altLang="en-US" sz="2000" dirty="0" err="1"/>
              <a:t>wumpus</a:t>
            </a:r>
            <a:r>
              <a:rPr lang="en-US" altLang="en-US" sz="2000" dirty="0"/>
              <a:t> world rules + observations (through percepts)</a:t>
            </a:r>
          </a:p>
          <a:p>
            <a:pPr eaLnBrk="1" hangingPunct="1">
              <a:lnSpc>
                <a:spcPct val="80000"/>
              </a:lnSpc>
            </a:pPr>
            <a:endParaRPr lang="en-US" altLang="en-US" sz="2000" dirty="0"/>
          </a:p>
          <a:p>
            <a:pPr eaLnBrk="1" hangingPunct="1">
              <a:lnSpc>
                <a:spcPct val="80000"/>
              </a:lnSpc>
            </a:pPr>
            <a:r>
              <a:rPr lang="en-US" altLang="en-US" sz="2000" dirty="0"/>
              <a:t> </a:t>
            </a:r>
            <a:r>
              <a:rPr lang="en-US" altLang="en-US" sz="2000" dirty="0">
                <a:latin typeface="Symbol" panose="05050102010706020507" pitchFamily="18" charset="2"/>
              </a:rPr>
              <a:t>a</a:t>
            </a:r>
            <a:r>
              <a:rPr lang="en-US" altLang="en-US" sz="2000" baseline="-25000" dirty="0"/>
              <a:t>1</a:t>
            </a:r>
            <a:r>
              <a:rPr lang="en-US" altLang="en-US" sz="2000" dirty="0"/>
              <a:t> = “</a:t>
            </a:r>
            <a:r>
              <a:rPr lang="en-US" sz="1800" b="0" i="0" u="none" strike="noStrike" baseline="0" dirty="0">
                <a:latin typeface="Times-Roman"/>
              </a:rPr>
              <a:t>There is no pit in [1,2].</a:t>
            </a:r>
            <a:r>
              <a:rPr lang="en-US" altLang="en-US" sz="2000" dirty="0"/>
              <a:t>”, KB |= </a:t>
            </a:r>
            <a:r>
              <a:rPr lang="en-US" altLang="en-US" sz="2000" dirty="0">
                <a:latin typeface="Symbol" panose="05050102010706020507" pitchFamily="18" charset="2"/>
              </a:rPr>
              <a:t>a</a:t>
            </a:r>
            <a:r>
              <a:rPr lang="en-US" altLang="en-US" sz="2000" baseline="-25000" dirty="0"/>
              <a:t>1</a:t>
            </a:r>
            <a:r>
              <a:rPr lang="en-US" altLang="en-US" sz="2000" dirty="0"/>
              <a:t>, proved by model checking</a:t>
            </a:r>
          </a:p>
        </p:txBody>
      </p:sp>
      <p:pic>
        <p:nvPicPr>
          <p:cNvPr id="286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8" y="1595438"/>
            <a:ext cx="3643312"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altLang="en-US" dirty="0"/>
              <a:t>Logic…</a:t>
            </a:r>
          </a:p>
        </p:txBody>
      </p:sp>
      <p:sp>
        <p:nvSpPr>
          <p:cNvPr id="29701" name="Rectangle 3"/>
          <p:cNvSpPr>
            <a:spLocks noGrp="1" noChangeArrowheads="1"/>
          </p:cNvSpPr>
          <p:nvPr>
            <p:ph type="body" sz="half" idx="2"/>
          </p:nvPr>
        </p:nvSpPr>
        <p:spPr>
          <a:xfrm>
            <a:off x="1981200" y="4968874"/>
            <a:ext cx="8229600" cy="1096963"/>
          </a:xfrm>
        </p:spPr>
        <p:txBody>
          <a:bodyPr>
            <a:normAutofit lnSpcReduction="10000"/>
          </a:bodyPr>
          <a:lstStyle/>
          <a:p>
            <a:pPr eaLnBrk="1" hangingPunct="1">
              <a:lnSpc>
                <a:spcPct val="80000"/>
              </a:lnSpc>
            </a:pPr>
            <a:r>
              <a:rPr lang="en-US" altLang="en-US" sz="2000" dirty="0"/>
              <a:t>KB = </a:t>
            </a:r>
            <a:r>
              <a:rPr lang="en-US" altLang="en-US" sz="2000" dirty="0" err="1"/>
              <a:t>wumpus</a:t>
            </a:r>
            <a:r>
              <a:rPr lang="en-US" altLang="en-US" sz="2000" dirty="0"/>
              <a:t> world rules + observations (</a:t>
            </a:r>
          </a:p>
          <a:p>
            <a:pPr eaLnBrk="1" hangingPunct="1">
              <a:lnSpc>
                <a:spcPct val="80000"/>
              </a:lnSpc>
            </a:pPr>
            <a:endParaRPr lang="en-US" altLang="en-US" sz="2000" dirty="0"/>
          </a:p>
          <a:p>
            <a:pPr>
              <a:lnSpc>
                <a:spcPct val="80000"/>
              </a:lnSpc>
            </a:pPr>
            <a:r>
              <a:rPr lang="en-US" altLang="en-US" sz="2000" dirty="0"/>
              <a:t> </a:t>
            </a:r>
            <a:r>
              <a:rPr lang="en-US" altLang="en-US" sz="2000" dirty="0">
                <a:latin typeface="Symbol" panose="05050102010706020507" pitchFamily="18" charset="2"/>
              </a:rPr>
              <a:t>a</a:t>
            </a:r>
            <a:r>
              <a:rPr lang="en-US" altLang="en-US" sz="2000" baseline="-25000" dirty="0"/>
              <a:t>2</a:t>
            </a:r>
            <a:r>
              <a:rPr lang="en-US" altLang="en-US" sz="2000" dirty="0"/>
              <a:t> = is “</a:t>
            </a:r>
            <a:r>
              <a:rPr lang="en-US" sz="1800" b="0" i="0" u="none" strike="noStrike" baseline="0" dirty="0">
                <a:latin typeface="Times-Roman"/>
              </a:rPr>
              <a:t>There is no pit in [2,2].</a:t>
            </a:r>
            <a:r>
              <a:rPr lang="en-US" altLang="en-US" sz="2000" dirty="0"/>
              <a:t>”, KB </a:t>
            </a:r>
            <a:r>
              <a:rPr lang="en-US" altLang="en-US" sz="2000" dirty="0">
                <a:cs typeface="Tahoma" panose="020B0604030504040204" pitchFamily="34" charset="0"/>
              </a:rPr>
              <a:t>¬</a:t>
            </a:r>
            <a:r>
              <a:rPr lang="en-US" altLang="en-US" sz="2000" dirty="0"/>
              <a:t>|= </a:t>
            </a:r>
            <a:r>
              <a:rPr lang="en-US" altLang="en-US" sz="2000" dirty="0">
                <a:latin typeface="Symbol" panose="05050102010706020507" pitchFamily="18" charset="2"/>
              </a:rPr>
              <a:t>a</a:t>
            </a:r>
            <a:r>
              <a:rPr lang="en-US" altLang="en-US" sz="2000" baseline="-25000" dirty="0"/>
              <a:t>2</a:t>
            </a:r>
            <a:r>
              <a:rPr lang="en-US" altLang="en-US" sz="2000" dirty="0"/>
              <a:t> proved by model checking</a:t>
            </a:r>
          </a:p>
        </p:txBody>
      </p:sp>
      <p:pic>
        <p:nvPicPr>
          <p:cNvPr id="2970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976" y="1600201"/>
            <a:ext cx="362902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371600"/>
          </a:xfrm>
        </p:spPr>
        <p:txBody>
          <a:bodyPr/>
          <a:lstStyle/>
          <a:p>
            <a:r>
              <a:rPr lang="en-US" dirty="0"/>
              <a:t>Logic…</a:t>
            </a:r>
          </a:p>
        </p:txBody>
      </p:sp>
      <p:sp>
        <p:nvSpPr>
          <p:cNvPr id="3" name="Content Placeholder 2"/>
          <p:cNvSpPr>
            <a:spLocks noGrp="1"/>
          </p:cNvSpPr>
          <p:nvPr>
            <p:ph idx="1"/>
          </p:nvPr>
        </p:nvSpPr>
        <p:spPr>
          <a:xfrm>
            <a:off x="1484311" y="2667000"/>
            <a:ext cx="10018713" cy="3124201"/>
          </a:xfrm>
        </p:spPr>
        <p:txBody>
          <a:bodyPr/>
          <a:lstStyle/>
          <a:p>
            <a:pPr algn="l"/>
            <a:r>
              <a:rPr lang="en-US" sz="1800" b="0" i="0" u="none" strike="noStrike" baseline="0" dirty="0">
                <a:latin typeface="Times-Roman"/>
              </a:rPr>
              <a:t>The preceding example not only illustrates entailment but also shows how the definition of entailment can be applied to derive</a:t>
            </a:r>
            <a:r>
              <a:rPr lang="en-US" sz="1800" b="0" i="0" u="none" strike="noStrike" baseline="0" dirty="0">
                <a:latin typeface="Helvetica-Narrow"/>
              </a:rPr>
              <a:t> </a:t>
            </a:r>
            <a:r>
              <a:rPr lang="en-US" sz="1800" b="0" i="0" u="none" strike="noStrike" baseline="0" dirty="0">
                <a:latin typeface="Times-Roman"/>
              </a:rPr>
              <a:t>conclusions—that is, to carry out </a:t>
            </a:r>
            <a:r>
              <a:rPr lang="en-US" sz="1800" b="1" i="0" u="none" strike="noStrike" baseline="0" dirty="0">
                <a:latin typeface="Times-Bold"/>
              </a:rPr>
              <a:t>logical inference</a:t>
            </a:r>
            <a:r>
              <a:rPr lang="en-US" sz="1800" b="0" i="0" u="none" strike="noStrike" baseline="0" dirty="0">
                <a:latin typeface="Times-Roman"/>
              </a:rPr>
              <a:t>.</a:t>
            </a:r>
          </a:p>
          <a:p>
            <a:pPr algn="l"/>
            <a:r>
              <a:rPr lang="en-US" sz="1800" b="0" i="0" u="none" strike="noStrike" baseline="0" dirty="0">
                <a:latin typeface="Helvetica-Narrow"/>
              </a:rPr>
              <a:t> </a:t>
            </a:r>
            <a:r>
              <a:rPr lang="en-US" sz="1800" b="0" i="0" u="none" strike="noStrike" baseline="0" dirty="0">
                <a:latin typeface="Times-Roman"/>
              </a:rPr>
              <a:t>The inference algorithm illustrated in the previous figures is called </a:t>
            </a:r>
            <a:r>
              <a:rPr lang="en-US" sz="1800" b="1" i="0" u="none" strike="noStrike" baseline="0" dirty="0">
                <a:latin typeface="Times-Bold"/>
              </a:rPr>
              <a:t>model checking</a:t>
            </a:r>
            <a:r>
              <a:rPr lang="en-US" sz="1800" b="0" i="0" u="none" strike="noStrike" baseline="0" dirty="0">
                <a:latin typeface="Times-Roman"/>
              </a:rPr>
              <a:t>, because it enumerates all possible models to check that </a:t>
            </a:r>
            <a:r>
              <a:rPr lang="en-US" sz="1800" b="0" i="0" u="none" strike="noStrike" baseline="0" dirty="0">
                <a:latin typeface="CMMI10"/>
              </a:rPr>
              <a:t>α </a:t>
            </a:r>
            <a:r>
              <a:rPr lang="en-US" sz="1800" b="0" i="0" u="none" strike="noStrike" baseline="0" dirty="0">
                <a:latin typeface="Times-Roman"/>
              </a:rPr>
              <a:t>is true in all models in which </a:t>
            </a:r>
            <a:r>
              <a:rPr lang="en-US" sz="1800" b="0" i="0" u="none" strike="noStrike" baseline="0" dirty="0">
                <a:latin typeface="CMTI10"/>
              </a:rPr>
              <a:t>KB </a:t>
            </a:r>
            <a:r>
              <a:rPr lang="en-US" sz="1800" b="0" i="0" u="none" strike="noStrike" baseline="0" dirty="0">
                <a:latin typeface="Times-Roman"/>
              </a:rPr>
              <a:t>is true, that is,</a:t>
            </a:r>
          </a:p>
          <a:p>
            <a:pPr algn="l"/>
            <a:r>
              <a:rPr lang="en-US" sz="1800" b="0" i="0" u="none" strike="noStrike" baseline="0" dirty="0">
                <a:latin typeface="Times-Roman"/>
              </a:rPr>
              <a:t>that </a:t>
            </a:r>
            <a:r>
              <a:rPr lang="en-US" sz="1800" b="0" i="0" u="none" strike="noStrike" baseline="0" dirty="0">
                <a:latin typeface="CMMI10"/>
              </a:rPr>
              <a:t>M</a:t>
            </a:r>
            <a:r>
              <a:rPr lang="en-US" sz="1800" b="0" i="0" u="none" strike="noStrike" baseline="0" dirty="0">
                <a:latin typeface="CMR10"/>
              </a:rPr>
              <a:t>(</a:t>
            </a:r>
            <a:r>
              <a:rPr lang="en-US" sz="1800" b="0" i="0" u="none" strike="noStrike" baseline="0" dirty="0">
                <a:latin typeface="CMMI10"/>
              </a:rPr>
              <a:t>KB</a:t>
            </a:r>
            <a:r>
              <a:rPr lang="en-US" sz="1800" b="0" i="0" u="none" strike="noStrike" baseline="0" dirty="0">
                <a:latin typeface="CMR10"/>
              </a:rPr>
              <a:t>) </a:t>
            </a:r>
            <a:r>
              <a:rPr lang="en-US" sz="1800" b="0" i="0" u="none" strike="noStrike" baseline="0" dirty="0">
                <a:latin typeface="CMSY10"/>
              </a:rPr>
              <a:t>⊆ </a:t>
            </a:r>
            <a:r>
              <a:rPr lang="en-US" sz="1800" b="0" i="0" u="none" strike="noStrike" baseline="0" dirty="0">
                <a:latin typeface="CMMI10"/>
              </a:rPr>
              <a:t>M</a:t>
            </a:r>
            <a:r>
              <a:rPr lang="en-US" sz="1800" b="0" i="0" u="none" strike="noStrike" baseline="0" dirty="0">
                <a:latin typeface="CMR10"/>
              </a:rPr>
              <a:t>(</a:t>
            </a:r>
            <a:r>
              <a:rPr lang="en-US" sz="1800" b="0" i="0" u="none" strike="noStrike" baseline="0" dirty="0">
                <a:latin typeface="CMMI10"/>
              </a:rPr>
              <a:t>α</a:t>
            </a:r>
            <a:r>
              <a:rPr lang="en-US" sz="1800" b="0" i="0" u="none" strike="noStrike" baseline="0" dirty="0">
                <a:latin typeface="CMR10"/>
              </a:rPr>
              <a:t>)</a:t>
            </a:r>
            <a:r>
              <a:rPr lang="en-US" sz="1800" b="0" i="0" u="none" strike="noStrike" baseline="0" dirty="0">
                <a:latin typeface="Times-Roman"/>
              </a:rPr>
              <a:t>.</a:t>
            </a:r>
          </a:p>
          <a:p>
            <a:pPr algn="l"/>
            <a:endParaRPr lang="en-US"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a:xfrm>
            <a:off x="1484311" y="685801"/>
            <a:ext cx="10018713" cy="1219200"/>
          </a:xfrm>
        </p:spPr>
        <p:txBody>
          <a:bodyPr/>
          <a:lstStyle/>
          <a:p>
            <a:pPr eaLnBrk="1" hangingPunct="1"/>
            <a:r>
              <a:rPr lang="en-US" altLang="en-US" dirty="0"/>
              <a:t>Logic…</a:t>
            </a:r>
          </a:p>
        </p:txBody>
      </p:sp>
      <p:sp>
        <p:nvSpPr>
          <p:cNvPr id="30725" name="Rectangle 3"/>
          <p:cNvSpPr>
            <a:spLocks noGrp="1" noChangeArrowheads="1"/>
          </p:cNvSpPr>
          <p:nvPr>
            <p:ph type="body" idx="1"/>
          </p:nvPr>
        </p:nvSpPr>
        <p:spPr/>
        <p:txBody>
          <a:bodyPr/>
          <a:lstStyle/>
          <a:p>
            <a:pPr eaLnBrk="1" hangingPunct="1"/>
            <a:r>
              <a:rPr lang="en-US" altLang="en-US" b="1" i="1" u="sng" dirty="0"/>
              <a:t>Inference</a:t>
            </a:r>
            <a:r>
              <a:rPr lang="en-US" altLang="en-US" i="1" dirty="0"/>
              <a:t> </a:t>
            </a:r>
            <a:r>
              <a:rPr lang="en-US" altLang="en-US" dirty="0"/>
              <a:t>is the process of deriving a specific sentence from a KB (where the sentence must be entailed by the KB)</a:t>
            </a:r>
          </a:p>
          <a:p>
            <a:pPr lvl="1"/>
            <a:r>
              <a:rPr lang="en-US" altLang="en-US" dirty="0"/>
              <a:t>KB |-</a:t>
            </a:r>
            <a:r>
              <a:rPr lang="en-US" altLang="en-US" baseline="-25000" dirty="0" err="1"/>
              <a:t>i</a:t>
            </a:r>
            <a:r>
              <a:rPr lang="en-US" altLang="en-US" dirty="0"/>
              <a:t> </a:t>
            </a:r>
            <a:r>
              <a:rPr lang="en-US" altLang="en-US" dirty="0">
                <a:latin typeface="Symbol" panose="05050102010706020507" pitchFamily="18" charset="2"/>
              </a:rPr>
              <a:t>a</a:t>
            </a:r>
            <a:r>
              <a:rPr lang="en-US" altLang="en-US" dirty="0"/>
              <a:t> = sentence </a:t>
            </a:r>
            <a:r>
              <a:rPr lang="en-US" altLang="en-US" dirty="0">
                <a:latin typeface="Symbol" panose="05050102010706020507" pitchFamily="18" charset="2"/>
              </a:rPr>
              <a:t>a</a:t>
            </a:r>
            <a:r>
              <a:rPr lang="en-US" altLang="en-US" dirty="0"/>
              <a:t> can be derived from KB by procedure i </a:t>
            </a:r>
            <a:r>
              <a:rPr lang="en-US" altLang="en-US" b="1" dirty="0"/>
              <a:t>(or) </a:t>
            </a:r>
            <a:r>
              <a:rPr lang="en-US" altLang="en-US" dirty="0" err="1"/>
              <a:t>i</a:t>
            </a:r>
            <a:r>
              <a:rPr lang="en-US" altLang="en-US" dirty="0"/>
              <a:t> derives </a:t>
            </a:r>
            <a:r>
              <a:rPr lang="en-US" altLang="en-US" dirty="0">
                <a:latin typeface="Symbol" panose="05050102010706020507" pitchFamily="18" charset="2"/>
              </a:rPr>
              <a:t>a </a:t>
            </a:r>
            <a:r>
              <a:rPr lang="en-US" altLang="en-US" dirty="0">
                <a:latin typeface="Corbel" panose="020B0503020204020204" pitchFamily="34" charset="0"/>
              </a:rPr>
              <a:t>from</a:t>
            </a:r>
            <a:r>
              <a:rPr lang="en-US" altLang="en-US" dirty="0">
                <a:latin typeface="Symbol" panose="05050102010706020507" pitchFamily="18" charset="2"/>
              </a:rPr>
              <a:t> KB.</a:t>
            </a:r>
            <a:endParaRPr lang="en-US" altLang="en-US" b="1" dirty="0"/>
          </a:p>
          <a:p>
            <a:r>
              <a:rPr lang="en-US" altLang="en-US" dirty="0"/>
              <a:t>Let us assume set of all consequences of </a:t>
            </a:r>
            <a:r>
              <a:rPr lang="en-US" altLang="en-US" b="1" i="1" dirty="0"/>
              <a:t>KB as the haystack </a:t>
            </a:r>
            <a:r>
              <a:rPr lang="en-US" altLang="en-US" dirty="0"/>
              <a:t>and </a:t>
            </a:r>
            <a:r>
              <a:rPr lang="en-US" altLang="en-US" b="1" i="1" dirty="0">
                <a:latin typeface="Symbol" panose="05050102010706020507" pitchFamily="18" charset="2"/>
              </a:rPr>
              <a:t>a </a:t>
            </a:r>
            <a:r>
              <a:rPr lang="en-US" altLang="en-US" b="1" i="1" dirty="0">
                <a:latin typeface="Corbel" panose="020B0503020204020204" pitchFamily="34" charset="0"/>
              </a:rPr>
              <a:t>as the needle. </a:t>
            </a:r>
            <a:r>
              <a:rPr lang="en-US" altLang="en-US" dirty="0">
                <a:latin typeface="Corbel" panose="020B0503020204020204" pitchFamily="34" charset="0"/>
              </a:rPr>
              <a:t>Then,</a:t>
            </a:r>
            <a:endParaRPr lang="en-US" altLang="en-US" b="1" i="1" dirty="0"/>
          </a:p>
          <a:p>
            <a:pPr lvl="1" eaLnBrk="1" hangingPunct="1"/>
            <a:r>
              <a:rPr lang="en-US" altLang="en-US" dirty="0"/>
              <a:t>Entailment =&gt; needle being in the haystack</a:t>
            </a:r>
          </a:p>
          <a:p>
            <a:pPr lvl="1" eaLnBrk="1" hangingPunct="1"/>
            <a:r>
              <a:rPr lang="en-US" altLang="en-US" dirty="0"/>
              <a:t>Inference =&gt; finding the needle from the haystack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81200" y="457200"/>
            <a:ext cx="8229600" cy="1020762"/>
          </a:xfrm>
          <a:noFill/>
        </p:spPr>
        <p:txBody>
          <a:bodyPr/>
          <a:lstStyle/>
          <a:p>
            <a:pPr eaLnBrk="1" hangingPunct="1">
              <a:defRPr/>
            </a:pPr>
            <a:r>
              <a:rPr lang="en-US" dirty="0"/>
              <a:t>Environment types</a:t>
            </a:r>
          </a:p>
        </p:txBody>
      </p:sp>
      <p:sp>
        <p:nvSpPr>
          <p:cNvPr id="18435" name="Rectangle 3"/>
          <p:cNvSpPr>
            <a:spLocks noGrp="1" noChangeArrowheads="1"/>
          </p:cNvSpPr>
          <p:nvPr>
            <p:ph idx="1"/>
          </p:nvPr>
        </p:nvSpPr>
        <p:spPr>
          <a:xfrm>
            <a:off x="1981200" y="1752600"/>
            <a:ext cx="8229600" cy="4724400"/>
          </a:xfrm>
          <a:noFill/>
        </p:spPr>
        <p:txBody>
          <a:bodyPr>
            <a:normAutofit fontScale="92500" lnSpcReduction="10000"/>
          </a:bodyPr>
          <a:lstStyle/>
          <a:p>
            <a:pPr eaLnBrk="1" hangingPunct="1">
              <a:defRPr/>
            </a:pPr>
            <a:r>
              <a:rPr lang="en-US" altLang="zh-CN" sz="2800" dirty="0">
                <a:solidFill>
                  <a:srgbClr val="FF0000"/>
                </a:solidFill>
                <a:ea typeface="SimSun" panose="02010600030101010101" pitchFamily="2" charset="-122"/>
              </a:rPr>
              <a:t>Static </a:t>
            </a:r>
            <a:r>
              <a:rPr lang="en-US" altLang="zh-CN" sz="2800" dirty="0">
                <a:ea typeface="SimSun" panose="02010600030101010101" pitchFamily="2" charset="-122"/>
              </a:rPr>
              <a:t>(vs. dynamic): The environment is unchanged while an agent is deliberating. (The environment is </a:t>
            </a:r>
            <a:r>
              <a:rPr lang="en-US" altLang="zh-CN" sz="2800" dirty="0">
                <a:solidFill>
                  <a:srgbClr val="FF0000"/>
                </a:solidFill>
                <a:ea typeface="SimSun" panose="02010600030101010101" pitchFamily="2" charset="-122"/>
              </a:rPr>
              <a:t>semi dynamic</a:t>
            </a:r>
            <a:r>
              <a:rPr lang="en-US" altLang="zh-CN" sz="2800" dirty="0">
                <a:ea typeface="SimSun" panose="02010600030101010101" pitchFamily="2" charset="-122"/>
              </a:rPr>
              <a:t> if the environment itself does not change with the passage of time but the agent's performance score does)</a:t>
            </a:r>
          </a:p>
          <a:p>
            <a:pPr eaLnBrk="1" hangingPunct="1">
              <a:buFontTx/>
              <a:buNone/>
              <a:defRPr/>
            </a:pPr>
            <a:endParaRPr lang="en-US" altLang="zh-CN" sz="2800" dirty="0">
              <a:ea typeface="SimSun" panose="02010600030101010101" pitchFamily="2" charset="-122"/>
            </a:endParaRPr>
          </a:p>
          <a:p>
            <a:pPr eaLnBrk="1" hangingPunct="1">
              <a:defRPr/>
            </a:pPr>
            <a:r>
              <a:rPr lang="en-US" altLang="zh-CN" sz="2800" dirty="0">
                <a:solidFill>
                  <a:srgbClr val="FF0000"/>
                </a:solidFill>
                <a:ea typeface="SimSun" panose="02010600030101010101" pitchFamily="2" charset="-122"/>
              </a:rPr>
              <a:t>Discrete</a:t>
            </a:r>
            <a:r>
              <a:rPr lang="en-US" altLang="zh-CN" sz="2800" dirty="0">
                <a:ea typeface="SimSun" panose="02010600030101010101" pitchFamily="2" charset="-122"/>
              </a:rPr>
              <a:t> (vs. continuous): A limited number of distinct, clearly defined percepts and actions.</a:t>
            </a:r>
          </a:p>
          <a:p>
            <a:pPr eaLnBrk="1" hangingPunct="1">
              <a:buFontTx/>
              <a:buNone/>
              <a:defRPr/>
            </a:pPr>
            <a:endParaRPr lang="en-US" altLang="zh-CN" sz="2800" dirty="0">
              <a:ea typeface="SimSun" panose="02010600030101010101" pitchFamily="2" charset="-122"/>
            </a:endParaRPr>
          </a:p>
          <a:p>
            <a:pPr eaLnBrk="1" hangingPunct="1">
              <a:defRPr/>
            </a:pPr>
            <a:r>
              <a:rPr lang="en-US" altLang="zh-CN" sz="2800" dirty="0">
                <a:solidFill>
                  <a:srgbClr val="FF0000"/>
                </a:solidFill>
                <a:ea typeface="SimSun" panose="02010600030101010101" pitchFamily="2" charset="-122"/>
              </a:rPr>
              <a:t>Single agent</a:t>
            </a:r>
            <a:r>
              <a:rPr lang="en-US" altLang="zh-CN" sz="2800" dirty="0">
                <a:ea typeface="SimSun" panose="02010600030101010101" pitchFamily="2" charset="-122"/>
              </a:rPr>
              <a:t> (vs. multiagent): An agent operating by itself in an environment.</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1484311" y="685801"/>
            <a:ext cx="10018713" cy="1219200"/>
          </a:xfrm>
        </p:spPr>
        <p:txBody>
          <a:bodyPr/>
          <a:lstStyle/>
          <a:p>
            <a:pPr eaLnBrk="1" hangingPunct="1"/>
            <a:r>
              <a:rPr lang="en-US" altLang="en-US" dirty="0"/>
              <a:t>Logic…</a:t>
            </a:r>
          </a:p>
        </p:txBody>
      </p:sp>
      <p:sp>
        <p:nvSpPr>
          <p:cNvPr id="31749" name="Rectangle 3"/>
          <p:cNvSpPr>
            <a:spLocks noGrp="1" noChangeArrowheads="1"/>
          </p:cNvSpPr>
          <p:nvPr>
            <p:ph type="body" idx="1"/>
          </p:nvPr>
        </p:nvSpPr>
        <p:spPr/>
        <p:txBody>
          <a:bodyPr>
            <a:normAutofit fontScale="55000" lnSpcReduction="20000"/>
          </a:bodyPr>
          <a:lstStyle/>
          <a:p>
            <a:pPr eaLnBrk="1" hangingPunct="1">
              <a:lnSpc>
                <a:spcPct val="80000"/>
              </a:lnSpc>
            </a:pPr>
            <a:r>
              <a:rPr lang="en-US" altLang="en-US" sz="2800" dirty="0"/>
              <a:t>Soundness</a:t>
            </a:r>
          </a:p>
          <a:p>
            <a:pPr lvl="1" eaLnBrk="1" hangingPunct="1">
              <a:lnSpc>
                <a:spcPct val="80000"/>
              </a:lnSpc>
            </a:pPr>
            <a:r>
              <a:rPr lang="en-US" altLang="en-US" sz="2400" dirty="0" err="1"/>
              <a:t>i</a:t>
            </a:r>
            <a:r>
              <a:rPr lang="en-US" altLang="en-US" sz="2400" dirty="0"/>
              <a:t> is sound if…</a:t>
            </a:r>
          </a:p>
          <a:p>
            <a:pPr lvl="1" eaLnBrk="1" hangingPunct="1">
              <a:lnSpc>
                <a:spcPct val="80000"/>
              </a:lnSpc>
            </a:pPr>
            <a:r>
              <a:rPr lang="en-US" altLang="en-US" sz="2400" dirty="0"/>
              <a:t>whenever KB |-</a:t>
            </a:r>
            <a:r>
              <a:rPr lang="en-US" altLang="en-US" sz="2400" baseline="-25000" dirty="0" err="1"/>
              <a:t>i</a:t>
            </a:r>
            <a:r>
              <a:rPr lang="en-US" altLang="en-US" sz="2400" dirty="0"/>
              <a:t> </a:t>
            </a:r>
            <a:r>
              <a:rPr lang="en-US" altLang="en-US" sz="2400" dirty="0">
                <a:latin typeface="Symbol" panose="05050102010706020507" pitchFamily="18" charset="2"/>
              </a:rPr>
              <a:t>a</a:t>
            </a:r>
            <a:r>
              <a:rPr lang="en-US" altLang="en-US" sz="2400" dirty="0"/>
              <a:t> is true, KB |= </a:t>
            </a:r>
            <a:r>
              <a:rPr lang="en-US" altLang="en-US" sz="2400" dirty="0">
                <a:latin typeface="Symbol" panose="05050102010706020507" pitchFamily="18" charset="2"/>
              </a:rPr>
              <a:t>a</a:t>
            </a:r>
            <a:r>
              <a:rPr lang="en-US" altLang="en-US" sz="2400" dirty="0"/>
              <a:t> is true</a:t>
            </a:r>
          </a:p>
          <a:p>
            <a:r>
              <a:rPr lang="en-US" dirty="0"/>
              <a:t>An inference algorithm that derives only entailed sentences is called </a:t>
            </a:r>
            <a:r>
              <a:rPr lang="en-US" b="1" dirty="0"/>
              <a:t>sound </a:t>
            </a:r>
            <a:r>
              <a:rPr lang="en-US" dirty="0"/>
              <a:t>or </a:t>
            </a:r>
            <a:r>
              <a:rPr lang="en-US" b="1" dirty="0"/>
              <a:t>truth</a:t>
            </a:r>
            <a:r>
              <a:rPr lang="en-US" dirty="0"/>
              <a:t> </a:t>
            </a:r>
            <a:r>
              <a:rPr lang="en-US" b="1" dirty="0"/>
              <a:t>preserving.</a:t>
            </a:r>
          </a:p>
          <a:p>
            <a:endParaRPr lang="en-US" altLang="en-US" sz="2800" dirty="0"/>
          </a:p>
          <a:p>
            <a:pPr eaLnBrk="1" hangingPunct="1">
              <a:lnSpc>
                <a:spcPct val="80000"/>
              </a:lnSpc>
            </a:pPr>
            <a:r>
              <a:rPr lang="en-US" altLang="en-US" sz="2800" dirty="0"/>
              <a:t>Completeness</a:t>
            </a:r>
          </a:p>
          <a:p>
            <a:pPr lvl="1" eaLnBrk="1" hangingPunct="1">
              <a:lnSpc>
                <a:spcPct val="80000"/>
              </a:lnSpc>
            </a:pPr>
            <a:r>
              <a:rPr lang="en-US" altLang="en-US" sz="2400" dirty="0" err="1"/>
              <a:t>i</a:t>
            </a:r>
            <a:r>
              <a:rPr lang="en-US" altLang="en-US" sz="2400" dirty="0"/>
              <a:t> is complete if</a:t>
            </a:r>
          </a:p>
          <a:p>
            <a:pPr lvl="1" eaLnBrk="1" hangingPunct="1">
              <a:lnSpc>
                <a:spcPct val="80000"/>
              </a:lnSpc>
            </a:pPr>
            <a:r>
              <a:rPr lang="en-US" altLang="en-US" sz="2400" dirty="0"/>
              <a:t>whenever KB |= </a:t>
            </a:r>
            <a:r>
              <a:rPr lang="en-US" altLang="en-US" sz="2400" dirty="0">
                <a:latin typeface="Symbol" panose="05050102010706020507" pitchFamily="18" charset="2"/>
              </a:rPr>
              <a:t>a</a:t>
            </a:r>
            <a:r>
              <a:rPr lang="en-US" altLang="en-US" sz="2400" dirty="0"/>
              <a:t> is true, KB |-</a:t>
            </a:r>
            <a:r>
              <a:rPr lang="en-US" altLang="en-US" sz="2400" baseline="-25000" dirty="0" err="1"/>
              <a:t>i</a:t>
            </a:r>
            <a:r>
              <a:rPr lang="en-US" altLang="en-US" sz="2400" dirty="0"/>
              <a:t> </a:t>
            </a:r>
            <a:r>
              <a:rPr lang="en-US" altLang="en-US" sz="2400" dirty="0">
                <a:latin typeface="Symbol" panose="05050102010706020507" pitchFamily="18" charset="2"/>
              </a:rPr>
              <a:t>a</a:t>
            </a:r>
            <a:r>
              <a:rPr lang="en-US" altLang="en-US" sz="2400" dirty="0"/>
              <a:t> is true</a:t>
            </a:r>
          </a:p>
          <a:p>
            <a:r>
              <a:rPr lang="en-US" dirty="0"/>
              <a:t>An inference algorithm is </a:t>
            </a:r>
            <a:r>
              <a:rPr lang="en-US" b="1" dirty="0"/>
              <a:t>complete</a:t>
            </a:r>
            <a:r>
              <a:rPr lang="en-US" dirty="0"/>
              <a:t> if it can derive any sentence that is entailed.</a:t>
            </a:r>
            <a:endParaRPr lang="en-US" altLang="en-US" sz="4800" dirty="0"/>
          </a:p>
          <a:p>
            <a:pPr eaLnBrk="1" hangingPunct="1">
              <a:lnSpc>
                <a:spcPct val="80000"/>
              </a:lnSpc>
            </a:pPr>
            <a:endParaRPr lang="en-US" altLang="en-US" sz="2800" dirty="0"/>
          </a:p>
          <a:p>
            <a:pPr eaLnBrk="1" hangingPunct="1">
              <a:lnSpc>
                <a:spcPct val="80000"/>
              </a:lnSpc>
            </a:pPr>
            <a:r>
              <a:rPr lang="en-US" altLang="en-US" sz="2800" dirty="0"/>
              <a:t>If KB is true in the real world, then any sentence </a:t>
            </a:r>
            <a:r>
              <a:rPr lang="en-US" altLang="en-US" sz="2800" dirty="0">
                <a:latin typeface="Symbol" panose="05050102010706020507" pitchFamily="18" charset="2"/>
              </a:rPr>
              <a:t>a</a:t>
            </a:r>
            <a:r>
              <a:rPr lang="en-US" altLang="en-US" sz="2800" dirty="0"/>
              <a:t> derived from KB by a sound inference procedure is also true in the real world</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EBE38-A12A-4F29-A819-A88CFF582106}"/>
              </a:ext>
            </a:extLst>
          </p:cNvPr>
          <p:cNvSpPr>
            <a:spLocks noGrp="1"/>
          </p:cNvSpPr>
          <p:nvPr>
            <p:ph type="title"/>
          </p:nvPr>
        </p:nvSpPr>
        <p:spPr>
          <a:xfrm>
            <a:off x="1484311" y="685801"/>
            <a:ext cx="10018713" cy="914400"/>
          </a:xfrm>
        </p:spPr>
        <p:txBody>
          <a:bodyPr/>
          <a:lstStyle/>
          <a:p>
            <a:r>
              <a:rPr lang="en-US" dirty="0"/>
              <a:t>Logic…</a:t>
            </a:r>
          </a:p>
        </p:txBody>
      </p:sp>
      <p:pic>
        <p:nvPicPr>
          <p:cNvPr id="4" name="Content Placeholder 3">
            <a:extLst>
              <a:ext uri="{FF2B5EF4-FFF2-40B4-BE49-F238E27FC236}">
                <a16:creationId xmlns:a16="http://schemas.microsoft.com/office/drawing/2014/main" id="{71836DB1-7E10-4B75-B474-60BAAA4C3108}"/>
              </a:ext>
            </a:extLst>
          </p:cNvPr>
          <p:cNvPicPr>
            <a:picLocks noGrp="1" noChangeAspect="1"/>
          </p:cNvPicPr>
          <p:nvPr>
            <p:ph idx="1"/>
          </p:nvPr>
        </p:nvPicPr>
        <p:blipFill>
          <a:blip r:embed="rId2"/>
          <a:stretch>
            <a:fillRect/>
          </a:stretch>
        </p:blipFill>
        <p:spPr>
          <a:xfrm>
            <a:off x="1600200" y="2057401"/>
            <a:ext cx="9902823" cy="4190999"/>
          </a:xfrm>
          <a:prstGeom prst="rect">
            <a:avLst/>
          </a:prstGeom>
        </p:spPr>
      </p:pic>
    </p:spTree>
    <p:extLst>
      <p:ext uri="{BB962C8B-B14F-4D97-AF65-F5344CB8AC3E}">
        <p14:creationId xmlns:p14="http://schemas.microsoft.com/office/powerpoint/2010/main" val="27679587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218B-EE95-4757-9CF1-85C03CB367E1}"/>
              </a:ext>
            </a:extLst>
          </p:cNvPr>
          <p:cNvSpPr>
            <a:spLocks noGrp="1"/>
          </p:cNvSpPr>
          <p:nvPr>
            <p:ph type="title"/>
          </p:nvPr>
        </p:nvSpPr>
        <p:spPr>
          <a:xfrm>
            <a:off x="1484311" y="685801"/>
            <a:ext cx="10018713" cy="914399"/>
          </a:xfrm>
        </p:spPr>
        <p:txBody>
          <a:bodyPr/>
          <a:lstStyle/>
          <a:p>
            <a:r>
              <a:rPr lang="en-US" dirty="0"/>
              <a:t>Logic…</a:t>
            </a:r>
          </a:p>
        </p:txBody>
      </p:sp>
      <p:sp>
        <p:nvSpPr>
          <p:cNvPr id="3" name="Content Placeholder 2">
            <a:extLst>
              <a:ext uri="{FF2B5EF4-FFF2-40B4-BE49-F238E27FC236}">
                <a16:creationId xmlns:a16="http://schemas.microsoft.com/office/drawing/2014/main" id="{9BC493F7-1EE0-499A-B8DD-9167C77E4B5E}"/>
              </a:ext>
            </a:extLst>
          </p:cNvPr>
          <p:cNvSpPr>
            <a:spLocks noGrp="1"/>
          </p:cNvSpPr>
          <p:nvPr>
            <p:ph idx="1"/>
          </p:nvPr>
        </p:nvSpPr>
        <p:spPr>
          <a:xfrm>
            <a:off x="1484310" y="1752601"/>
            <a:ext cx="10018713" cy="4190999"/>
          </a:xfrm>
        </p:spPr>
        <p:txBody>
          <a:bodyPr>
            <a:normAutofit fontScale="85000" lnSpcReduction="20000"/>
          </a:bodyPr>
          <a:lstStyle/>
          <a:p>
            <a:pPr algn="just"/>
            <a:r>
              <a:rPr lang="en-US" b="1" dirty="0"/>
              <a:t>Grounding </a:t>
            </a:r>
            <a:r>
              <a:rPr lang="en-US" dirty="0"/>
              <a:t>is</a:t>
            </a:r>
            <a:r>
              <a:rPr lang="en-US" b="1" dirty="0"/>
              <a:t> </a:t>
            </a:r>
            <a:r>
              <a:rPr lang="en-US" dirty="0"/>
              <a:t>the connection between logical reasoning processes and the real environment in which the agent exists. In particular, </a:t>
            </a:r>
            <a:r>
              <a:rPr lang="en-US" i="1" dirty="0"/>
              <a:t>how do we know that </a:t>
            </a:r>
            <a:r>
              <a:rPr lang="en-US" dirty="0"/>
              <a:t>KB </a:t>
            </a:r>
            <a:r>
              <a:rPr lang="en-US" i="1" dirty="0"/>
              <a:t>is true in the real world? </a:t>
            </a:r>
            <a:r>
              <a:rPr lang="en-US" dirty="0"/>
              <a:t>(After all, KB is just “syntax” inside the agent’s head.). </a:t>
            </a:r>
            <a:r>
              <a:rPr lang="en-US"/>
              <a:t>A simple </a:t>
            </a:r>
            <a:r>
              <a:rPr lang="en-US" dirty="0"/>
              <a:t>answer is that the agent’s sensors create the connection.</a:t>
            </a:r>
          </a:p>
          <a:p>
            <a:pPr algn="just"/>
            <a:r>
              <a:rPr lang="en-US" dirty="0"/>
              <a:t>For example, our </a:t>
            </a:r>
            <a:r>
              <a:rPr lang="en-US" dirty="0" err="1"/>
              <a:t>wumpus</a:t>
            </a:r>
            <a:r>
              <a:rPr lang="en-US" dirty="0"/>
              <a:t>-world agent has a smell sensor. The agent program creates a suitable sentence whenever there is a smell. Then, whenever that sentence is in the knowledge base, it is true in the real world. Thus, the meaning and truth of percept sentences are defined by the processes of sensing and sentence construction that produce them. </a:t>
            </a:r>
          </a:p>
          <a:p>
            <a:pPr algn="just"/>
            <a:r>
              <a:rPr lang="en-US" dirty="0"/>
              <a:t>What about the rest of the agent’s knowledge, such as its belief that </a:t>
            </a:r>
            <a:r>
              <a:rPr lang="en-US" dirty="0" err="1"/>
              <a:t>wumpuses</a:t>
            </a:r>
            <a:r>
              <a:rPr lang="en-US" dirty="0"/>
              <a:t> cause smells in adjacent squares?</a:t>
            </a:r>
          </a:p>
          <a:p>
            <a:pPr algn="just"/>
            <a:r>
              <a:rPr lang="en-US" dirty="0"/>
              <a:t>This is not a direct representation of a single percept, but a general rule—derived, perhaps, from perceptual experience but not identical to a statement of that experience. General rules like this are produced by a sentence construction process called </a:t>
            </a:r>
            <a:r>
              <a:rPr lang="en-US" b="1" dirty="0"/>
              <a:t>learning.</a:t>
            </a:r>
            <a:endParaRPr lang="en-US" dirty="0"/>
          </a:p>
        </p:txBody>
      </p:sp>
    </p:spTree>
    <p:extLst>
      <p:ext uri="{BB962C8B-B14F-4D97-AF65-F5344CB8AC3E}">
        <p14:creationId xmlns:p14="http://schemas.microsoft.com/office/powerpoint/2010/main" val="358787043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a:xfrm>
            <a:off x="2572279" y="5959475"/>
            <a:ext cx="708417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3277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5D337C01-AC0C-46B2-A7CE-10188EC2A6C2}" type="slidenum">
              <a:rPr lang="en-US" altLang="en-US"/>
              <a:pPr eaLnBrk="1" hangingPunct="1"/>
              <a:t>533</a:t>
            </a:fld>
            <a:endParaRPr lang="en-US" altLang="en-US"/>
          </a:p>
        </p:txBody>
      </p:sp>
      <p:sp>
        <p:nvSpPr>
          <p:cNvPr id="32772" name="Rectangle 2"/>
          <p:cNvSpPr>
            <a:spLocks noGrp="1" noChangeArrowheads="1"/>
          </p:cNvSpPr>
          <p:nvPr>
            <p:ph type="title"/>
          </p:nvPr>
        </p:nvSpPr>
        <p:spPr/>
        <p:txBody>
          <a:bodyPr/>
          <a:lstStyle/>
          <a:p>
            <a:pPr eaLnBrk="1" hangingPunct="1"/>
            <a:r>
              <a:rPr lang="en-US" altLang="en-US"/>
              <a:t>Propositional Logic</a:t>
            </a:r>
          </a:p>
        </p:txBody>
      </p:sp>
      <p:sp>
        <p:nvSpPr>
          <p:cNvPr id="32773" name="Rectangle 3"/>
          <p:cNvSpPr>
            <a:spLocks noGrp="1" noChangeArrowheads="1"/>
          </p:cNvSpPr>
          <p:nvPr>
            <p:ph type="body" idx="1"/>
          </p:nvPr>
        </p:nvSpPr>
        <p:spPr>
          <a:xfrm>
            <a:off x="1484310" y="2743199"/>
            <a:ext cx="10018713" cy="3124201"/>
          </a:xfrm>
        </p:spPr>
        <p:txBody>
          <a:bodyPr>
            <a:normAutofit fontScale="70000" lnSpcReduction="20000"/>
          </a:bodyPr>
          <a:lstStyle/>
          <a:p>
            <a:pPr eaLnBrk="1" hangingPunct="1">
              <a:lnSpc>
                <a:spcPct val="80000"/>
              </a:lnSpc>
            </a:pPr>
            <a:r>
              <a:rPr lang="en-US" altLang="en-US" sz="1800"/>
              <a:t>AKA Boolean Logic</a:t>
            </a:r>
          </a:p>
          <a:p>
            <a:pPr eaLnBrk="1" hangingPunct="1">
              <a:lnSpc>
                <a:spcPct val="80000"/>
              </a:lnSpc>
            </a:pPr>
            <a:r>
              <a:rPr lang="en-US" altLang="en-US" sz="1800"/>
              <a:t>False and True</a:t>
            </a:r>
          </a:p>
          <a:p>
            <a:pPr eaLnBrk="1" hangingPunct="1">
              <a:lnSpc>
                <a:spcPct val="80000"/>
              </a:lnSpc>
            </a:pPr>
            <a:r>
              <a:rPr lang="en-US" altLang="en-US" sz="1800"/>
              <a:t>Proposition symbols P1, P2, etc are sentences</a:t>
            </a:r>
          </a:p>
          <a:p>
            <a:pPr eaLnBrk="1" hangingPunct="1">
              <a:lnSpc>
                <a:spcPct val="80000"/>
              </a:lnSpc>
            </a:pPr>
            <a:endParaRPr lang="en-US" altLang="en-US" sz="1800"/>
          </a:p>
          <a:p>
            <a:pPr eaLnBrk="1" hangingPunct="1">
              <a:lnSpc>
                <a:spcPct val="80000"/>
              </a:lnSpc>
            </a:pPr>
            <a:r>
              <a:rPr lang="en-US" altLang="en-US" sz="1800"/>
              <a:t>NOT: If S1 is a sentence, then </a:t>
            </a:r>
            <a:r>
              <a:rPr lang="en-US" altLang="en-US" sz="1800">
                <a:cs typeface="Tahoma" panose="020B0604030504040204" pitchFamily="34" charset="0"/>
              </a:rPr>
              <a:t>¬</a:t>
            </a:r>
            <a:r>
              <a:rPr lang="en-US" altLang="en-US" sz="1800"/>
              <a:t>S1 is a sentence (negation) </a:t>
            </a:r>
          </a:p>
          <a:p>
            <a:pPr eaLnBrk="1" hangingPunct="1">
              <a:lnSpc>
                <a:spcPct val="80000"/>
              </a:lnSpc>
            </a:pPr>
            <a:endParaRPr lang="en-US" altLang="en-US" sz="1800"/>
          </a:p>
          <a:p>
            <a:pPr eaLnBrk="1" hangingPunct="1">
              <a:lnSpc>
                <a:spcPct val="80000"/>
              </a:lnSpc>
            </a:pPr>
            <a:r>
              <a:rPr lang="en-US" altLang="en-US" sz="1800"/>
              <a:t>AND: If S1, S2 are sentences, then S1 </a:t>
            </a:r>
            <a:r>
              <a:rPr lang="en-US" altLang="en-US" sz="1800">
                <a:sym typeface="Symbol" panose="05050102010706020507" pitchFamily="18" charset="2"/>
              </a:rPr>
              <a:t></a:t>
            </a:r>
            <a:r>
              <a:rPr lang="en-US" altLang="en-US" sz="1800"/>
              <a:t> S2 is a sentence (conjunction)</a:t>
            </a:r>
          </a:p>
          <a:p>
            <a:pPr eaLnBrk="1" hangingPunct="1">
              <a:lnSpc>
                <a:spcPct val="80000"/>
              </a:lnSpc>
            </a:pPr>
            <a:endParaRPr lang="en-US" altLang="en-US" sz="1800"/>
          </a:p>
          <a:p>
            <a:pPr eaLnBrk="1" hangingPunct="1">
              <a:lnSpc>
                <a:spcPct val="80000"/>
              </a:lnSpc>
            </a:pPr>
            <a:r>
              <a:rPr lang="en-US" altLang="en-US" sz="1800"/>
              <a:t>OR: If S1, S2 are sentences, then S1 </a:t>
            </a:r>
            <a:r>
              <a:rPr lang="en-US" altLang="en-US" sz="1800">
                <a:sym typeface="Symbol" panose="05050102010706020507" pitchFamily="18" charset="2"/>
              </a:rPr>
              <a:t></a:t>
            </a:r>
            <a:r>
              <a:rPr lang="en-US" altLang="en-US" sz="1800"/>
              <a:t> S2 is a sentence (disjunction)</a:t>
            </a:r>
          </a:p>
          <a:p>
            <a:pPr eaLnBrk="1" hangingPunct="1">
              <a:lnSpc>
                <a:spcPct val="80000"/>
              </a:lnSpc>
            </a:pPr>
            <a:endParaRPr lang="en-US" altLang="en-US" sz="1800"/>
          </a:p>
          <a:p>
            <a:pPr eaLnBrk="1" hangingPunct="1">
              <a:lnSpc>
                <a:spcPct val="80000"/>
              </a:lnSpc>
            </a:pPr>
            <a:r>
              <a:rPr lang="en-US" altLang="en-US" sz="1800"/>
              <a:t>IMPLIES: If S1, S2 are sentences, then S1 </a:t>
            </a:r>
            <a:r>
              <a:rPr lang="en-US" altLang="en-US" sz="1800">
                <a:sym typeface="Symbol" panose="05050102010706020507" pitchFamily="18" charset="2"/>
              </a:rPr>
              <a:t></a:t>
            </a:r>
            <a:r>
              <a:rPr lang="en-US" altLang="en-US" sz="1800"/>
              <a:t> S2 is a sentence (implication)</a:t>
            </a:r>
          </a:p>
          <a:p>
            <a:pPr eaLnBrk="1" hangingPunct="1">
              <a:lnSpc>
                <a:spcPct val="80000"/>
              </a:lnSpc>
            </a:pPr>
            <a:endParaRPr lang="en-US" altLang="en-US" sz="1800"/>
          </a:p>
          <a:p>
            <a:pPr eaLnBrk="1" hangingPunct="1">
              <a:lnSpc>
                <a:spcPct val="80000"/>
              </a:lnSpc>
            </a:pPr>
            <a:r>
              <a:rPr lang="en-US" altLang="en-US" sz="1800"/>
              <a:t>IFF: If S1, S2 are sentences, then S1 </a:t>
            </a:r>
            <a:r>
              <a:rPr lang="en-US" altLang="en-US" sz="1800">
                <a:sym typeface="Symbol" panose="05050102010706020507" pitchFamily="18" charset="2"/>
              </a:rPr>
              <a:t></a:t>
            </a:r>
            <a:r>
              <a:rPr lang="en-US" altLang="en-US" sz="1800"/>
              <a:t> S2 is a sentence (biconditional)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3379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F3CA6DC1-9799-46C1-82B6-D63D5CC0EC16}" type="slidenum">
              <a:rPr lang="en-US" altLang="en-US"/>
              <a:pPr eaLnBrk="1" hangingPunct="1"/>
              <a:t>534</a:t>
            </a:fld>
            <a:endParaRPr lang="en-US" altLang="en-US"/>
          </a:p>
        </p:txBody>
      </p:sp>
      <p:sp>
        <p:nvSpPr>
          <p:cNvPr id="33796" name="Rectangle 2"/>
          <p:cNvSpPr>
            <a:spLocks noGrp="1" noChangeArrowheads="1"/>
          </p:cNvSpPr>
          <p:nvPr>
            <p:ph type="title"/>
          </p:nvPr>
        </p:nvSpPr>
        <p:spPr/>
        <p:txBody>
          <a:bodyPr/>
          <a:lstStyle/>
          <a:p>
            <a:pPr eaLnBrk="1" hangingPunct="1"/>
            <a:r>
              <a:rPr lang="en-US" altLang="en-US"/>
              <a:t>Propositional Logic</a:t>
            </a:r>
          </a:p>
        </p:txBody>
      </p:sp>
      <p:graphicFrame>
        <p:nvGraphicFramePr>
          <p:cNvPr id="369718" name="Group 54"/>
          <p:cNvGraphicFramePr>
            <a:graphicFrameLocks noGrp="1"/>
          </p:cNvGraphicFramePr>
          <p:nvPr>
            <p:ph idx="1"/>
          </p:nvPr>
        </p:nvGraphicFramePr>
        <p:xfrm>
          <a:off x="1981200" y="1600201"/>
          <a:ext cx="8229600" cy="4525963"/>
        </p:xfrm>
        <a:graphic>
          <a:graphicData uri="http://schemas.openxmlformats.org/drawingml/2006/table">
            <a:tbl>
              <a:tblPr/>
              <a:tblGrid>
                <a:gridCol w="1176338">
                  <a:extLst>
                    <a:ext uri="{9D8B030D-6E8A-4147-A177-3AD203B41FA5}">
                      <a16:colId xmlns:a16="http://schemas.microsoft.com/office/drawing/2014/main" val="20000"/>
                    </a:ext>
                  </a:extLst>
                </a:gridCol>
                <a:gridCol w="1174750">
                  <a:extLst>
                    <a:ext uri="{9D8B030D-6E8A-4147-A177-3AD203B41FA5}">
                      <a16:colId xmlns:a16="http://schemas.microsoft.com/office/drawing/2014/main" val="20001"/>
                    </a:ext>
                  </a:extLst>
                </a:gridCol>
                <a:gridCol w="1176337">
                  <a:extLst>
                    <a:ext uri="{9D8B030D-6E8A-4147-A177-3AD203B41FA5}">
                      <a16:colId xmlns:a16="http://schemas.microsoft.com/office/drawing/2014/main" val="20002"/>
                    </a:ext>
                  </a:extLst>
                </a:gridCol>
                <a:gridCol w="1174750">
                  <a:extLst>
                    <a:ext uri="{9D8B030D-6E8A-4147-A177-3AD203B41FA5}">
                      <a16:colId xmlns:a16="http://schemas.microsoft.com/office/drawing/2014/main" val="20003"/>
                    </a:ext>
                  </a:extLst>
                </a:gridCol>
                <a:gridCol w="1176338">
                  <a:extLst>
                    <a:ext uri="{9D8B030D-6E8A-4147-A177-3AD203B41FA5}">
                      <a16:colId xmlns:a16="http://schemas.microsoft.com/office/drawing/2014/main" val="20004"/>
                    </a:ext>
                  </a:extLst>
                </a:gridCol>
                <a:gridCol w="1174750">
                  <a:extLst>
                    <a:ext uri="{9D8B030D-6E8A-4147-A177-3AD203B41FA5}">
                      <a16:colId xmlns:a16="http://schemas.microsoft.com/office/drawing/2014/main" val="20005"/>
                    </a:ext>
                  </a:extLst>
                </a:gridCol>
                <a:gridCol w="1176337">
                  <a:extLst>
                    <a:ext uri="{9D8B030D-6E8A-4147-A177-3AD203B41FA5}">
                      <a16:colId xmlns:a16="http://schemas.microsoft.com/office/drawing/2014/main" val="20006"/>
                    </a:ext>
                  </a:extLst>
                </a:gridCol>
              </a:tblGrid>
              <a:tr h="9048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sng" strike="noStrike" cap="none" normalizeH="0" baseline="0" dirty="0">
                          <a:ln>
                            <a:noFill/>
                          </a:ln>
                          <a:solidFill>
                            <a:schemeClr val="tx1"/>
                          </a:solidFill>
                          <a:effectLst/>
                          <a:latin typeface="Tahoma" panose="020B0604030504040204" pitchFamily="34" charset="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sng" strike="noStrike" cap="none" normalizeH="0" baseline="0">
                          <a:ln>
                            <a:noFill/>
                          </a:ln>
                          <a:solidFill>
                            <a:schemeClr val="tx1"/>
                          </a:solidFill>
                          <a:effectLst/>
                          <a:latin typeface="Tahoma" panose="020B0604030504040204" pitchFamily="34"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sng" strike="noStrike" cap="none" normalizeH="0" baseline="0">
                          <a:ln>
                            <a:noFill/>
                          </a:ln>
                          <a:solidFill>
                            <a:schemeClr val="tx1"/>
                          </a:solidFill>
                          <a:effectLst/>
                          <a:latin typeface="Tahoma" panose="020B0604030504040204" pitchFamily="34" charset="0"/>
                          <a:cs typeface="Tahoma" panose="020B0604030504040204" pitchFamily="34" charset="0"/>
                        </a:rPr>
                        <a:t>¬</a:t>
                      </a:r>
                      <a:r>
                        <a:rPr kumimoji="0" lang="en-US" sz="2800" b="1" i="0" u="sng" strike="noStrike" cap="none" normalizeH="0" baseline="0">
                          <a:ln>
                            <a:noFill/>
                          </a:ln>
                          <a:solidFill>
                            <a:schemeClr val="tx1"/>
                          </a:solidFill>
                          <a:effectLst/>
                          <a:latin typeface="Tahoma" panose="020B060403050404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sng" strike="noStrike" cap="none" normalizeH="0" baseline="0">
                          <a:ln>
                            <a:noFill/>
                          </a:ln>
                          <a:solidFill>
                            <a:schemeClr val="tx1"/>
                          </a:solidFill>
                          <a:effectLst/>
                          <a:latin typeface="Tahoma" panose="020B0604030504040204" pitchFamily="34" charset="0"/>
                        </a:rPr>
                        <a:t>P</a:t>
                      </a:r>
                      <a:r>
                        <a:rPr kumimoji="0" lang="en-US" sz="2800" b="1" i="0" u="sng" strike="noStrike" cap="none" normalizeH="0" baseline="0">
                          <a:ln>
                            <a:noFill/>
                          </a:ln>
                          <a:solidFill>
                            <a:schemeClr val="tx1"/>
                          </a:solidFill>
                          <a:effectLst/>
                          <a:latin typeface="Tahoma" panose="020B0604030504040204" pitchFamily="34" charset="0"/>
                          <a:sym typeface="Symbol" panose="05050102010706020507" pitchFamily="18" charset="2"/>
                        </a:rPr>
                        <a:t></a:t>
                      </a:r>
                      <a:r>
                        <a:rPr kumimoji="0" lang="en-US" sz="2800" b="1" i="0" u="sng" strike="noStrike" cap="none" normalizeH="0" baseline="0">
                          <a:ln>
                            <a:noFill/>
                          </a:ln>
                          <a:solidFill>
                            <a:schemeClr val="tx1"/>
                          </a:solidFill>
                          <a:effectLst/>
                          <a:latin typeface="Tahoma" panose="020B0604030504040204" pitchFamily="34"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sng" strike="noStrike" cap="none" normalizeH="0" baseline="0">
                          <a:ln>
                            <a:noFill/>
                          </a:ln>
                          <a:solidFill>
                            <a:schemeClr val="tx1"/>
                          </a:solidFill>
                          <a:effectLst/>
                          <a:latin typeface="Tahoma" panose="020B0604030504040204" pitchFamily="34" charset="0"/>
                        </a:rPr>
                        <a:t>P</a:t>
                      </a:r>
                      <a:r>
                        <a:rPr kumimoji="0" lang="en-US" sz="2800" b="1" i="0" u="sng" strike="noStrike" cap="none" normalizeH="0" baseline="0">
                          <a:ln>
                            <a:noFill/>
                          </a:ln>
                          <a:solidFill>
                            <a:schemeClr val="tx1"/>
                          </a:solidFill>
                          <a:effectLst/>
                          <a:latin typeface="Tahoma" panose="020B0604030504040204" pitchFamily="34" charset="0"/>
                          <a:sym typeface="Symbol" panose="05050102010706020507" pitchFamily="18" charset="2"/>
                        </a:rPr>
                        <a:t></a:t>
                      </a:r>
                      <a:r>
                        <a:rPr kumimoji="0" lang="en-US" sz="2800" b="1" i="0" u="sng" strike="noStrike" cap="none" normalizeH="0" baseline="0">
                          <a:ln>
                            <a:noFill/>
                          </a:ln>
                          <a:solidFill>
                            <a:schemeClr val="tx1"/>
                          </a:solidFill>
                          <a:effectLst/>
                          <a:latin typeface="Tahoma" panose="020B0604030504040204" pitchFamily="34"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sng" strike="noStrike" cap="none" normalizeH="0" baseline="0">
                          <a:ln>
                            <a:noFill/>
                          </a:ln>
                          <a:solidFill>
                            <a:schemeClr val="tx1"/>
                          </a:solidFill>
                          <a:effectLst/>
                          <a:latin typeface="Tahoma" panose="020B0604030504040204" pitchFamily="34" charset="0"/>
                        </a:rPr>
                        <a:t>P</a:t>
                      </a:r>
                      <a:r>
                        <a:rPr kumimoji="0" lang="en-US" sz="2800" b="1" i="0" u="sng" strike="noStrike" cap="none" normalizeH="0" baseline="0">
                          <a:ln>
                            <a:noFill/>
                          </a:ln>
                          <a:solidFill>
                            <a:schemeClr val="tx1"/>
                          </a:solidFill>
                          <a:effectLst/>
                          <a:latin typeface="Tahoma" panose="020B0604030504040204" pitchFamily="34" charset="0"/>
                          <a:sym typeface="Symbol" panose="05050102010706020507" pitchFamily="18" charset="2"/>
                        </a:rPr>
                        <a:t></a:t>
                      </a:r>
                      <a:r>
                        <a:rPr kumimoji="0" lang="en-US" sz="2800" b="1" i="0" u="sng" strike="noStrike" cap="none" normalizeH="0" baseline="0">
                          <a:ln>
                            <a:noFill/>
                          </a:ln>
                          <a:solidFill>
                            <a:schemeClr val="tx1"/>
                          </a:solidFill>
                          <a:effectLst/>
                          <a:latin typeface="Tahoma" panose="020B0604030504040204" pitchFamily="34"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sng" strike="noStrike" cap="none" normalizeH="0" baseline="0">
                          <a:ln>
                            <a:noFill/>
                          </a:ln>
                          <a:solidFill>
                            <a:schemeClr val="tx1"/>
                          </a:solidFill>
                          <a:effectLst/>
                          <a:latin typeface="Tahoma" panose="020B0604030504040204" pitchFamily="34" charset="0"/>
                        </a:rPr>
                        <a:t>P</a:t>
                      </a:r>
                      <a:r>
                        <a:rPr kumimoji="0" lang="en-US" sz="2800" b="1" i="0" u="sng" strike="noStrike" cap="none" normalizeH="0" baseline="0">
                          <a:ln>
                            <a:noFill/>
                          </a:ln>
                          <a:solidFill>
                            <a:schemeClr val="tx1"/>
                          </a:solidFill>
                          <a:effectLst/>
                          <a:latin typeface="Tahoma" panose="020B0604030504040204" pitchFamily="34" charset="0"/>
                          <a:sym typeface="Symbol" panose="05050102010706020507" pitchFamily="18" charset="2"/>
                        </a:rPr>
                        <a:t></a:t>
                      </a:r>
                      <a:r>
                        <a:rPr kumimoji="0" lang="en-US" sz="2800" b="1" i="0" u="sng" strike="noStrike" cap="none" normalizeH="0" baseline="0">
                          <a:ln>
                            <a:noFill/>
                          </a:ln>
                          <a:solidFill>
                            <a:schemeClr val="tx1"/>
                          </a:solidFill>
                          <a:effectLst/>
                          <a:latin typeface="Tahoma" panose="020B0604030504040204" pitchFamily="34" charset="0"/>
                        </a:rPr>
                        <a:t>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48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646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048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048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dirty="0">
                          <a:ln>
                            <a:noFill/>
                          </a:ln>
                          <a:solidFill>
                            <a:schemeClr val="tx1"/>
                          </a:solidFill>
                          <a:effectLst/>
                          <a:latin typeface="Tahoma" panose="020B0604030504040204" pitchFamily="34"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ahoma" panose="020B0604030504040204" pitchFamily="34" charset="0"/>
                        </a:rPr>
                        <a:t>True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34819"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A7CF5A16-CBBF-4AAB-8ACD-6F5C8A5D0035}" type="slidenum">
              <a:rPr lang="en-US" altLang="en-US"/>
              <a:pPr eaLnBrk="1" hangingPunct="1"/>
              <a:t>535</a:t>
            </a:fld>
            <a:endParaRPr lang="en-US" altLang="en-US"/>
          </a:p>
        </p:txBody>
      </p:sp>
      <p:sp>
        <p:nvSpPr>
          <p:cNvPr id="34820" name="Rectangle 2"/>
          <p:cNvSpPr>
            <a:spLocks noGrp="1" noChangeArrowheads="1"/>
          </p:cNvSpPr>
          <p:nvPr>
            <p:ph type="title"/>
          </p:nvPr>
        </p:nvSpPr>
        <p:spPr/>
        <p:txBody>
          <a:bodyPr/>
          <a:lstStyle/>
          <a:p>
            <a:pPr eaLnBrk="1" hangingPunct="1"/>
            <a:r>
              <a:rPr lang="en-US" altLang="en-US"/>
              <a:t>Wumpus World Sentences</a:t>
            </a:r>
          </a:p>
        </p:txBody>
      </p:sp>
      <p:sp>
        <p:nvSpPr>
          <p:cNvPr id="34821" name="Rectangle 3"/>
          <p:cNvSpPr>
            <a:spLocks noGrp="1" noChangeArrowheads="1"/>
          </p:cNvSpPr>
          <p:nvPr>
            <p:ph type="body" sz="half" idx="1"/>
          </p:nvPr>
        </p:nvSpPr>
        <p:spPr/>
        <p:txBody>
          <a:bodyPr/>
          <a:lstStyle/>
          <a:p>
            <a:pPr eaLnBrk="1" hangingPunct="1">
              <a:lnSpc>
                <a:spcPct val="90000"/>
              </a:lnSpc>
            </a:pPr>
            <a:r>
              <a:rPr lang="en-US" altLang="en-US"/>
              <a:t>Let P</a:t>
            </a:r>
            <a:r>
              <a:rPr lang="en-US" altLang="en-US" baseline="-25000"/>
              <a:t>i,j</a:t>
            </a:r>
            <a:r>
              <a:rPr lang="en-US" altLang="en-US"/>
              <a:t> be True if there is a pit in [i,j]</a:t>
            </a:r>
          </a:p>
          <a:p>
            <a:pPr eaLnBrk="1" hangingPunct="1">
              <a:lnSpc>
                <a:spcPct val="90000"/>
              </a:lnSpc>
            </a:pPr>
            <a:r>
              <a:rPr lang="en-US" altLang="en-US"/>
              <a:t>Let B</a:t>
            </a:r>
            <a:r>
              <a:rPr lang="en-US" altLang="en-US" baseline="-25000"/>
              <a:t>i,j</a:t>
            </a:r>
            <a:r>
              <a:rPr lang="en-US" altLang="en-US"/>
              <a:t> be True if there is a breeze in [i,j]</a:t>
            </a:r>
          </a:p>
          <a:p>
            <a:pPr eaLnBrk="1" hangingPunct="1">
              <a:lnSpc>
                <a:spcPct val="90000"/>
              </a:lnSpc>
            </a:pPr>
            <a:endParaRPr lang="en-US" altLang="en-US"/>
          </a:p>
          <a:p>
            <a:pPr eaLnBrk="1" hangingPunct="1">
              <a:lnSpc>
                <a:spcPct val="90000"/>
              </a:lnSpc>
            </a:pPr>
            <a:r>
              <a:rPr lang="en-US" altLang="en-US">
                <a:cs typeface="Tahoma" panose="020B0604030504040204" pitchFamily="34" charset="0"/>
              </a:rPr>
              <a:t>¬</a:t>
            </a:r>
            <a:r>
              <a:rPr lang="en-US" altLang="en-US"/>
              <a:t>P</a:t>
            </a:r>
            <a:r>
              <a:rPr lang="en-US" altLang="en-US" baseline="-25000"/>
              <a:t>1,1</a:t>
            </a:r>
          </a:p>
          <a:p>
            <a:pPr eaLnBrk="1" hangingPunct="1">
              <a:lnSpc>
                <a:spcPct val="90000"/>
              </a:lnSpc>
            </a:pPr>
            <a:r>
              <a:rPr lang="en-US" altLang="en-US">
                <a:cs typeface="Tahoma" panose="020B0604030504040204" pitchFamily="34" charset="0"/>
              </a:rPr>
              <a:t>¬</a:t>
            </a:r>
            <a:r>
              <a:rPr lang="en-US" altLang="en-US"/>
              <a:t> B</a:t>
            </a:r>
            <a:r>
              <a:rPr lang="en-US" altLang="en-US" baseline="-25000"/>
              <a:t>1,1</a:t>
            </a:r>
          </a:p>
          <a:p>
            <a:pPr eaLnBrk="1" hangingPunct="1">
              <a:lnSpc>
                <a:spcPct val="90000"/>
              </a:lnSpc>
            </a:pPr>
            <a:r>
              <a:rPr lang="en-US" altLang="en-US"/>
              <a:t>B</a:t>
            </a:r>
            <a:r>
              <a:rPr lang="en-US" altLang="en-US" baseline="-25000"/>
              <a:t>2,1</a:t>
            </a:r>
          </a:p>
        </p:txBody>
      </p:sp>
      <p:sp>
        <p:nvSpPr>
          <p:cNvPr id="34822" name="Rectangle 4"/>
          <p:cNvSpPr>
            <a:spLocks noGrp="1" noChangeArrowheads="1"/>
          </p:cNvSpPr>
          <p:nvPr>
            <p:ph type="body" sz="half" idx="2"/>
          </p:nvPr>
        </p:nvSpPr>
        <p:spPr/>
        <p:txBody>
          <a:bodyPr/>
          <a:lstStyle/>
          <a:p>
            <a:pPr eaLnBrk="1" hangingPunct="1">
              <a:lnSpc>
                <a:spcPct val="90000"/>
              </a:lnSpc>
            </a:pPr>
            <a:r>
              <a:rPr lang="en-US" altLang="en-US"/>
              <a:t>“Pits cause breezes in adjacent squares”</a:t>
            </a:r>
          </a:p>
          <a:p>
            <a:pPr eaLnBrk="1" hangingPunct="1">
              <a:lnSpc>
                <a:spcPct val="90000"/>
              </a:lnSpc>
              <a:buFontTx/>
              <a:buNone/>
            </a:pPr>
            <a:endParaRPr lang="en-US" altLang="en-US"/>
          </a:p>
          <a:p>
            <a:pPr eaLnBrk="1" hangingPunct="1">
              <a:lnSpc>
                <a:spcPct val="90000"/>
              </a:lnSpc>
              <a:buFontTx/>
              <a:buNone/>
            </a:pPr>
            <a:r>
              <a:rPr lang="en-US" altLang="en-US"/>
              <a:t>B</a:t>
            </a:r>
            <a:r>
              <a:rPr lang="en-US" altLang="en-US" baseline="-25000"/>
              <a:t>1,1</a:t>
            </a:r>
            <a:r>
              <a:rPr lang="en-US" altLang="en-US"/>
              <a:t> </a:t>
            </a:r>
            <a:r>
              <a:rPr lang="en-US" altLang="en-US">
                <a:sym typeface="Symbol" panose="05050102010706020507" pitchFamily="18" charset="2"/>
              </a:rPr>
              <a:t></a:t>
            </a:r>
            <a:r>
              <a:rPr lang="en-US" altLang="en-US"/>
              <a:t> (P</a:t>
            </a:r>
            <a:r>
              <a:rPr lang="en-US" altLang="en-US" baseline="-25000"/>
              <a:t>1,2</a:t>
            </a:r>
            <a:r>
              <a:rPr lang="en-US" altLang="en-US"/>
              <a:t> </a:t>
            </a:r>
            <a:r>
              <a:rPr lang="en-US" altLang="en-US">
                <a:sym typeface="Symbol" panose="05050102010706020507" pitchFamily="18" charset="2"/>
              </a:rPr>
              <a:t></a:t>
            </a:r>
            <a:r>
              <a:rPr lang="en-US" altLang="en-US"/>
              <a:t> P</a:t>
            </a:r>
            <a:r>
              <a:rPr lang="en-US" altLang="en-US" baseline="-25000"/>
              <a:t>2,1</a:t>
            </a:r>
            <a:r>
              <a:rPr lang="en-US" altLang="en-US"/>
              <a:t>)</a:t>
            </a:r>
          </a:p>
          <a:p>
            <a:pPr eaLnBrk="1" hangingPunct="1">
              <a:lnSpc>
                <a:spcPct val="90000"/>
              </a:lnSpc>
            </a:pPr>
            <a:endParaRPr lang="en-US" altLang="en-US"/>
          </a:p>
          <a:p>
            <a:pPr eaLnBrk="1" hangingPunct="1">
              <a:lnSpc>
                <a:spcPct val="90000"/>
              </a:lnSpc>
              <a:buFontTx/>
              <a:buNone/>
            </a:pPr>
            <a:r>
              <a:rPr lang="en-US" altLang="en-US"/>
              <a:t>B</a:t>
            </a:r>
            <a:r>
              <a:rPr lang="en-US" altLang="en-US" baseline="-25000"/>
              <a:t>2,1</a:t>
            </a:r>
            <a:r>
              <a:rPr lang="en-US" altLang="en-US"/>
              <a:t> </a:t>
            </a:r>
            <a:r>
              <a:rPr lang="en-US" altLang="en-US">
                <a:sym typeface="Symbol" panose="05050102010706020507" pitchFamily="18" charset="2"/>
              </a:rPr>
              <a:t></a:t>
            </a:r>
            <a:r>
              <a:rPr lang="en-US" altLang="en-US"/>
              <a:t> (P</a:t>
            </a:r>
            <a:r>
              <a:rPr lang="en-US" altLang="en-US" baseline="-25000"/>
              <a:t>1,1</a:t>
            </a:r>
            <a:r>
              <a:rPr lang="en-US" altLang="en-US"/>
              <a:t> </a:t>
            </a:r>
            <a:r>
              <a:rPr lang="en-US" altLang="en-US">
                <a:sym typeface="Symbol" panose="05050102010706020507" pitchFamily="18" charset="2"/>
              </a:rPr>
              <a:t></a:t>
            </a:r>
            <a:r>
              <a:rPr lang="en-US" altLang="en-US"/>
              <a:t> P</a:t>
            </a:r>
            <a:r>
              <a:rPr lang="en-US" altLang="en-US" baseline="-25000"/>
              <a:t>2,1 </a:t>
            </a:r>
            <a:r>
              <a:rPr lang="en-US" altLang="en-US">
                <a:sym typeface="Symbol" panose="05050102010706020507" pitchFamily="18" charset="2"/>
              </a:rPr>
              <a:t></a:t>
            </a:r>
            <a:r>
              <a:rPr lang="en-US" altLang="en-US"/>
              <a:t> P</a:t>
            </a:r>
            <a:r>
              <a:rPr lang="en-US" altLang="en-US" baseline="-25000"/>
              <a:t>3,1</a:t>
            </a:r>
            <a:r>
              <a:rPr lang="en-US" altLang="en-US"/>
              <a:t>)</a:t>
            </a:r>
          </a:p>
          <a:p>
            <a:pPr eaLnBrk="1" hangingPunct="1">
              <a:lnSpc>
                <a:spcPct val="90000"/>
              </a:lnSpc>
            </a:pPr>
            <a:endParaRPr lang="en-US" altLang="en-US"/>
          </a:p>
          <a:p>
            <a:pPr eaLnBrk="1" hangingPunct="1">
              <a:lnSpc>
                <a:spcPct val="90000"/>
              </a:lnSpc>
            </a:pPr>
            <a:r>
              <a:rPr lang="en-US" altLang="en-US"/>
              <a:t>A square is breezy if and only if there is an adjacent pit</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35843"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440C34E9-F53E-491D-9F60-3BE22873D235}" type="slidenum">
              <a:rPr lang="en-US" altLang="en-US"/>
              <a:pPr eaLnBrk="1" hangingPunct="1"/>
              <a:t>536</a:t>
            </a:fld>
            <a:endParaRPr lang="en-US" altLang="en-US"/>
          </a:p>
        </p:txBody>
      </p:sp>
      <p:sp>
        <p:nvSpPr>
          <p:cNvPr id="35844" name="Rectangle 2"/>
          <p:cNvSpPr>
            <a:spLocks noGrp="1" noChangeArrowheads="1"/>
          </p:cNvSpPr>
          <p:nvPr>
            <p:ph type="title"/>
          </p:nvPr>
        </p:nvSpPr>
        <p:spPr/>
        <p:txBody>
          <a:bodyPr/>
          <a:lstStyle/>
          <a:p>
            <a:pPr eaLnBrk="1" hangingPunct="1"/>
            <a:r>
              <a:rPr lang="en-US" altLang="en-US"/>
              <a:t>A Simple Knowledge Base</a:t>
            </a:r>
          </a:p>
        </p:txBody>
      </p:sp>
      <p:pic>
        <p:nvPicPr>
          <p:cNvPr id="3584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39" y="1728789"/>
            <a:ext cx="6562725"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36867"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5C4FCEA6-E6F1-49BB-BB9B-13E786333325}" type="slidenum">
              <a:rPr lang="en-US" altLang="en-US"/>
              <a:pPr eaLnBrk="1" hangingPunct="1"/>
              <a:t>537</a:t>
            </a:fld>
            <a:endParaRPr lang="en-US" altLang="en-US"/>
          </a:p>
        </p:txBody>
      </p:sp>
      <p:sp>
        <p:nvSpPr>
          <p:cNvPr id="36868" name="Rectangle 2"/>
          <p:cNvSpPr>
            <a:spLocks noGrp="1" noChangeArrowheads="1"/>
          </p:cNvSpPr>
          <p:nvPr>
            <p:ph type="title"/>
          </p:nvPr>
        </p:nvSpPr>
        <p:spPr/>
        <p:txBody>
          <a:bodyPr/>
          <a:lstStyle/>
          <a:p>
            <a:pPr eaLnBrk="1" hangingPunct="1"/>
            <a:r>
              <a:rPr lang="en-US" altLang="en-US"/>
              <a:t>A Simple Knowledge Base</a:t>
            </a:r>
          </a:p>
        </p:txBody>
      </p:sp>
      <p:sp>
        <p:nvSpPr>
          <p:cNvPr id="36869" name="Rectangle 7"/>
          <p:cNvSpPr>
            <a:spLocks noGrp="1" noChangeArrowheads="1"/>
          </p:cNvSpPr>
          <p:nvPr>
            <p:ph type="body" sz="half" idx="1"/>
          </p:nvPr>
        </p:nvSpPr>
        <p:spPr>
          <a:xfrm>
            <a:off x="1981200" y="3886201"/>
            <a:ext cx="4038600" cy="2239963"/>
          </a:xfrm>
        </p:spPr>
        <p:txBody>
          <a:bodyPr/>
          <a:lstStyle/>
          <a:p>
            <a:pPr eaLnBrk="1" hangingPunct="1">
              <a:lnSpc>
                <a:spcPct val="80000"/>
              </a:lnSpc>
            </a:pPr>
            <a:r>
              <a:rPr lang="en-US" altLang="en-US" sz="2400" dirty="0"/>
              <a:t>R1: </a:t>
            </a:r>
            <a:r>
              <a:rPr lang="en-US" altLang="en-US" sz="2400" dirty="0">
                <a:cs typeface="Tahoma" panose="020B0604030504040204" pitchFamily="34" charset="0"/>
              </a:rPr>
              <a:t>¬</a:t>
            </a:r>
            <a:r>
              <a:rPr lang="en-US" altLang="en-US" sz="2400" dirty="0"/>
              <a:t>P</a:t>
            </a:r>
            <a:r>
              <a:rPr lang="en-US" altLang="en-US" sz="2400" baseline="-25000" dirty="0"/>
              <a:t>1,1</a:t>
            </a:r>
          </a:p>
          <a:p>
            <a:pPr eaLnBrk="1" hangingPunct="1">
              <a:lnSpc>
                <a:spcPct val="80000"/>
              </a:lnSpc>
            </a:pPr>
            <a:r>
              <a:rPr lang="en-US" altLang="en-US" sz="2400" dirty="0"/>
              <a:t>R2: B</a:t>
            </a:r>
            <a:r>
              <a:rPr lang="en-US" altLang="en-US" sz="2400" baseline="-25000" dirty="0"/>
              <a:t>1,1</a:t>
            </a:r>
            <a:r>
              <a:rPr lang="en-US" altLang="en-US" sz="2400" dirty="0"/>
              <a:t> </a:t>
            </a:r>
            <a:r>
              <a:rPr lang="en-US" altLang="en-US" sz="2400" dirty="0">
                <a:sym typeface="Symbol" panose="05050102010706020507" pitchFamily="18" charset="2"/>
              </a:rPr>
              <a:t></a:t>
            </a:r>
            <a:r>
              <a:rPr lang="en-US" altLang="en-US" sz="2400" dirty="0"/>
              <a:t> (P</a:t>
            </a:r>
            <a:r>
              <a:rPr lang="en-US" altLang="en-US" sz="2400" baseline="-25000" dirty="0"/>
              <a:t>1,2</a:t>
            </a:r>
            <a:r>
              <a:rPr lang="en-US" altLang="en-US" sz="2400" dirty="0"/>
              <a:t> </a:t>
            </a:r>
            <a:r>
              <a:rPr lang="en-US" altLang="en-US" sz="2400" dirty="0">
                <a:sym typeface="Symbol" panose="05050102010706020507" pitchFamily="18" charset="2"/>
              </a:rPr>
              <a:t></a:t>
            </a:r>
            <a:r>
              <a:rPr lang="en-US" altLang="en-US" sz="2400" dirty="0"/>
              <a:t> P</a:t>
            </a:r>
            <a:r>
              <a:rPr lang="en-US" altLang="en-US" sz="2400" baseline="-25000" dirty="0"/>
              <a:t>2,1</a:t>
            </a:r>
            <a:r>
              <a:rPr lang="en-US" altLang="en-US" sz="2400" dirty="0"/>
              <a:t>)</a:t>
            </a:r>
          </a:p>
          <a:p>
            <a:pPr>
              <a:lnSpc>
                <a:spcPct val="80000"/>
              </a:lnSpc>
            </a:pPr>
            <a:r>
              <a:rPr lang="en-US" altLang="en-US" sz="2400" dirty="0"/>
              <a:t>R3: B</a:t>
            </a:r>
            <a:r>
              <a:rPr lang="en-US" altLang="en-US" sz="2400" baseline="-25000" dirty="0"/>
              <a:t>2,1</a:t>
            </a:r>
            <a:r>
              <a:rPr lang="en-US" altLang="en-US" sz="2400" dirty="0"/>
              <a:t> </a:t>
            </a:r>
            <a:r>
              <a:rPr lang="en-US" altLang="en-US" sz="2400" dirty="0">
                <a:sym typeface="Symbol" panose="05050102010706020507" pitchFamily="18" charset="2"/>
              </a:rPr>
              <a:t></a:t>
            </a:r>
            <a:r>
              <a:rPr lang="en-US" altLang="en-US" sz="2400" dirty="0"/>
              <a:t> (P</a:t>
            </a:r>
            <a:r>
              <a:rPr lang="en-US" altLang="en-US" sz="2400" baseline="-25000" dirty="0"/>
              <a:t>1,1</a:t>
            </a:r>
            <a:r>
              <a:rPr lang="en-US" altLang="en-US" sz="2400" dirty="0"/>
              <a:t> </a:t>
            </a:r>
            <a:r>
              <a:rPr lang="en-US" altLang="en-US" sz="2400" dirty="0">
                <a:sym typeface="Symbol" panose="05050102010706020507" pitchFamily="18" charset="2"/>
              </a:rPr>
              <a:t></a:t>
            </a:r>
            <a:r>
              <a:rPr lang="en-US" altLang="en-US" sz="2400" dirty="0"/>
              <a:t> P</a:t>
            </a:r>
            <a:r>
              <a:rPr lang="en-US" altLang="en-US" sz="2400" baseline="-25000" dirty="0"/>
              <a:t>2,2</a:t>
            </a:r>
            <a:r>
              <a:rPr lang="en-US" altLang="en-US" sz="2400" dirty="0"/>
              <a:t> </a:t>
            </a:r>
            <a:r>
              <a:rPr lang="en-US" altLang="en-US" sz="2400" dirty="0">
                <a:sym typeface="Symbol" panose="05050102010706020507" pitchFamily="18" charset="2"/>
              </a:rPr>
              <a:t></a:t>
            </a:r>
            <a:r>
              <a:rPr lang="en-US" altLang="en-US" sz="2400" dirty="0"/>
              <a:t> P</a:t>
            </a:r>
            <a:r>
              <a:rPr lang="en-US" altLang="en-US" sz="2400" baseline="-25000" dirty="0"/>
              <a:t>3,1</a:t>
            </a:r>
            <a:r>
              <a:rPr lang="en-US" altLang="en-US" sz="2400" dirty="0"/>
              <a:t>)</a:t>
            </a:r>
          </a:p>
          <a:p>
            <a:pPr eaLnBrk="1" hangingPunct="1">
              <a:lnSpc>
                <a:spcPct val="80000"/>
              </a:lnSpc>
            </a:pPr>
            <a:r>
              <a:rPr lang="en-US" altLang="en-US" sz="2400" dirty="0"/>
              <a:t>R4: </a:t>
            </a:r>
            <a:r>
              <a:rPr lang="en-US" altLang="en-US" sz="2400" dirty="0">
                <a:cs typeface="Tahoma" panose="020B0604030504040204" pitchFamily="34" charset="0"/>
              </a:rPr>
              <a:t>¬</a:t>
            </a:r>
            <a:r>
              <a:rPr lang="en-US" altLang="en-US" sz="2400" dirty="0"/>
              <a:t> B</a:t>
            </a:r>
            <a:r>
              <a:rPr lang="en-US" altLang="en-US" sz="2400" baseline="-25000" dirty="0"/>
              <a:t>1,1</a:t>
            </a:r>
          </a:p>
          <a:p>
            <a:pPr eaLnBrk="1" hangingPunct="1">
              <a:lnSpc>
                <a:spcPct val="80000"/>
              </a:lnSpc>
            </a:pPr>
            <a:r>
              <a:rPr lang="en-US" altLang="en-US" sz="2400" dirty="0"/>
              <a:t>R5: B</a:t>
            </a:r>
            <a:r>
              <a:rPr lang="en-US" altLang="en-US" sz="2400" baseline="-25000" dirty="0"/>
              <a:t>2,1</a:t>
            </a:r>
          </a:p>
          <a:p>
            <a:pPr eaLnBrk="1" hangingPunct="1">
              <a:lnSpc>
                <a:spcPct val="80000"/>
              </a:lnSpc>
            </a:pPr>
            <a:endParaRPr lang="en-US" altLang="en-US" sz="2400" dirty="0"/>
          </a:p>
        </p:txBody>
      </p:sp>
      <p:sp>
        <p:nvSpPr>
          <p:cNvPr id="36870" name="Rectangle 3"/>
          <p:cNvSpPr>
            <a:spLocks noGrp="1" noChangeArrowheads="1"/>
          </p:cNvSpPr>
          <p:nvPr>
            <p:ph type="body" sz="half" idx="2"/>
          </p:nvPr>
        </p:nvSpPr>
        <p:spPr>
          <a:xfrm>
            <a:off x="6172200" y="3886201"/>
            <a:ext cx="4038600" cy="2239963"/>
          </a:xfrm>
        </p:spPr>
        <p:txBody>
          <a:bodyPr/>
          <a:lstStyle/>
          <a:p>
            <a:pPr eaLnBrk="1" hangingPunct="1">
              <a:lnSpc>
                <a:spcPct val="80000"/>
              </a:lnSpc>
            </a:pPr>
            <a:r>
              <a:rPr lang="en-US" altLang="en-US" sz="2400"/>
              <a:t>KB consists of sentences R</a:t>
            </a:r>
            <a:r>
              <a:rPr lang="en-US" altLang="en-US" sz="2400" baseline="-25000"/>
              <a:t>1</a:t>
            </a:r>
            <a:r>
              <a:rPr lang="en-US" altLang="en-US" sz="2400"/>
              <a:t> thru R</a:t>
            </a:r>
            <a:r>
              <a:rPr lang="en-US" altLang="en-US" sz="2400" baseline="-25000"/>
              <a:t>5</a:t>
            </a:r>
          </a:p>
          <a:p>
            <a:pPr eaLnBrk="1" hangingPunct="1">
              <a:lnSpc>
                <a:spcPct val="80000"/>
              </a:lnSpc>
            </a:pPr>
            <a:endParaRPr lang="en-US" altLang="en-US" sz="2400"/>
          </a:p>
          <a:p>
            <a:pPr eaLnBrk="1" hangingPunct="1">
              <a:lnSpc>
                <a:spcPct val="80000"/>
              </a:lnSpc>
            </a:pPr>
            <a:r>
              <a:rPr lang="en-US" altLang="en-US" sz="2400"/>
              <a:t>R1 </a:t>
            </a:r>
            <a:r>
              <a:rPr lang="en-US" altLang="en-US" sz="2400">
                <a:sym typeface="Symbol" panose="05050102010706020507" pitchFamily="18" charset="2"/>
              </a:rPr>
              <a:t></a:t>
            </a:r>
            <a:r>
              <a:rPr lang="en-US" altLang="en-US" sz="2400"/>
              <a:t> R2 </a:t>
            </a:r>
            <a:r>
              <a:rPr lang="en-US" altLang="en-US" sz="2400">
                <a:sym typeface="Symbol" panose="05050102010706020507" pitchFamily="18" charset="2"/>
              </a:rPr>
              <a:t></a:t>
            </a:r>
            <a:r>
              <a:rPr lang="en-US" altLang="en-US" sz="2400"/>
              <a:t> R3 </a:t>
            </a:r>
            <a:r>
              <a:rPr lang="en-US" altLang="en-US" sz="2400">
                <a:sym typeface="Symbol" panose="05050102010706020507" pitchFamily="18" charset="2"/>
              </a:rPr>
              <a:t></a:t>
            </a:r>
            <a:r>
              <a:rPr lang="en-US" altLang="en-US" sz="2400"/>
              <a:t> R4 </a:t>
            </a:r>
            <a:r>
              <a:rPr lang="en-US" altLang="en-US" sz="2400">
                <a:sym typeface="Symbol" panose="05050102010706020507" pitchFamily="18" charset="2"/>
              </a:rPr>
              <a:t></a:t>
            </a:r>
            <a:r>
              <a:rPr lang="en-US" altLang="en-US" sz="2400"/>
              <a:t> R5</a:t>
            </a:r>
          </a:p>
        </p:txBody>
      </p:sp>
      <p:pic>
        <p:nvPicPr>
          <p:cNvPr id="3687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1600200"/>
            <a:ext cx="4195763"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3789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50A0F375-DA35-4F4E-BC36-8A84E01362EC}" type="slidenum">
              <a:rPr lang="en-US" altLang="en-US"/>
              <a:pPr eaLnBrk="1" hangingPunct="1"/>
              <a:t>538</a:t>
            </a:fld>
            <a:endParaRPr lang="en-US" altLang="en-US"/>
          </a:p>
        </p:txBody>
      </p:sp>
      <p:sp>
        <p:nvSpPr>
          <p:cNvPr id="37892" name="Rectangle 2"/>
          <p:cNvSpPr>
            <a:spLocks noGrp="1" noChangeArrowheads="1"/>
          </p:cNvSpPr>
          <p:nvPr>
            <p:ph type="title"/>
          </p:nvPr>
        </p:nvSpPr>
        <p:spPr/>
        <p:txBody>
          <a:bodyPr/>
          <a:lstStyle/>
          <a:p>
            <a:pPr eaLnBrk="1" hangingPunct="1"/>
            <a:r>
              <a:rPr lang="en-US" altLang="en-US"/>
              <a:t>A Simple Knowledge Base</a:t>
            </a:r>
          </a:p>
        </p:txBody>
      </p:sp>
      <p:sp>
        <p:nvSpPr>
          <p:cNvPr id="37893" name="Rectangle 3"/>
          <p:cNvSpPr>
            <a:spLocks noGrp="1" noChangeArrowheads="1"/>
          </p:cNvSpPr>
          <p:nvPr>
            <p:ph type="body" idx="1"/>
          </p:nvPr>
        </p:nvSpPr>
        <p:spPr>
          <a:xfrm>
            <a:off x="1981200" y="5486401"/>
            <a:ext cx="8229600" cy="639763"/>
          </a:xfrm>
        </p:spPr>
        <p:txBody>
          <a:bodyPr/>
          <a:lstStyle/>
          <a:p>
            <a:pPr eaLnBrk="1" hangingPunct="1">
              <a:lnSpc>
                <a:spcPct val="80000"/>
              </a:lnSpc>
            </a:pPr>
            <a:r>
              <a:rPr lang="en-US" altLang="en-US" sz="1800"/>
              <a:t>Every known inference algorithm for propositional logic has a worst-case complexity that is exponential in the size of the input.  (co-NP complete)</a:t>
            </a:r>
          </a:p>
        </p:txBody>
      </p:sp>
      <p:pic>
        <p:nvPicPr>
          <p:cNvPr id="378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075" y="2043114"/>
            <a:ext cx="56578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38915"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C5CF8320-5277-4C3F-8D27-5F427F2A31F1}" type="slidenum">
              <a:rPr lang="en-US" altLang="en-US"/>
              <a:pPr eaLnBrk="1" hangingPunct="1"/>
              <a:t>539</a:t>
            </a:fld>
            <a:endParaRPr lang="en-US" altLang="en-US" dirty="0"/>
          </a:p>
        </p:txBody>
      </p:sp>
      <p:sp>
        <p:nvSpPr>
          <p:cNvPr id="38916" name="Rectangle 2"/>
          <p:cNvSpPr>
            <a:spLocks noGrp="1" noChangeArrowheads="1"/>
          </p:cNvSpPr>
          <p:nvPr>
            <p:ph type="title"/>
          </p:nvPr>
        </p:nvSpPr>
        <p:spPr>
          <a:xfrm>
            <a:off x="1484311" y="685800"/>
            <a:ext cx="10018713" cy="1138237"/>
          </a:xfrm>
        </p:spPr>
        <p:txBody>
          <a:bodyPr/>
          <a:lstStyle/>
          <a:p>
            <a:pPr eaLnBrk="1" hangingPunct="1"/>
            <a:r>
              <a:rPr lang="en-US" altLang="en-US" dirty="0"/>
              <a:t>Logical Equivalence, Validity, Satisfiability</a:t>
            </a:r>
          </a:p>
        </p:txBody>
      </p:sp>
      <p:pic>
        <p:nvPicPr>
          <p:cNvPr id="389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279" y="2057400"/>
            <a:ext cx="7391400"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Types</a:t>
            </a:r>
          </a:p>
        </p:txBody>
      </p:sp>
      <p:pic>
        <p:nvPicPr>
          <p:cNvPr id="4" name="Picture 3"/>
          <p:cNvPicPr>
            <a:picLocks noChangeAspect="1"/>
          </p:cNvPicPr>
          <p:nvPr/>
        </p:nvPicPr>
        <p:blipFill>
          <a:blip r:embed="rId2"/>
          <a:stretch>
            <a:fillRect/>
          </a:stretch>
        </p:blipFill>
        <p:spPr>
          <a:xfrm>
            <a:off x="2598004" y="2133599"/>
            <a:ext cx="8831996" cy="4419167"/>
          </a:xfrm>
          <a:prstGeom prst="rect">
            <a:avLst/>
          </a:prstGeom>
        </p:spPr>
      </p:pic>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dirty="0"/>
              <a:t>AI: Chapter 7: Logical Agents</a:t>
            </a:r>
          </a:p>
        </p:txBody>
      </p:sp>
      <p:sp>
        <p:nvSpPr>
          <p:cNvPr id="3993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AB4F5E6D-5C5F-41FC-B1D8-1CB315C07727}" type="slidenum">
              <a:rPr lang="en-US" altLang="en-US"/>
              <a:pPr eaLnBrk="1" hangingPunct="1"/>
              <a:t>540</a:t>
            </a:fld>
            <a:endParaRPr lang="en-US" altLang="en-US"/>
          </a:p>
        </p:txBody>
      </p:sp>
      <p:sp>
        <p:nvSpPr>
          <p:cNvPr id="39940" name="Rectangle 2"/>
          <p:cNvSpPr>
            <a:spLocks noGrp="1" noChangeArrowheads="1"/>
          </p:cNvSpPr>
          <p:nvPr>
            <p:ph type="title"/>
          </p:nvPr>
        </p:nvSpPr>
        <p:spPr>
          <a:xfrm>
            <a:off x="1484311" y="685801"/>
            <a:ext cx="10018713" cy="1295400"/>
          </a:xfrm>
        </p:spPr>
        <p:txBody>
          <a:bodyPr/>
          <a:lstStyle/>
          <a:p>
            <a:pPr eaLnBrk="1" hangingPunct="1"/>
            <a:r>
              <a:rPr lang="en-US" altLang="en-US" dirty="0"/>
              <a:t>Logical Equivalence, Validity, Satisfiability…</a:t>
            </a:r>
          </a:p>
        </p:txBody>
      </p:sp>
      <p:sp>
        <p:nvSpPr>
          <p:cNvPr id="39941" name="Rectangle 4"/>
          <p:cNvSpPr>
            <a:spLocks noGrp="1" noChangeArrowheads="1"/>
          </p:cNvSpPr>
          <p:nvPr>
            <p:ph type="body" idx="1"/>
          </p:nvPr>
        </p:nvSpPr>
        <p:spPr>
          <a:xfrm>
            <a:off x="1484310" y="2286001"/>
            <a:ext cx="10018713" cy="3505200"/>
          </a:xfrm>
        </p:spPr>
        <p:txBody>
          <a:bodyPr>
            <a:normAutofit fontScale="77500" lnSpcReduction="20000"/>
          </a:bodyPr>
          <a:lstStyle/>
          <a:p>
            <a:pPr eaLnBrk="1" hangingPunct="1">
              <a:lnSpc>
                <a:spcPct val="90000"/>
              </a:lnSpc>
            </a:pPr>
            <a:r>
              <a:rPr lang="en-US" altLang="en-US" dirty="0"/>
              <a:t>A sentence if valid if it is true in all models</a:t>
            </a:r>
          </a:p>
          <a:p>
            <a:pPr lvl="1" eaLnBrk="1" hangingPunct="1">
              <a:lnSpc>
                <a:spcPct val="90000"/>
              </a:lnSpc>
            </a:pPr>
            <a:r>
              <a:rPr lang="en-US" altLang="en-US" dirty="0"/>
              <a:t>e.g. True, A </a:t>
            </a:r>
            <a:r>
              <a:rPr lang="en-US" altLang="en-US" dirty="0">
                <a:sym typeface="Symbol" panose="05050102010706020507" pitchFamily="18" charset="2"/>
              </a:rPr>
              <a:t> </a:t>
            </a:r>
            <a:r>
              <a:rPr lang="en-US" altLang="en-US" dirty="0">
                <a:cs typeface="Tahoma" panose="020B0604030504040204" pitchFamily="34" charset="0"/>
                <a:sym typeface="Symbol" panose="05050102010706020507" pitchFamily="18" charset="2"/>
              </a:rPr>
              <a:t>¬</a:t>
            </a:r>
            <a:r>
              <a:rPr lang="en-US" altLang="en-US" dirty="0"/>
              <a:t>A, A </a:t>
            </a:r>
            <a:r>
              <a:rPr lang="en-US" altLang="en-US" dirty="0">
                <a:sym typeface="Symbol" panose="05050102010706020507" pitchFamily="18" charset="2"/>
              </a:rPr>
              <a:t> </a:t>
            </a:r>
            <a:r>
              <a:rPr lang="en-US" altLang="en-US" dirty="0"/>
              <a:t>A, (A </a:t>
            </a:r>
            <a:r>
              <a:rPr lang="en-US" altLang="en-US" dirty="0">
                <a:sym typeface="Symbol" panose="05050102010706020507" pitchFamily="18" charset="2"/>
              </a:rPr>
              <a:t></a:t>
            </a:r>
            <a:r>
              <a:rPr lang="en-US" altLang="en-US" dirty="0"/>
              <a:t> (A </a:t>
            </a:r>
            <a:r>
              <a:rPr lang="en-US" altLang="en-US" dirty="0">
                <a:sym typeface="Symbol" panose="05050102010706020507" pitchFamily="18" charset="2"/>
              </a:rPr>
              <a:t></a:t>
            </a:r>
            <a:r>
              <a:rPr lang="en-US" altLang="en-US" dirty="0"/>
              <a:t> B) </a:t>
            </a:r>
            <a:r>
              <a:rPr lang="en-US" altLang="en-US" dirty="0">
                <a:sym typeface="Symbol" panose="05050102010706020507" pitchFamily="18" charset="2"/>
              </a:rPr>
              <a:t></a:t>
            </a:r>
            <a:r>
              <a:rPr lang="en-US" altLang="en-US" dirty="0"/>
              <a:t> B</a:t>
            </a:r>
          </a:p>
          <a:p>
            <a:pPr eaLnBrk="1" hangingPunct="1">
              <a:lnSpc>
                <a:spcPct val="90000"/>
              </a:lnSpc>
            </a:pPr>
            <a:r>
              <a:rPr lang="en-US" altLang="en-US" dirty="0"/>
              <a:t>Validity is connected to inference via the Deduction Theorem</a:t>
            </a:r>
          </a:p>
          <a:p>
            <a:pPr lvl="1" eaLnBrk="1" hangingPunct="1">
              <a:lnSpc>
                <a:spcPct val="90000"/>
              </a:lnSpc>
            </a:pPr>
            <a:r>
              <a:rPr lang="en-US" altLang="en-US" dirty="0"/>
              <a:t>KB |= </a:t>
            </a:r>
            <a:r>
              <a:rPr lang="en-US" altLang="en-US" dirty="0">
                <a:latin typeface="Symbol" panose="05050102010706020507" pitchFamily="18" charset="2"/>
              </a:rPr>
              <a:t>a</a:t>
            </a:r>
            <a:r>
              <a:rPr lang="en-US" altLang="en-US" dirty="0"/>
              <a:t> </a:t>
            </a:r>
            <a:r>
              <a:rPr lang="en-US" altLang="en-US" dirty="0" err="1"/>
              <a:t>iff</a:t>
            </a:r>
            <a:r>
              <a:rPr lang="en-US" altLang="en-US" dirty="0"/>
              <a:t> (KB </a:t>
            </a:r>
            <a:r>
              <a:rPr lang="en-US" altLang="en-US" dirty="0">
                <a:sym typeface="Symbol" panose="05050102010706020507" pitchFamily="18" charset="2"/>
              </a:rPr>
              <a:t></a:t>
            </a:r>
            <a:r>
              <a:rPr lang="en-US" altLang="en-US" dirty="0"/>
              <a:t> </a:t>
            </a:r>
            <a:r>
              <a:rPr lang="en-US" altLang="en-US" dirty="0">
                <a:latin typeface="Symbol" panose="05050102010706020507" pitchFamily="18" charset="2"/>
              </a:rPr>
              <a:t>a</a:t>
            </a:r>
            <a:r>
              <a:rPr lang="en-US" altLang="en-US" dirty="0"/>
              <a:t>) is valid</a:t>
            </a:r>
          </a:p>
          <a:p>
            <a:pPr eaLnBrk="1" hangingPunct="1">
              <a:lnSpc>
                <a:spcPct val="90000"/>
              </a:lnSpc>
            </a:pPr>
            <a:r>
              <a:rPr lang="en-US" altLang="en-US" dirty="0"/>
              <a:t>A sentence is satisfiable if it is True in some model</a:t>
            </a:r>
          </a:p>
          <a:p>
            <a:pPr lvl="1" eaLnBrk="1" hangingPunct="1">
              <a:lnSpc>
                <a:spcPct val="90000"/>
              </a:lnSpc>
            </a:pPr>
            <a:r>
              <a:rPr lang="en-US" altLang="en-US" dirty="0"/>
              <a:t>e.g. A </a:t>
            </a:r>
            <a:r>
              <a:rPr lang="en-US" altLang="en-US" dirty="0">
                <a:sym typeface="Symbol" panose="05050102010706020507" pitchFamily="18" charset="2"/>
              </a:rPr>
              <a:t> </a:t>
            </a:r>
            <a:r>
              <a:rPr lang="en-US" altLang="en-US" dirty="0">
                <a:cs typeface="Tahoma" panose="020B0604030504040204" pitchFamily="34" charset="0"/>
                <a:sym typeface="Symbol" panose="05050102010706020507" pitchFamily="18" charset="2"/>
              </a:rPr>
              <a:t>B, 		C</a:t>
            </a:r>
          </a:p>
          <a:p>
            <a:pPr eaLnBrk="1" hangingPunct="1">
              <a:lnSpc>
                <a:spcPct val="90000"/>
              </a:lnSpc>
            </a:pPr>
            <a:r>
              <a:rPr lang="en-US" altLang="en-US" dirty="0"/>
              <a:t>A sentence is </a:t>
            </a:r>
            <a:r>
              <a:rPr lang="en-US" altLang="en-US" dirty="0" err="1"/>
              <a:t>unstatisfiable</a:t>
            </a:r>
            <a:r>
              <a:rPr lang="en-US" altLang="en-US" dirty="0"/>
              <a:t> if it is True in no models</a:t>
            </a:r>
          </a:p>
          <a:p>
            <a:pPr lvl="1" eaLnBrk="1" hangingPunct="1">
              <a:lnSpc>
                <a:spcPct val="90000"/>
              </a:lnSpc>
            </a:pPr>
            <a:r>
              <a:rPr lang="en-US" altLang="en-US" dirty="0"/>
              <a:t>e.g. A </a:t>
            </a:r>
            <a:r>
              <a:rPr lang="en-US" altLang="en-US" dirty="0">
                <a:sym typeface="Symbol" panose="05050102010706020507" pitchFamily="18" charset="2"/>
              </a:rPr>
              <a:t> </a:t>
            </a:r>
            <a:r>
              <a:rPr lang="en-US" altLang="en-US" dirty="0">
                <a:cs typeface="Tahoma" panose="020B0604030504040204" pitchFamily="34" charset="0"/>
                <a:sym typeface="Symbol" panose="05050102010706020507" pitchFamily="18" charset="2"/>
              </a:rPr>
              <a:t>¬</a:t>
            </a:r>
            <a:r>
              <a:rPr lang="en-US" altLang="en-US" dirty="0"/>
              <a:t>A</a:t>
            </a:r>
          </a:p>
          <a:p>
            <a:pPr eaLnBrk="1" hangingPunct="1">
              <a:lnSpc>
                <a:spcPct val="90000"/>
              </a:lnSpc>
            </a:pPr>
            <a:r>
              <a:rPr lang="en-US" altLang="en-US" dirty="0"/>
              <a:t>Satisfiability is connected to inference via the following</a:t>
            </a:r>
          </a:p>
          <a:p>
            <a:pPr lvl="1" eaLnBrk="1" hangingPunct="1">
              <a:lnSpc>
                <a:spcPct val="90000"/>
              </a:lnSpc>
            </a:pPr>
            <a:r>
              <a:rPr lang="en-US" altLang="en-US" dirty="0"/>
              <a:t>KB |= </a:t>
            </a:r>
            <a:r>
              <a:rPr lang="en-US" altLang="en-US" dirty="0">
                <a:latin typeface="Symbol" panose="05050102010706020507" pitchFamily="18" charset="2"/>
              </a:rPr>
              <a:t>a</a:t>
            </a:r>
            <a:r>
              <a:rPr lang="en-US" altLang="en-US" dirty="0"/>
              <a:t> </a:t>
            </a:r>
            <a:r>
              <a:rPr lang="en-US" altLang="en-US" dirty="0" err="1"/>
              <a:t>iff</a:t>
            </a:r>
            <a:r>
              <a:rPr lang="en-US" altLang="en-US" dirty="0"/>
              <a:t> (KB </a:t>
            </a:r>
            <a:r>
              <a:rPr lang="en-US" altLang="en-US" dirty="0">
                <a:sym typeface="Symbol" panose="05050102010706020507" pitchFamily="18" charset="2"/>
              </a:rPr>
              <a:t> </a:t>
            </a:r>
            <a:r>
              <a:rPr lang="en-US" altLang="en-US" dirty="0">
                <a:cs typeface="Tahoma" panose="020B0604030504040204" pitchFamily="34" charset="0"/>
                <a:sym typeface="Symbol" panose="05050102010706020507" pitchFamily="18" charset="2"/>
              </a:rPr>
              <a:t>¬</a:t>
            </a:r>
            <a:r>
              <a:rPr lang="en-US" altLang="en-US" dirty="0">
                <a:latin typeface="Symbol" panose="05050102010706020507" pitchFamily="18" charset="2"/>
                <a:cs typeface="Tahoma" panose="020B0604030504040204" pitchFamily="34" charset="0"/>
                <a:sym typeface="Symbol" panose="05050102010706020507" pitchFamily="18" charset="2"/>
              </a:rPr>
              <a:t>a</a:t>
            </a:r>
            <a:r>
              <a:rPr lang="en-US" altLang="en-US" dirty="0"/>
              <a:t>) is unsatisfiable</a:t>
            </a:r>
          </a:p>
          <a:p>
            <a:pPr lvl="1" eaLnBrk="1" hangingPunct="1">
              <a:lnSpc>
                <a:spcPct val="90000"/>
              </a:lnSpc>
            </a:pPr>
            <a:r>
              <a:rPr lang="en-US" altLang="en-US" dirty="0"/>
              <a:t>proof by contradiction</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990E-2BED-4A7C-ABEC-6BC6C6B8141E}"/>
              </a:ext>
            </a:extLst>
          </p:cNvPr>
          <p:cNvSpPr>
            <a:spLocks noGrp="1"/>
          </p:cNvSpPr>
          <p:nvPr>
            <p:ph type="title"/>
          </p:nvPr>
        </p:nvSpPr>
        <p:spPr>
          <a:xfrm>
            <a:off x="1484311" y="685801"/>
            <a:ext cx="10018713" cy="1295400"/>
          </a:xfrm>
        </p:spPr>
        <p:txBody>
          <a:bodyPr/>
          <a:lstStyle/>
          <a:p>
            <a:r>
              <a:rPr lang="en-US" altLang="en-US" dirty="0"/>
              <a:t>Logical Equivalence, Validity, Satisfiability…</a:t>
            </a:r>
            <a:endParaRPr lang="en-US" dirty="0"/>
          </a:p>
        </p:txBody>
      </p:sp>
      <p:sp>
        <p:nvSpPr>
          <p:cNvPr id="3" name="Rectangle 2">
            <a:extLst>
              <a:ext uri="{FF2B5EF4-FFF2-40B4-BE49-F238E27FC236}">
                <a16:creationId xmlns:a16="http://schemas.microsoft.com/office/drawing/2014/main" id="{8E22754E-D75A-4B4B-9B82-A1BB31217054}"/>
              </a:ext>
            </a:extLst>
          </p:cNvPr>
          <p:cNvSpPr/>
          <p:nvPr/>
        </p:nvSpPr>
        <p:spPr>
          <a:xfrm>
            <a:off x="1484311" y="1935711"/>
            <a:ext cx="9412289" cy="923330"/>
          </a:xfrm>
          <a:prstGeom prst="rect">
            <a:avLst/>
          </a:prstGeom>
        </p:spPr>
        <p:txBody>
          <a:bodyPr wrap="square">
            <a:spAutoFit/>
          </a:bodyPr>
          <a:lstStyle/>
          <a:p>
            <a:r>
              <a:rPr lang="en-US" dirty="0"/>
              <a:t>An alternative definition of equivalence is as follows: </a:t>
            </a:r>
          </a:p>
          <a:p>
            <a:r>
              <a:rPr lang="en-US" dirty="0"/>
              <a:t>any two sentences α and β are equivalent only if each of them entails the other: α ≡ β if and only if α |= β and β |= α .</a:t>
            </a:r>
          </a:p>
        </p:txBody>
      </p:sp>
      <p:sp>
        <p:nvSpPr>
          <p:cNvPr id="4" name="Rectangle 3">
            <a:extLst>
              <a:ext uri="{FF2B5EF4-FFF2-40B4-BE49-F238E27FC236}">
                <a16:creationId xmlns:a16="http://schemas.microsoft.com/office/drawing/2014/main" id="{0D7C4576-2D68-4438-8D9E-1405480C2330}"/>
              </a:ext>
            </a:extLst>
          </p:cNvPr>
          <p:cNvSpPr/>
          <p:nvPr/>
        </p:nvSpPr>
        <p:spPr>
          <a:xfrm>
            <a:off x="1466056" y="4079099"/>
            <a:ext cx="9259888" cy="1200329"/>
          </a:xfrm>
          <a:prstGeom prst="rect">
            <a:avLst/>
          </a:prstGeom>
        </p:spPr>
        <p:txBody>
          <a:bodyPr wrap="square">
            <a:spAutoFit/>
          </a:bodyPr>
          <a:lstStyle/>
          <a:p>
            <a:r>
              <a:rPr lang="en-US" dirty="0"/>
              <a:t>Validity and satisfiability are connected: α is valid </a:t>
            </a:r>
            <a:r>
              <a:rPr lang="en-US" dirty="0" err="1"/>
              <a:t>iff</a:t>
            </a:r>
            <a:r>
              <a:rPr lang="en-US" dirty="0"/>
              <a:t> ¬α is unsatisfiable; </a:t>
            </a:r>
            <a:r>
              <a:rPr lang="en-US" dirty="0" err="1"/>
              <a:t>contrapositively</a:t>
            </a:r>
            <a:r>
              <a:rPr lang="en-US" dirty="0"/>
              <a:t>, α is satisfiable </a:t>
            </a:r>
            <a:r>
              <a:rPr lang="en-US" dirty="0" err="1"/>
              <a:t>iff</a:t>
            </a:r>
            <a:r>
              <a:rPr lang="en-US" dirty="0"/>
              <a:t> ¬α is not valid.</a:t>
            </a:r>
          </a:p>
          <a:p>
            <a:r>
              <a:rPr lang="en-US" dirty="0"/>
              <a:t> We also have the following useful result: α |= β if and only if the sentence (α ∧ ¬β) is unsatisfiable.</a:t>
            </a:r>
          </a:p>
        </p:txBody>
      </p:sp>
      <p:sp>
        <p:nvSpPr>
          <p:cNvPr id="5" name="Rectangle 4">
            <a:extLst>
              <a:ext uri="{FF2B5EF4-FFF2-40B4-BE49-F238E27FC236}">
                <a16:creationId xmlns:a16="http://schemas.microsoft.com/office/drawing/2014/main" id="{33DD79B4-C180-4A9A-A7F3-975919A57B8D}"/>
              </a:ext>
            </a:extLst>
          </p:cNvPr>
          <p:cNvSpPr/>
          <p:nvPr/>
        </p:nvSpPr>
        <p:spPr>
          <a:xfrm>
            <a:off x="1484311" y="3022678"/>
            <a:ext cx="9717089" cy="923330"/>
          </a:xfrm>
          <a:prstGeom prst="rect">
            <a:avLst/>
          </a:prstGeom>
        </p:spPr>
        <p:txBody>
          <a:bodyPr wrap="square">
            <a:spAutoFit/>
          </a:bodyPr>
          <a:lstStyle/>
          <a:p>
            <a:r>
              <a:rPr lang="en-US" dirty="0"/>
              <a:t>For any sentences α and β, α |= β if and only if the sentence (α ⇒ β) is valid. </a:t>
            </a:r>
          </a:p>
          <a:p>
            <a:r>
              <a:rPr lang="en-US" dirty="0"/>
              <a:t>Hence, we can decide if α |= β by checking that (α ⇒ β) is true in every model—which is essentially what the inference algorithm is.</a:t>
            </a:r>
          </a:p>
        </p:txBody>
      </p:sp>
      <p:sp>
        <p:nvSpPr>
          <p:cNvPr id="6" name="Rectangle 5">
            <a:extLst>
              <a:ext uri="{FF2B5EF4-FFF2-40B4-BE49-F238E27FC236}">
                <a16:creationId xmlns:a16="http://schemas.microsoft.com/office/drawing/2014/main" id="{76C34BC8-938A-45E8-8A4A-9CA80BBF8D3E}"/>
              </a:ext>
            </a:extLst>
          </p:cNvPr>
          <p:cNvSpPr/>
          <p:nvPr/>
        </p:nvSpPr>
        <p:spPr>
          <a:xfrm>
            <a:off x="1484311" y="5412519"/>
            <a:ext cx="9259888" cy="1200329"/>
          </a:xfrm>
          <a:prstGeom prst="rect">
            <a:avLst/>
          </a:prstGeom>
        </p:spPr>
        <p:txBody>
          <a:bodyPr wrap="square">
            <a:spAutoFit/>
          </a:bodyPr>
          <a:lstStyle/>
          <a:p>
            <a:r>
              <a:rPr lang="en-US" dirty="0"/>
              <a:t>(Proving β from α by checking the </a:t>
            </a:r>
            <a:r>
              <a:rPr lang="en-US" dirty="0" err="1"/>
              <a:t>unsatisfiability</a:t>
            </a:r>
            <a:r>
              <a:rPr lang="en-US" dirty="0"/>
              <a:t> of (α ∧ ¬β) is also called </a:t>
            </a:r>
            <a:r>
              <a:rPr lang="en-US" b="1" dirty="0"/>
              <a:t>proof by refutation </a:t>
            </a:r>
            <a:r>
              <a:rPr lang="en-US" dirty="0"/>
              <a:t>or </a:t>
            </a:r>
            <a:r>
              <a:rPr lang="en-US" b="1" dirty="0"/>
              <a:t>proof by contradiction</a:t>
            </a:r>
            <a:r>
              <a:rPr lang="en-US" dirty="0"/>
              <a:t>. One assumes a  sentence β to be false and shows that this leads to a contradiction with known axioms α. This contradiction is exactly what is meant by saying that the sentence (α ∧ ¬β) is unsatisfiable.)</a:t>
            </a:r>
          </a:p>
        </p:txBody>
      </p:sp>
    </p:spTree>
    <p:extLst>
      <p:ext uri="{BB962C8B-B14F-4D97-AF65-F5344CB8AC3E}">
        <p14:creationId xmlns:p14="http://schemas.microsoft.com/office/powerpoint/2010/main" val="3710784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4096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DDE6D0E3-2029-48B2-AB0E-8AD11C0B7C6B}" type="slidenum">
              <a:rPr lang="en-US" altLang="en-US"/>
              <a:pPr eaLnBrk="1" hangingPunct="1"/>
              <a:t>542</a:t>
            </a:fld>
            <a:endParaRPr lang="en-US" altLang="en-US"/>
          </a:p>
        </p:txBody>
      </p:sp>
      <p:sp>
        <p:nvSpPr>
          <p:cNvPr id="40964" name="Rectangle 2"/>
          <p:cNvSpPr>
            <a:spLocks noGrp="1" noChangeArrowheads="1"/>
          </p:cNvSpPr>
          <p:nvPr>
            <p:ph type="title"/>
          </p:nvPr>
        </p:nvSpPr>
        <p:spPr/>
        <p:txBody>
          <a:bodyPr/>
          <a:lstStyle/>
          <a:p>
            <a:pPr eaLnBrk="1" hangingPunct="1"/>
            <a:r>
              <a:rPr lang="en-US" altLang="en-US"/>
              <a:t>Reasoning Patterns</a:t>
            </a:r>
          </a:p>
        </p:txBody>
      </p:sp>
      <p:sp>
        <p:nvSpPr>
          <p:cNvPr id="40965" name="Rectangle 3"/>
          <p:cNvSpPr>
            <a:spLocks noGrp="1" noChangeArrowheads="1"/>
          </p:cNvSpPr>
          <p:nvPr>
            <p:ph type="body" idx="1"/>
          </p:nvPr>
        </p:nvSpPr>
        <p:spPr/>
        <p:txBody>
          <a:bodyPr>
            <a:normAutofit fontScale="62500" lnSpcReduction="20000"/>
          </a:bodyPr>
          <a:lstStyle/>
          <a:p>
            <a:pPr eaLnBrk="1" hangingPunct="1">
              <a:lnSpc>
                <a:spcPct val="80000"/>
              </a:lnSpc>
            </a:pPr>
            <a:r>
              <a:rPr lang="en-US" altLang="en-US" sz="2000"/>
              <a:t>Inference Rules</a:t>
            </a:r>
          </a:p>
          <a:p>
            <a:pPr lvl="1" eaLnBrk="1" hangingPunct="1">
              <a:lnSpc>
                <a:spcPct val="80000"/>
              </a:lnSpc>
            </a:pPr>
            <a:r>
              <a:rPr lang="en-US" altLang="en-US" sz="1800"/>
              <a:t>Patterns of inference that can be applied to derive chains of conclusions that lead to the desired goal.</a:t>
            </a:r>
          </a:p>
          <a:p>
            <a:pPr lvl="1" eaLnBrk="1" hangingPunct="1">
              <a:lnSpc>
                <a:spcPct val="80000"/>
              </a:lnSpc>
            </a:pPr>
            <a:endParaRPr lang="en-US" altLang="en-US" sz="1800"/>
          </a:p>
          <a:p>
            <a:pPr eaLnBrk="1" hangingPunct="1">
              <a:lnSpc>
                <a:spcPct val="80000"/>
              </a:lnSpc>
            </a:pPr>
            <a:r>
              <a:rPr lang="en-US" altLang="en-US" sz="2000"/>
              <a:t>Modus Ponens</a:t>
            </a:r>
          </a:p>
          <a:p>
            <a:pPr lvl="1" eaLnBrk="1" hangingPunct="1">
              <a:lnSpc>
                <a:spcPct val="80000"/>
              </a:lnSpc>
            </a:pPr>
            <a:r>
              <a:rPr lang="en-US" altLang="en-US" sz="1800"/>
              <a:t>Given: S1 </a:t>
            </a:r>
            <a:r>
              <a:rPr lang="en-US" altLang="en-US" sz="1800" b="1">
                <a:sym typeface="Symbol" panose="05050102010706020507" pitchFamily="18" charset="2"/>
              </a:rPr>
              <a:t> </a:t>
            </a:r>
            <a:r>
              <a:rPr lang="en-US" altLang="en-US" sz="1800">
                <a:sym typeface="Symbol" panose="05050102010706020507" pitchFamily="18" charset="2"/>
              </a:rPr>
              <a:t>S2 and S1, derive S2</a:t>
            </a:r>
            <a:endParaRPr lang="en-US" altLang="en-US" sz="1800"/>
          </a:p>
          <a:p>
            <a:pPr eaLnBrk="1" hangingPunct="1">
              <a:lnSpc>
                <a:spcPct val="80000"/>
              </a:lnSpc>
            </a:pPr>
            <a:endParaRPr lang="en-US" altLang="en-US" sz="2000"/>
          </a:p>
          <a:p>
            <a:pPr eaLnBrk="1" hangingPunct="1">
              <a:lnSpc>
                <a:spcPct val="80000"/>
              </a:lnSpc>
            </a:pPr>
            <a:r>
              <a:rPr lang="en-US" altLang="en-US" sz="2000"/>
              <a:t>And-Elimination</a:t>
            </a:r>
          </a:p>
          <a:p>
            <a:pPr lvl="1" eaLnBrk="1" hangingPunct="1">
              <a:lnSpc>
                <a:spcPct val="80000"/>
              </a:lnSpc>
            </a:pPr>
            <a:r>
              <a:rPr lang="en-US" altLang="en-US" sz="1800"/>
              <a:t>Given: </a:t>
            </a:r>
            <a:r>
              <a:rPr lang="en-US" altLang="en-US" sz="1800">
                <a:sym typeface="Symbol" panose="05050102010706020507" pitchFamily="18" charset="2"/>
              </a:rPr>
              <a:t>S1 </a:t>
            </a:r>
            <a:r>
              <a:rPr lang="en-US" altLang="en-US" sz="1800" b="1">
                <a:sym typeface="Symbol" panose="05050102010706020507" pitchFamily="18" charset="2"/>
              </a:rPr>
              <a:t></a:t>
            </a:r>
            <a:r>
              <a:rPr lang="en-US" altLang="en-US" sz="1800">
                <a:sym typeface="Symbol" panose="05050102010706020507" pitchFamily="18" charset="2"/>
              </a:rPr>
              <a:t> S2, derive S1</a:t>
            </a:r>
          </a:p>
          <a:p>
            <a:pPr lvl="1" eaLnBrk="1" hangingPunct="1">
              <a:lnSpc>
                <a:spcPct val="80000"/>
              </a:lnSpc>
            </a:pPr>
            <a:r>
              <a:rPr lang="en-US" altLang="en-US" sz="1800">
                <a:sym typeface="Symbol" panose="05050102010706020507" pitchFamily="18" charset="2"/>
              </a:rPr>
              <a:t>Given: S1 </a:t>
            </a:r>
            <a:r>
              <a:rPr lang="en-US" altLang="en-US" sz="1800" b="1">
                <a:sym typeface="Symbol" panose="05050102010706020507" pitchFamily="18" charset="2"/>
              </a:rPr>
              <a:t></a:t>
            </a:r>
            <a:r>
              <a:rPr lang="en-US" altLang="en-US" sz="1800">
                <a:sym typeface="Symbol" panose="05050102010706020507" pitchFamily="18" charset="2"/>
              </a:rPr>
              <a:t> S2, derive S2</a:t>
            </a:r>
          </a:p>
          <a:p>
            <a:pPr eaLnBrk="1" hangingPunct="1">
              <a:lnSpc>
                <a:spcPct val="80000"/>
              </a:lnSpc>
            </a:pPr>
            <a:endParaRPr lang="en-US" altLang="en-US" sz="2000">
              <a:sym typeface="Symbol" panose="05050102010706020507" pitchFamily="18" charset="2"/>
            </a:endParaRPr>
          </a:p>
          <a:p>
            <a:pPr eaLnBrk="1" hangingPunct="1">
              <a:lnSpc>
                <a:spcPct val="80000"/>
              </a:lnSpc>
            </a:pPr>
            <a:r>
              <a:rPr lang="en-US" altLang="en-US" sz="2000">
                <a:sym typeface="Symbol" panose="05050102010706020507" pitchFamily="18" charset="2"/>
              </a:rPr>
              <a:t>DeMorgan’s Law</a:t>
            </a:r>
          </a:p>
          <a:p>
            <a:pPr lvl="1" eaLnBrk="1" hangingPunct="1">
              <a:lnSpc>
                <a:spcPct val="80000"/>
              </a:lnSpc>
            </a:pPr>
            <a:r>
              <a:rPr lang="en-US" altLang="en-US" sz="1800">
                <a:sym typeface="Symbol" panose="05050102010706020507" pitchFamily="18" charset="2"/>
              </a:rPr>
              <a:t>Given: </a:t>
            </a:r>
            <a:r>
              <a:rPr lang="en-US" altLang="en-US" sz="1800" b="1">
                <a:sym typeface="Symbol" panose="05050102010706020507" pitchFamily="18" charset="2"/>
              </a:rPr>
              <a:t>( </a:t>
            </a:r>
            <a:r>
              <a:rPr lang="en-US" altLang="en-US" sz="1800"/>
              <a:t>A </a:t>
            </a:r>
            <a:r>
              <a:rPr lang="en-US" altLang="en-US" sz="1800" b="1">
                <a:sym typeface="Symbol" panose="05050102010706020507" pitchFamily="18" charset="2"/>
              </a:rPr>
              <a:t> </a:t>
            </a:r>
            <a:r>
              <a:rPr lang="en-US" altLang="en-US" sz="1800">
                <a:sym typeface="Symbol" panose="05050102010706020507" pitchFamily="18" charset="2"/>
              </a:rPr>
              <a:t>B) derive A </a:t>
            </a:r>
            <a:r>
              <a:rPr lang="en-US" altLang="en-US" sz="1800" b="1">
                <a:sym typeface="Symbol" panose="05050102010706020507" pitchFamily="18" charset="2"/>
              </a:rPr>
              <a:t> </a:t>
            </a:r>
            <a:r>
              <a:rPr lang="en-US" altLang="en-US" sz="1800">
                <a:sym typeface="Symbol" panose="05050102010706020507" pitchFamily="18" charset="2"/>
              </a:rPr>
              <a:t>B</a:t>
            </a:r>
          </a:p>
          <a:p>
            <a:pPr lvl="1" eaLnBrk="1" hangingPunct="1">
              <a:lnSpc>
                <a:spcPct val="80000"/>
              </a:lnSpc>
            </a:pPr>
            <a:r>
              <a:rPr lang="en-US" altLang="en-US" sz="1800">
                <a:sym typeface="Symbol" panose="05050102010706020507" pitchFamily="18" charset="2"/>
              </a:rPr>
              <a:t>Given: </a:t>
            </a:r>
            <a:r>
              <a:rPr lang="en-US" altLang="en-US" sz="1800" b="1">
                <a:sym typeface="Symbol" panose="05050102010706020507" pitchFamily="18" charset="2"/>
              </a:rPr>
              <a:t>( </a:t>
            </a:r>
            <a:r>
              <a:rPr lang="en-US" altLang="en-US" sz="1800"/>
              <a:t>A </a:t>
            </a:r>
            <a:r>
              <a:rPr lang="en-US" altLang="en-US" sz="1800" b="1">
                <a:sym typeface="Symbol" panose="05050102010706020507" pitchFamily="18" charset="2"/>
              </a:rPr>
              <a:t> </a:t>
            </a:r>
            <a:r>
              <a:rPr lang="en-US" altLang="en-US" sz="1800">
                <a:sym typeface="Symbol" panose="05050102010706020507" pitchFamily="18" charset="2"/>
              </a:rPr>
              <a:t>B) derive A </a:t>
            </a:r>
            <a:r>
              <a:rPr lang="en-US" altLang="en-US" sz="1800" b="1">
                <a:sym typeface="Symbol" panose="05050102010706020507" pitchFamily="18" charset="2"/>
              </a:rPr>
              <a:t> </a:t>
            </a:r>
            <a:r>
              <a:rPr lang="en-US" altLang="en-US" sz="1800">
                <a:sym typeface="Symbol" panose="05050102010706020507" pitchFamily="18" charset="2"/>
              </a:rPr>
              <a:t>B</a:t>
            </a:r>
          </a:p>
          <a:p>
            <a:pPr lvl="1" eaLnBrk="1" hangingPunct="1">
              <a:lnSpc>
                <a:spcPct val="80000"/>
              </a:lnSpc>
            </a:pPr>
            <a:endParaRPr lang="en-US" altLang="en-US" sz="1800">
              <a:sym typeface="Symbol" panose="05050102010706020507" pitchFamily="18" charset="2"/>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4198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AA2C4D08-E207-4FF1-9328-39BDCECFD500}" type="slidenum">
              <a:rPr lang="en-US" altLang="en-US"/>
              <a:pPr eaLnBrk="1" hangingPunct="1"/>
              <a:t>543</a:t>
            </a:fld>
            <a:endParaRPr lang="en-US" altLang="en-US"/>
          </a:p>
        </p:txBody>
      </p:sp>
      <p:sp>
        <p:nvSpPr>
          <p:cNvPr id="41988" name="Rectangle 2"/>
          <p:cNvSpPr>
            <a:spLocks noGrp="1" noChangeArrowheads="1"/>
          </p:cNvSpPr>
          <p:nvPr>
            <p:ph type="title"/>
          </p:nvPr>
        </p:nvSpPr>
        <p:spPr/>
        <p:txBody>
          <a:bodyPr/>
          <a:lstStyle/>
          <a:p>
            <a:pPr eaLnBrk="1" hangingPunct="1"/>
            <a:r>
              <a:rPr lang="en-US" altLang="en-US"/>
              <a:t>Evaluation of Deductive Inference</a:t>
            </a:r>
          </a:p>
        </p:txBody>
      </p:sp>
      <p:sp>
        <p:nvSpPr>
          <p:cNvPr id="41989" name="Rectangle 3"/>
          <p:cNvSpPr>
            <a:spLocks noGrp="1" noChangeArrowheads="1"/>
          </p:cNvSpPr>
          <p:nvPr>
            <p:ph type="body" idx="1"/>
          </p:nvPr>
        </p:nvSpPr>
        <p:spPr/>
        <p:txBody>
          <a:bodyPr>
            <a:normAutofit fontScale="85000" lnSpcReduction="20000"/>
          </a:bodyPr>
          <a:lstStyle/>
          <a:p>
            <a:pPr eaLnBrk="1" hangingPunct="1">
              <a:lnSpc>
                <a:spcPct val="90000"/>
              </a:lnSpc>
            </a:pPr>
            <a:r>
              <a:rPr lang="en-US" altLang="en-US" sz="2800"/>
              <a:t>Sound</a:t>
            </a:r>
          </a:p>
          <a:p>
            <a:pPr lvl="1" eaLnBrk="1" hangingPunct="1">
              <a:lnSpc>
                <a:spcPct val="90000"/>
              </a:lnSpc>
            </a:pPr>
            <a:r>
              <a:rPr lang="en-US" altLang="en-US" sz="2400"/>
              <a:t>Yes, because the inference rules themselves are sound.  (This can be proven using a truth table argument).</a:t>
            </a:r>
          </a:p>
          <a:p>
            <a:pPr eaLnBrk="1" hangingPunct="1">
              <a:lnSpc>
                <a:spcPct val="90000"/>
              </a:lnSpc>
            </a:pPr>
            <a:r>
              <a:rPr lang="en-US" altLang="en-US" sz="2800"/>
              <a:t>Complete</a:t>
            </a:r>
          </a:p>
          <a:p>
            <a:pPr lvl="1" eaLnBrk="1" hangingPunct="1">
              <a:lnSpc>
                <a:spcPct val="90000"/>
              </a:lnSpc>
            </a:pPr>
            <a:r>
              <a:rPr lang="en-US" altLang="en-US" sz="2400"/>
              <a:t>If we allow all possible inference rules, we’re searching in an infinite space, hence not complete</a:t>
            </a:r>
          </a:p>
          <a:p>
            <a:pPr lvl="1" eaLnBrk="1" hangingPunct="1">
              <a:lnSpc>
                <a:spcPct val="90000"/>
              </a:lnSpc>
            </a:pPr>
            <a:r>
              <a:rPr lang="en-US" altLang="en-US" sz="2400"/>
              <a:t>If we limit inference rules, we run the risk of leaving out the necessary one…</a:t>
            </a:r>
          </a:p>
          <a:p>
            <a:pPr eaLnBrk="1" hangingPunct="1">
              <a:lnSpc>
                <a:spcPct val="90000"/>
              </a:lnSpc>
            </a:pPr>
            <a:r>
              <a:rPr lang="en-US" altLang="en-US" sz="2800"/>
              <a:t>Monotonic</a:t>
            </a:r>
          </a:p>
          <a:p>
            <a:pPr lvl="1" eaLnBrk="1" hangingPunct="1">
              <a:lnSpc>
                <a:spcPct val="90000"/>
              </a:lnSpc>
            </a:pPr>
            <a:r>
              <a:rPr lang="en-US" altLang="en-US" sz="2400"/>
              <a:t>If we have a proof, adding information to the DB will not invalidate the proof</a:t>
            </a:r>
          </a:p>
          <a:p>
            <a:pPr eaLnBrk="1" hangingPunct="1">
              <a:lnSpc>
                <a:spcPct val="90000"/>
              </a:lnSpc>
            </a:pPr>
            <a:endParaRPr lang="en-US" altLang="en-US" sz="280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4301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F428E5AC-E281-4C90-ADB2-645995C7CA7C}" type="slidenum">
              <a:rPr lang="en-US" altLang="en-US"/>
              <a:pPr eaLnBrk="1" hangingPunct="1"/>
              <a:t>544</a:t>
            </a:fld>
            <a:endParaRPr lang="en-US" altLang="en-US"/>
          </a:p>
        </p:txBody>
      </p:sp>
      <p:sp>
        <p:nvSpPr>
          <p:cNvPr id="43012" name="Rectangle 2"/>
          <p:cNvSpPr>
            <a:spLocks noGrp="1" noChangeArrowheads="1"/>
          </p:cNvSpPr>
          <p:nvPr>
            <p:ph type="title"/>
          </p:nvPr>
        </p:nvSpPr>
        <p:spPr/>
        <p:txBody>
          <a:bodyPr/>
          <a:lstStyle/>
          <a:p>
            <a:pPr eaLnBrk="1" hangingPunct="1"/>
            <a:r>
              <a:rPr lang="en-US" altLang="en-US"/>
              <a:t>Resolution</a:t>
            </a:r>
          </a:p>
        </p:txBody>
      </p:sp>
      <p:sp>
        <p:nvSpPr>
          <p:cNvPr id="43013" name="Rectangle 3"/>
          <p:cNvSpPr>
            <a:spLocks noGrp="1" noChangeArrowheads="1"/>
          </p:cNvSpPr>
          <p:nvPr>
            <p:ph type="body" idx="1"/>
          </p:nvPr>
        </p:nvSpPr>
        <p:spPr/>
        <p:txBody>
          <a:bodyPr>
            <a:normAutofit fontScale="85000" lnSpcReduction="20000"/>
          </a:bodyPr>
          <a:lstStyle/>
          <a:p>
            <a:pPr eaLnBrk="1" hangingPunct="1"/>
            <a:r>
              <a:rPr lang="en-US" altLang="en-US" sz="2800"/>
              <a:t>Resolution allows a complete inference mechanism (search-based) using only one rule of inference</a:t>
            </a:r>
          </a:p>
          <a:p>
            <a:pPr eaLnBrk="1" hangingPunct="1"/>
            <a:r>
              <a:rPr lang="en-US" altLang="en-US" sz="2800"/>
              <a:t>Resolution rule:</a:t>
            </a:r>
          </a:p>
          <a:p>
            <a:pPr lvl="1" eaLnBrk="1" hangingPunct="1"/>
            <a:r>
              <a:rPr lang="en-US" altLang="en-US" sz="2400"/>
              <a:t>Given: P</a:t>
            </a:r>
            <a:r>
              <a:rPr lang="en-US" altLang="en-US" sz="2400" baseline="-25000"/>
              <a:t>1 </a:t>
            </a:r>
            <a:r>
              <a:rPr lang="en-US" altLang="en-US" sz="2400" b="1">
                <a:sym typeface="Symbol" panose="05050102010706020507" pitchFamily="18" charset="2"/>
              </a:rPr>
              <a:t> </a:t>
            </a:r>
            <a:r>
              <a:rPr lang="en-US" altLang="en-US" sz="2400"/>
              <a:t>P</a:t>
            </a:r>
            <a:r>
              <a:rPr lang="en-US" altLang="en-US" sz="2400" baseline="-25000"/>
              <a:t>2 </a:t>
            </a:r>
            <a:r>
              <a:rPr lang="en-US" altLang="en-US" sz="2400" b="1">
                <a:sym typeface="Symbol" panose="05050102010706020507" pitchFamily="18" charset="2"/>
              </a:rPr>
              <a:t> </a:t>
            </a:r>
            <a:r>
              <a:rPr lang="en-US" altLang="en-US" sz="2400"/>
              <a:t>P</a:t>
            </a:r>
            <a:r>
              <a:rPr lang="en-US" altLang="en-US" sz="2400" baseline="-25000"/>
              <a:t>3  …</a:t>
            </a:r>
            <a:r>
              <a:rPr lang="en-US" altLang="en-US" sz="2400" b="1">
                <a:sym typeface="Symbol" panose="05050102010706020507" pitchFamily="18" charset="2"/>
              </a:rPr>
              <a:t> </a:t>
            </a:r>
            <a:r>
              <a:rPr lang="en-US" altLang="en-US" sz="2400"/>
              <a:t>P</a:t>
            </a:r>
            <a:r>
              <a:rPr lang="en-US" altLang="en-US" sz="2400" baseline="-25000"/>
              <a:t>n, </a:t>
            </a:r>
            <a:r>
              <a:rPr lang="en-US" altLang="en-US" sz="2400"/>
              <a:t>and </a:t>
            </a:r>
            <a:r>
              <a:rPr lang="en-US" altLang="en-US" sz="2400">
                <a:sym typeface="Symbol" panose="05050102010706020507" pitchFamily="18" charset="2"/>
              </a:rPr>
              <a:t></a:t>
            </a:r>
            <a:r>
              <a:rPr lang="en-US" altLang="en-US" sz="2400"/>
              <a:t>P</a:t>
            </a:r>
            <a:r>
              <a:rPr lang="en-US" altLang="en-US" sz="2400" baseline="-25000"/>
              <a:t>1 </a:t>
            </a:r>
            <a:r>
              <a:rPr lang="en-US" altLang="en-US" sz="2400" b="1">
                <a:sym typeface="Symbol" panose="05050102010706020507" pitchFamily="18" charset="2"/>
              </a:rPr>
              <a:t> </a:t>
            </a:r>
            <a:r>
              <a:rPr lang="en-US" altLang="en-US" sz="2400">
                <a:sym typeface="Symbol" panose="05050102010706020507" pitchFamily="18" charset="2"/>
              </a:rPr>
              <a:t>Q</a:t>
            </a:r>
            <a:r>
              <a:rPr lang="en-US" altLang="en-US" sz="2400" baseline="-25000"/>
              <a:t>1 …</a:t>
            </a:r>
            <a:r>
              <a:rPr lang="en-US" altLang="en-US" sz="2400" b="1">
                <a:sym typeface="Symbol" panose="05050102010706020507" pitchFamily="18" charset="2"/>
              </a:rPr>
              <a:t> </a:t>
            </a:r>
            <a:r>
              <a:rPr lang="en-US" altLang="en-US" sz="2400"/>
              <a:t>Q</a:t>
            </a:r>
            <a:r>
              <a:rPr lang="en-US" altLang="en-US" sz="2400" baseline="-25000"/>
              <a:t>m</a:t>
            </a:r>
          </a:p>
          <a:p>
            <a:pPr lvl="1" eaLnBrk="1" hangingPunct="1"/>
            <a:r>
              <a:rPr lang="en-US" altLang="en-US" sz="2400"/>
              <a:t>Conclude: P</a:t>
            </a:r>
            <a:r>
              <a:rPr lang="en-US" altLang="en-US" sz="2400" baseline="-25000"/>
              <a:t>2 </a:t>
            </a:r>
            <a:r>
              <a:rPr lang="en-US" altLang="en-US" sz="2400" b="1">
                <a:sym typeface="Symbol" panose="05050102010706020507" pitchFamily="18" charset="2"/>
              </a:rPr>
              <a:t> </a:t>
            </a:r>
            <a:r>
              <a:rPr lang="en-US" altLang="en-US" sz="2400"/>
              <a:t>P</a:t>
            </a:r>
            <a:r>
              <a:rPr lang="en-US" altLang="en-US" sz="2400" baseline="-25000"/>
              <a:t>3  …</a:t>
            </a:r>
            <a:r>
              <a:rPr lang="en-US" altLang="en-US" sz="2400" b="1">
                <a:sym typeface="Symbol" panose="05050102010706020507" pitchFamily="18" charset="2"/>
              </a:rPr>
              <a:t> </a:t>
            </a:r>
            <a:r>
              <a:rPr lang="en-US" altLang="en-US" sz="2400"/>
              <a:t>P</a:t>
            </a:r>
            <a:r>
              <a:rPr lang="en-US" altLang="en-US" sz="2400" baseline="-25000"/>
              <a:t>n </a:t>
            </a:r>
            <a:r>
              <a:rPr lang="en-US" altLang="en-US" sz="2400" b="1">
                <a:sym typeface="Symbol" panose="05050102010706020507" pitchFamily="18" charset="2"/>
              </a:rPr>
              <a:t> </a:t>
            </a:r>
            <a:r>
              <a:rPr lang="en-US" altLang="en-US" sz="2400">
                <a:sym typeface="Symbol" panose="05050102010706020507" pitchFamily="18" charset="2"/>
              </a:rPr>
              <a:t>Q</a:t>
            </a:r>
            <a:r>
              <a:rPr lang="en-US" altLang="en-US" sz="2400" baseline="-25000"/>
              <a:t>1 …</a:t>
            </a:r>
            <a:r>
              <a:rPr lang="en-US" altLang="en-US" sz="2400" b="1">
                <a:sym typeface="Symbol" panose="05050102010706020507" pitchFamily="18" charset="2"/>
              </a:rPr>
              <a:t> </a:t>
            </a:r>
            <a:r>
              <a:rPr lang="en-US" altLang="en-US" sz="2400"/>
              <a:t>Q</a:t>
            </a:r>
            <a:r>
              <a:rPr lang="en-US" altLang="en-US" sz="2400" baseline="-25000"/>
              <a:t>m</a:t>
            </a:r>
          </a:p>
          <a:p>
            <a:pPr lvl="1" eaLnBrk="1" hangingPunct="1">
              <a:buFontTx/>
              <a:buNone/>
            </a:pPr>
            <a:r>
              <a:rPr lang="en-US" altLang="en-US" sz="2400"/>
              <a:t>	Complementary literals P</a:t>
            </a:r>
            <a:r>
              <a:rPr lang="en-US" altLang="en-US" sz="2400" baseline="-25000"/>
              <a:t>1 </a:t>
            </a:r>
            <a:r>
              <a:rPr lang="en-US" altLang="en-US" sz="2400"/>
              <a:t>and </a:t>
            </a:r>
            <a:r>
              <a:rPr lang="en-US" altLang="en-US" sz="2400">
                <a:sym typeface="Symbol" panose="05050102010706020507" pitchFamily="18" charset="2"/>
              </a:rPr>
              <a:t></a:t>
            </a:r>
            <a:r>
              <a:rPr lang="en-US" altLang="en-US" sz="2400"/>
              <a:t>P</a:t>
            </a:r>
            <a:r>
              <a:rPr lang="en-US" altLang="en-US" sz="2400" baseline="-25000"/>
              <a:t>1  </a:t>
            </a:r>
            <a:r>
              <a:rPr lang="en-US" altLang="en-US" sz="2400"/>
              <a:t>“cancel out”</a:t>
            </a:r>
          </a:p>
          <a:p>
            <a:pPr eaLnBrk="1" hangingPunct="1"/>
            <a:r>
              <a:rPr lang="en-US" altLang="en-US" sz="2800"/>
              <a:t>Why it works:</a:t>
            </a:r>
          </a:p>
          <a:p>
            <a:pPr lvl="1" eaLnBrk="1" hangingPunct="1"/>
            <a:r>
              <a:rPr lang="en-US" altLang="en-US" sz="2400"/>
              <a:t>Consider 2 cases:   P</a:t>
            </a:r>
            <a:r>
              <a:rPr lang="en-US" altLang="en-US" sz="2400" baseline="-25000"/>
              <a:t>1 </a:t>
            </a:r>
            <a:r>
              <a:rPr lang="en-US" altLang="en-US" sz="2400"/>
              <a:t>is true, and P</a:t>
            </a:r>
            <a:r>
              <a:rPr lang="en-US" altLang="en-US" sz="2400" baseline="-25000"/>
              <a:t>1 </a:t>
            </a:r>
            <a:r>
              <a:rPr lang="en-US" altLang="en-US" sz="2400"/>
              <a:t>is false</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4403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9D179BA3-7D75-4D19-8CFC-F57D2F078D69}" type="slidenum">
              <a:rPr lang="en-US" altLang="en-US"/>
              <a:pPr eaLnBrk="1" hangingPunct="1"/>
              <a:t>545</a:t>
            </a:fld>
            <a:endParaRPr lang="en-US" altLang="en-US"/>
          </a:p>
        </p:txBody>
      </p:sp>
      <p:sp>
        <p:nvSpPr>
          <p:cNvPr id="44036" name="Rectangle 2"/>
          <p:cNvSpPr>
            <a:spLocks noGrp="1" noChangeArrowheads="1"/>
          </p:cNvSpPr>
          <p:nvPr>
            <p:ph type="title"/>
          </p:nvPr>
        </p:nvSpPr>
        <p:spPr/>
        <p:txBody>
          <a:bodyPr/>
          <a:lstStyle/>
          <a:p>
            <a:pPr eaLnBrk="1" hangingPunct="1"/>
            <a:r>
              <a:rPr lang="en-US" altLang="en-US"/>
              <a:t>Resolution in Wumpus World</a:t>
            </a:r>
          </a:p>
        </p:txBody>
      </p:sp>
      <p:sp>
        <p:nvSpPr>
          <p:cNvPr id="44037" name="Rectangle 3"/>
          <p:cNvSpPr>
            <a:spLocks noGrp="1" noChangeArrowheads="1"/>
          </p:cNvSpPr>
          <p:nvPr>
            <p:ph type="body" idx="1"/>
          </p:nvPr>
        </p:nvSpPr>
        <p:spPr/>
        <p:txBody>
          <a:bodyPr/>
          <a:lstStyle/>
          <a:p>
            <a:pPr eaLnBrk="1" hangingPunct="1"/>
            <a:r>
              <a:rPr lang="en-US" altLang="en-US"/>
              <a:t>There is a pit at 2,1 or 2,3 or 1,2 or 3,2</a:t>
            </a:r>
          </a:p>
          <a:p>
            <a:pPr lvl="1" eaLnBrk="1" hangingPunct="1"/>
            <a:r>
              <a:rPr lang="en-US" altLang="en-US"/>
              <a:t>P</a:t>
            </a:r>
            <a:r>
              <a:rPr lang="en-US" altLang="en-US" baseline="-25000"/>
              <a:t>21 </a:t>
            </a:r>
            <a:r>
              <a:rPr lang="en-US" altLang="en-US" b="1">
                <a:sym typeface="Symbol" panose="05050102010706020507" pitchFamily="18" charset="2"/>
              </a:rPr>
              <a:t> </a:t>
            </a:r>
            <a:r>
              <a:rPr lang="en-US" altLang="en-US"/>
              <a:t>P</a:t>
            </a:r>
            <a:r>
              <a:rPr lang="en-US" altLang="en-US" baseline="-25000"/>
              <a:t>23 </a:t>
            </a:r>
            <a:r>
              <a:rPr lang="en-US" altLang="en-US" b="1">
                <a:sym typeface="Symbol" panose="05050102010706020507" pitchFamily="18" charset="2"/>
              </a:rPr>
              <a:t> </a:t>
            </a:r>
            <a:r>
              <a:rPr lang="en-US" altLang="en-US"/>
              <a:t>P</a:t>
            </a:r>
            <a:r>
              <a:rPr lang="en-US" altLang="en-US" baseline="-25000"/>
              <a:t>12 </a:t>
            </a:r>
            <a:r>
              <a:rPr lang="en-US" altLang="en-US" b="1">
                <a:sym typeface="Symbol" panose="05050102010706020507" pitchFamily="18" charset="2"/>
              </a:rPr>
              <a:t> </a:t>
            </a:r>
            <a:r>
              <a:rPr lang="en-US" altLang="en-US"/>
              <a:t>P</a:t>
            </a:r>
            <a:r>
              <a:rPr lang="en-US" altLang="en-US" baseline="-25000"/>
              <a:t>32</a:t>
            </a:r>
          </a:p>
          <a:p>
            <a:pPr eaLnBrk="1" hangingPunct="1"/>
            <a:r>
              <a:rPr lang="en-US" altLang="en-US"/>
              <a:t>There is no pit at 2,1</a:t>
            </a:r>
          </a:p>
          <a:p>
            <a:pPr lvl="1" eaLnBrk="1" hangingPunct="1"/>
            <a:r>
              <a:rPr lang="en-US" altLang="en-US">
                <a:sym typeface="Symbol" panose="05050102010706020507" pitchFamily="18" charset="2"/>
              </a:rPr>
              <a:t></a:t>
            </a:r>
            <a:r>
              <a:rPr lang="en-US" altLang="en-US"/>
              <a:t>P</a:t>
            </a:r>
            <a:r>
              <a:rPr lang="en-US" altLang="en-US" baseline="-25000"/>
              <a:t>21</a:t>
            </a:r>
          </a:p>
          <a:p>
            <a:pPr eaLnBrk="1" hangingPunct="1"/>
            <a:r>
              <a:rPr lang="en-US" altLang="en-US"/>
              <a:t>Therefore (by resolution) the pit must be at 2,3 or 1,2 or 3,2</a:t>
            </a:r>
          </a:p>
          <a:p>
            <a:pPr lvl="1" eaLnBrk="1" hangingPunct="1"/>
            <a:r>
              <a:rPr lang="en-US" altLang="en-US"/>
              <a:t>P</a:t>
            </a:r>
            <a:r>
              <a:rPr lang="en-US" altLang="en-US" baseline="-25000"/>
              <a:t>23 </a:t>
            </a:r>
            <a:r>
              <a:rPr lang="en-US" altLang="en-US" b="1">
                <a:sym typeface="Symbol" panose="05050102010706020507" pitchFamily="18" charset="2"/>
              </a:rPr>
              <a:t> </a:t>
            </a:r>
            <a:r>
              <a:rPr lang="en-US" altLang="en-US"/>
              <a:t>P</a:t>
            </a:r>
            <a:r>
              <a:rPr lang="en-US" altLang="en-US" baseline="-25000"/>
              <a:t>12 </a:t>
            </a:r>
            <a:r>
              <a:rPr lang="en-US" altLang="en-US" b="1">
                <a:sym typeface="Symbol" panose="05050102010706020507" pitchFamily="18" charset="2"/>
              </a:rPr>
              <a:t> </a:t>
            </a:r>
            <a:r>
              <a:rPr lang="en-US" altLang="en-US"/>
              <a:t>P</a:t>
            </a:r>
            <a:r>
              <a:rPr lang="en-US" altLang="en-US" baseline="-25000"/>
              <a:t>32</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4505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FB9F3F68-D7DA-44F4-88FB-D2ECA6946D41}" type="slidenum">
              <a:rPr lang="en-US" altLang="en-US"/>
              <a:pPr eaLnBrk="1" hangingPunct="1"/>
              <a:t>546</a:t>
            </a:fld>
            <a:endParaRPr lang="en-US" altLang="en-US"/>
          </a:p>
        </p:txBody>
      </p:sp>
      <p:sp>
        <p:nvSpPr>
          <p:cNvPr id="45060" name="Rectangle 2"/>
          <p:cNvSpPr>
            <a:spLocks noGrp="1" noChangeArrowheads="1"/>
          </p:cNvSpPr>
          <p:nvPr>
            <p:ph type="title"/>
          </p:nvPr>
        </p:nvSpPr>
        <p:spPr/>
        <p:txBody>
          <a:bodyPr/>
          <a:lstStyle/>
          <a:p>
            <a:pPr eaLnBrk="1" hangingPunct="1"/>
            <a:r>
              <a:rPr lang="en-US" altLang="en-US"/>
              <a:t>Proof using Resolution</a:t>
            </a:r>
          </a:p>
        </p:txBody>
      </p:sp>
      <p:sp>
        <p:nvSpPr>
          <p:cNvPr id="45061" name="Rectangle 3"/>
          <p:cNvSpPr>
            <a:spLocks noGrp="1" noChangeArrowheads="1"/>
          </p:cNvSpPr>
          <p:nvPr>
            <p:ph type="body" idx="1"/>
          </p:nvPr>
        </p:nvSpPr>
        <p:spPr/>
        <p:txBody>
          <a:bodyPr>
            <a:normAutofit fontScale="92500" lnSpcReduction="20000"/>
          </a:bodyPr>
          <a:lstStyle/>
          <a:p>
            <a:pPr eaLnBrk="1" hangingPunct="1">
              <a:lnSpc>
                <a:spcPct val="80000"/>
              </a:lnSpc>
            </a:pPr>
            <a:r>
              <a:rPr lang="en-US" altLang="en-US" sz="2000"/>
              <a:t>To prove a fact P, r</a:t>
            </a:r>
            <a:r>
              <a:rPr lang="en-US" altLang="en-US" sz="2000">
                <a:sym typeface="Symbol" panose="05050102010706020507" pitchFamily="18" charset="2"/>
              </a:rPr>
              <a:t>epeatedly apply resolution until either:</a:t>
            </a:r>
          </a:p>
          <a:p>
            <a:pPr lvl="1" eaLnBrk="1" hangingPunct="1">
              <a:lnSpc>
                <a:spcPct val="80000"/>
              </a:lnSpc>
            </a:pPr>
            <a:r>
              <a:rPr lang="en-US" altLang="en-US" sz="1800">
                <a:sym typeface="Symbol" panose="05050102010706020507" pitchFamily="18" charset="2"/>
              </a:rPr>
              <a:t>No new clauses can be added, (KB does not entail P)</a:t>
            </a:r>
          </a:p>
          <a:p>
            <a:pPr lvl="1" eaLnBrk="1" hangingPunct="1">
              <a:lnSpc>
                <a:spcPct val="80000"/>
              </a:lnSpc>
            </a:pPr>
            <a:r>
              <a:rPr lang="en-US" altLang="en-US" sz="1800">
                <a:sym typeface="Symbol" panose="05050102010706020507" pitchFamily="18" charset="2"/>
              </a:rPr>
              <a:t>The empty clause is derived (KB does entail P)</a:t>
            </a:r>
          </a:p>
          <a:p>
            <a:pPr eaLnBrk="1" hangingPunct="1">
              <a:lnSpc>
                <a:spcPct val="80000"/>
              </a:lnSpc>
            </a:pPr>
            <a:endParaRPr lang="en-US" altLang="en-US" sz="2000">
              <a:sym typeface="Symbol" panose="05050102010706020507" pitchFamily="18" charset="2"/>
            </a:endParaRPr>
          </a:p>
          <a:p>
            <a:pPr eaLnBrk="1" hangingPunct="1">
              <a:lnSpc>
                <a:spcPct val="80000"/>
              </a:lnSpc>
            </a:pPr>
            <a:r>
              <a:rPr lang="en-US" altLang="en-US" sz="2000">
                <a:sym typeface="Symbol" panose="05050102010706020507" pitchFamily="18" charset="2"/>
              </a:rPr>
              <a:t>This is proof by contradiction:  if we prove that KB </a:t>
            </a:r>
            <a:r>
              <a:rPr lang="en-US" altLang="en-US" sz="2000" b="1">
                <a:sym typeface="Symbol" panose="05050102010706020507" pitchFamily="18" charset="2"/>
              </a:rPr>
              <a:t></a:t>
            </a:r>
            <a:r>
              <a:rPr lang="en-US" altLang="en-US" sz="2000">
                <a:sym typeface="Symbol" panose="05050102010706020507" pitchFamily="18" charset="2"/>
              </a:rPr>
              <a:t> P derives a contradiction (empty clause) and we know KB is true, then P must be false, so P must be true!</a:t>
            </a:r>
          </a:p>
          <a:p>
            <a:pPr eaLnBrk="1" hangingPunct="1">
              <a:lnSpc>
                <a:spcPct val="80000"/>
              </a:lnSpc>
            </a:pPr>
            <a:endParaRPr lang="en-US" altLang="en-US" sz="2000">
              <a:sym typeface="Symbol" panose="05050102010706020507" pitchFamily="18" charset="2"/>
            </a:endParaRPr>
          </a:p>
          <a:p>
            <a:pPr eaLnBrk="1" hangingPunct="1">
              <a:lnSpc>
                <a:spcPct val="80000"/>
              </a:lnSpc>
            </a:pPr>
            <a:r>
              <a:rPr lang="en-US" altLang="en-US" sz="2000">
                <a:sym typeface="Symbol" panose="05050102010706020507" pitchFamily="18" charset="2"/>
              </a:rPr>
              <a:t>To apply resolution mechanically, facts need to be in </a:t>
            </a:r>
            <a:r>
              <a:rPr lang="en-US" altLang="en-US" sz="2000" b="1" i="1" u="sng">
                <a:sym typeface="Symbol" panose="05050102010706020507" pitchFamily="18" charset="2"/>
              </a:rPr>
              <a:t>Conjunctive Normal Form (CNF)</a:t>
            </a:r>
          </a:p>
          <a:p>
            <a:pPr eaLnBrk="1" hangingPunct="1">
              <a:lnSpc>
                <a:spcPct val="80000"/>
              </a:lnSpc>
            </a:pPr>
            <a:endParaRPr lang="en-US" altLang="en-US" sz="2000" b="1" i="1" u="sng">
              <a:sym typeface="Symbol" panose="05050102010706020507" pitchFamily="18" charset="2"/>
            </a:endParaRPr>
          </a:p>
          <a:p>
            <a:pPr eaLnBrk="1" hangingPunct="1">
              <a:lnSpc>
                <a:spcPct val="80000"/>
              </a:lnSpc>
            </a:pPr>
            <a:r>
              <a:rPr lang="en-US" altLang="en-US" sz="2000">
                <a:sym typeface="Symbol" panose="05050102010706020507" pitchFamily="18" charset="2"/>
              </a:rPr>
              <a:t>To carry out the proof, need a search mechanism that will enumerate all possible resolutions.</a:t>
            </a:r>
          </a:p>
          <a:p>
            <a:pPr eaLnBrk="1" hangingPunct="1">
              <a:lnSpc>
                <a:spcPct val="80000"/>
              </a:lnSpc>
            </a:pPr>
            <a:endParaRPr lang="en-US" altLang="en-US" sz="2000">
              <a:sym typeface="Symbol" panose="05050102010706020507" pitchFamily="18" charset="2"/>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4608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275359CA-00E0-4B93-876C-C9D6895CBCDD}" type="slidenum">
              <a:rPr lang="en-US" altLang="en-US"/>
              <a:pPr eaLnBrk="1" hangingPunct="1"/>
              <a:t>547</a:t>
            </a:fld>
            <a:endParaRPr lang="en-US" altLang="en-US"/>
          </a:p>
        </p:txBody>
      </p:sp>
      <p:sp>
        <p:nvSpPr>
          <p:cNvPr id="46084" name="Rectangle 2"/>
          <p:cNvSpPr>
            <a:spLocks noGrp="1" noChangeArrowheads="1"/>
          </p:cNvSpPr>
          <p:nvPr>
            <p:ph type="title"/>
          </p:nvPr>
        </p:nvSpPr>
        <p:spPr/>
        <p:txBody>
          <a:bodyPr/>
          <a:lstStyle/>
          <a:p>
            <a:pPr eaLnBrk="1" hangingPunct="1"/>
            <a:r>
              <a:rPr lang="en-US" altLang="en-US"/>
              <a:t>CNF Example</a:t>
            </a:r>
          </a:p>
        </p:txBody>
      </p:sp>
      <p:sp>
        <p:nvSpPr>
          <p:cNvPr id="46085" name="Rectangle 3"/>
          <p:cNvSpPr>
            <a:spLocks noGrp="1" noChangeArrowheads="1"/>
          </p:cNvSpPr>
          <p:nvPr>
            <p:ph type="body" idx="1"/>
          </p:nvPr>
        </p:nvSpPr>
        <p:spPr/>
        <p:txBody>
          <a:bodyPr>
            <a:normAutofit fontScale="55000" lnSpcReduction="20000"/>
          </a:bodyPr>
          <a:lstStyle/>
          <a:p>
            <a:pPr marL="609600" indent="-609600">
              <a:lnSpc>
                <a:spcPct val="80000"/>
              </a:lnSpc>
              <a:buFont typeface="Times" panose="02020603050405020304" pitchFamily="18" charset="0"/>
              <a:buAutoNum type="arabicPeriod"/>
            </a:pPr>
            <a:r>
              <a:rPr lang="en-US" altLang="en-US" sz="2000"/>
              <a:t>B</a:t>
            </a:r>
            <a:r>
              <a:rPr lang="en-US" altLang="en-US" sz="2000" baseline="-25000"/>
              <a:t>22 </a:t>
            </a:r>
            <a:r>
              <a:rPr lang="en-US" altLang="en-US" sz="2000" b="1">
                <a:sym typeface="Symbol" panose="05050102010706020507" pitchFamily="18" charset="2"/>
              </a:rPr>
              <a:t> ( </a:t>
            </a:r>
            <a:r>
              <a:rPr lang="en-US" altLang="en-US" sz="2000"/>
              <a:t>P</a:t>
            </a:r>
            <a:r>
              <a:rPr lang="en-US" altLang="en-US" sz="2000" baseline="-25000"/>
              <a:t>21 </a:t>
            </a:r>
            <a:r>
              <a:rPr lang="en-US" altLang="en-US" sz="2000" b="1">
                <a:sym typeface="Symbol" panose="05050102010706020507" pitchFamily="18" charset="2"/>
              </a:rPr>
              <a:t> </a:t>
            </a:r>
            <a:r>
              <a:rPr lang="en-US" altLang="en-US" sz="2000"/>
              <a:t>P</a:t>
            </a:r>
            <a:r>
              <a:rPr lang="en-US" altLang="en-US" sz="2000" baseline="-25000"/>
              <a:t>23 </a:t>
            </a:r>
            <a:r>
              <a:rPr lang="en-US" altLang="en-US" sz="2000" b="1">
                <a:sym typeface="Symbol" panose="05050102010706020507" pitchFamily="18" charset="2"/>
              </a:rPr>
              <a:t> </a:t>
            </a:r>
            <a:r>
              <a:rPr lang="en-US" altLang="en-US" sz="2000"/>
              <a:t>P</a:t>
            </a:r>
            <a:r>
              <a:rPr lang="en-US" altLang="en-US" sz="2000" baseline="-25000"/>
              <a:t>12 </a:t>
            </a:r>
            <a:r>
              <a:rPr lang="en-US" altLang="en-US" sz="2000" b="1">
                <a:sym typeface="Symbol" panose="05050102010706020507" pitchFamily="18" charset="2"/>
              </a:rPr>
              <a:t> </a:t>
            </a:r>
            <a:r>
              <a:rPr lang="en-US" altLang="en-US" sz="2000"/>
              <a:t>P</a:t>
            </a:r>
            <a:r>
              <a:rPr lang="en-US" altLang="en-US" sz="2000" baseline="-25000"/>
              <a:t>32 </a:t>
            </a:r>
            <a:r>
              <a:rPr lang="en-US" altLang="en-US" sz="2000"/>
              <a:t>)</a:t>
            </a:r>
          </a:p>
          <a:p>
            <a:pPr marL="609600" indent="-609600">
              <a:lnSpc>
                <a:spcPct val="80000"/>
              </a:lnSpc>
              <a:buFont typeface="Times" panose="02020603050405020304" pitchFamily="18" charset="0"/>
              <a:buAutoNum type="arabicPeriod"/>
            </a:pPr>
            <a:endParaRPr lang="en-US" altLang="en-US" sz="2000"/>
          </a:p>
          <a:p>
            <a:pPr marL="609600" indent="-609600">
              <a:lnSpc>
                <a:spcPct val="80000"/>
              </a:lnSpc>
              <a:buFont typeface="Times" panose="02020603050405020304" pitchFamily="18" charset="0"/>
              <a:buAutoNum type="arabicPeriod"/>
            </a:pPr>
            <a:r>
              <a:rPr lang="en-US" altLang="en-US" sz="2000"/>
              <a:t>Eliminate</a:t>
            </a:r>
            <a:r>
              <a:rPr lang="en-US" altLang="en-US" sz="2000" baseline="-25000"/>
              <a:t> </a:t>
            </a:r>
            <a:r>
              <a:rPr lang="en-US" altLang="en-US" sz="2000" b="1">
                <a:sym typeface="Symbol" panose="05050102010706020507" pitchFamily="18" charset="2"/>
              </a:rPr>
              <a:t> </a:t>
            </a:r>
            <a:r>
              <a:rPr lang="en-US" altLang="en-US" sz="2000">
                <a:sym typeface="Symbol" panose="05050102010706020507" pitchFamily="18" charset="2"/>
              </a:rPr>
              <a:t>, replacing with two implications</a:t>
            </a:r>
            <a:endParaRPr lang="en-US" altLang="en-US" sz="2000"/>
          </a:p>
          <a:p>
            <a:pPr marL="990600" lvl="1" indent="-533400">
              <a:lnSpc>
                <a:spcPct val="80000"/>
              </a:lnSpc>
              <a:buNone/>
            </a:pPr>
            <a:r>
              <a:rPr lang="en-US" altLang="en-US" sz="1800"/>
              <a:t>(B</a:t>
            </a:r>
            <a:r>
              <a:rPr lang="en-US" altLang="en-US" sz="1800" baseline="-25000"/>
              <a:t>22 </a:t>
            </a:r>
            <a:r>
              <a:rPr lang="en-US" altLang="en-US" sz="1800" b="1">
                <a:sym typeface="Symbol" panose="05050102010706020507" pitchFamily="18" charset="2"/>
              </a:rPr>
              <a:t> ( </a:t>
            </a:r>
            <a:r>
              <a:rPr lang="en-US" altLang="en-US" sz="1800"/>
              <a:t>P</a:t>
            </a:r>
            <a:r>
              <a:rPr lang="en-US" altLang="en-US" sz="1800" baseline="-25000"/>
              <a:t>21 </a:t>
            </a:r>
            <a:r>
              <a:rPr lang="en-US" altLang="en-US" sz="1800" b="1">
                <a:sym typeface="Symbol" panose="05050102010706020507" pitchFamily="18" charset="2"/>
              </a:rPr>
              <a:t> </a:t>
            </a:r>
            <a:r>
              <a:rPr lang="en-US" altLang="en-US" sz="1800"/>
              <a:t>P</a:t>
            </a:r>
            <a:r>
              <a:rPr lang="en-US" altLang="en-US" sz="1800" baseline="-25000"/>
              <a:t>23 </a:t>
            </a:r>
            <a:r>
              <a:rPr lang="en-US" altLang="en-US" sz="1800" b="1">
                <a:sym typeface="Symbol" panose="05050102010706020507" pitchFamily="18" charset="2"/>
              </a:rPr>
              <a:t> </a:t>
            </a:r>
            <a:r>
              <a:rPr lang="en-US" altLang="en-US" sz="1800"/>
              <a:t>P</a:t>
            </a:r>
            <a:r>
              <a:rPr lang="en-US" altLang="en-US" sz="1800" baseline="-25000"/>
              <a:t>12 </a:t>
            </a:r>
            <a:r>
              <a:rPr lang="en-US" altLang="en-US" sz="1800" b="1">
                <a:sym typeface="Symbol" panose="05050102010706020507" pitchFamily="18" charset="2"/>
              </a:rPr>
              <a:t> </a:t>
            </a:r>
            <a:r>
              <a:rPr lang="en-US" altLang="en-US" sz="1800"/>
              <a:t>P</a:t>
            </a:r>
            <a:r>
              <a:rPr lang="en-US" altLang="en-US" sz="1800" baseline="-25000"/>
              <a:t>32 </a:t>
            </a:r>
            <a:r>
              <a:rPr lang="en-US" altLang="en-US" sz="1800"/>
              <a:t>)) </a:t>
            </a:r>
            <a:r>
              <a:rPr lang="en-US" altLang="en-US" sz="1800" b="1">
                <a:sym typeface="Symbol" panose="05050102010706020507" pitchFamily="18" charset="2"/>
              </a:rPr>
              <a:t> ((</a:t>
            </a:r>
            <a:r>
              <a:rPr lang="en-US" altLang="en-US" sz="1800"/>
              <a:t>P</a:t>
            </a:r>
            <a:r>
              <a:rPr lang="en-US" altLang="en-US" sz="1800" baseline="-25000"/>
              <a:t>21 </a:t>
            </a:r>
            <a:r>
              <a:rPr lang="en-US" altLang="en-US" sz="1800" b="1">
                <a:sym typeface="Symbol" panose="05050102010706020507" pitchFamily="18" charset="2"/>
              </a:rPr>
              <a:t> </a:t>
            </a:r>
            <a:r>
              <a:rPr lang="en-US" altLang="en-US" sz="1800"/>
              <a:t>P</a:t>
            </a:r>
            <a:r>
              <a:rPr lang="en-US" altLang="en-US" sz="1800" baseline="-25000"/>
              <a:t>23 </a:t>
            </a:r>
            <a:r>
              <a:rPr lang="en-US" altLang="en-US" sz="1800" b="1">
                <a:sym typeface="Symbol" panose="05050102010706020507" pitchFamily="18" charset="2"/>
              </a:rPr>
              <a:t> </a:t>
            </a:r>
            <a:r>
              <a:rPr lang="en-US" altLang="en-US" sz="1800"/>
              <a:t>P</a:t>
            </a:r>
            <a:r>
              <a:rPr lang="en-US" altLang="en-US" sz="1800" baseline="-25000"/>
              <a:t>12 </a:t>
            </a:r>
            <a:r>
              <a:rPr lang="en-US" altLang="en-US" sz="1800" b="1">
                <a:sym typeface="Symbol" panose="05050102010706020507" pitchFamily="18" charset="2"/>
              </a:rPr>
              <a:t> </a:t>
            </a:r>
            <a:r>
              <a:rPr lang="en-US" altLang="en-US" sz="1800"/>
              <a:t>P</a:t>
            </a:r>
            <a:r>
              <a:rPr lang="en-US" altLang="en-US" sz="1800" baseline="-25000"/>
              <a:t>32 </a:t>
            </a:r>
            <a:r>
              <a:rPr lang="en-US" altLang="en-US" sz="1800"/>
              <a:t>) </a:t>
            </a:r>
            <a:r>
              <a:rPr lang="en-US" altLang="en-US" sz="1800" b="1">
                <a:sym typeface="Symbol" panose="05050102010706020507" pitchFamily="18" charset="2"/>
              </a:rPr>
              <a:t> </a:t>
            </a:r>
            <a:r>
              <a:rPr lang="en-US" altLang="en-US" sz="1800"/>
              <a:t>B</a:t>
            </a:r>
            <a:r>
              <a:rPr lang="en-US" altLang="en-US" sz="1800" baseline="-25000"/>
              <a:t>22</a:t>
            </a:r>
            <a:r>
              <a:rPr lang="en-US" altLang="en-US" sz="1800"/>
              <a:t>)</a:t>
            </a:r>
          </a:p>
          <a:p>
            <a:pPr marL="990600" lvl="1" indent="-533400">
              <a:lnSpc>
                <a:spcPct val="80000"/>
              </a:lnSpc>
              <a:buNone/>
            </a:pPr>
            <a:endParaRPr lang="en-US" altLang="en-US" sz="1800" baseline="-25000"/>
          </a:p>
          <a:p>
            <a:pPr marL="609600" indent="-609600">
              <a:lnSpc>
                <a:spcPct val="80000"/>
              </a:lnSpc>
              <a:buFont typeface="Times" panose="02020603050405020304" pitchFamily="18" charset="0"/>
              <a:buAutoNum type="arabicPeriod"/>
            </a:pPr>
            <a:r>
              <a:rPr lang="en-US" altLang="en-US" sz="2000"/>
              <a:t>Replace implication (A </a:t>
            </a:r>
            <a:r>
              <a:rPr lang="en-US" altLang="en-US" sz="2000" b="1">
                <a:sym typeface="Symbol" panose="05050102010706020507" pitchFamily="18" charset="2"/>
              </a:rPr>
              <a:t> </a:t>
            </a:r>
            <a:r>
              <a:rPr lang="en-US" altLang="en-US" sz="2000">
                <a:sym typeface="Symbol" panose="05050102010706020507" pitchFamily="18" charset="2"/>
              </a:rPr>
              <a:t>B) by  </a:t>
            </a:r>
            <a:r>
              <a:rPr lang="en-US" altLang="en-US" sz="2000"/>
              <a:t>A</a:t>
            </a:r>
            <a:r>
              <a:rPr lang="en-US" altLang="en-US" sz="2000" baseline="-25000"/>
              <a:t> </a:t>
            </a:r>
            <a:r>
              <a:rPr lang="en-US" altLang="en-US" sz="2000" b="1">
                <a:sym typeface="Symbol" panose="05050102010706020507" pitchFamily="18" charset="2"/>
              </a:rPr>
              <a:t> </a:t>
            </a:r>
            <a:r>
              <a:rPr lang="en-US" altLang="en-US" sz="2000"/>
              <a:t>B</a:t>
            </a:r>
            <a:r>
              <a:rPr lang="en-US" altLang="en-US" sz="2000" baseline="-25000"/>
              <a:t> </a:t>
            </a:r>
          </a:p>
          <a:p>
            <a:pPr marL="990600" lvl="1" indent="-533400">
              <a:lnSpc>
                <a:spcPct val="80000"/>
              </a:lnSpc>
              <a:buNone/>
            </a:pPr>
            <a:r>
              <a:rPr lang="en-US" altLang="en-US" sz="1800"/>
              <a:t>(</a:t>
            </a:r>
            <a:r>
              <a:rPr lang="en-US" altLang="en-US" sz="1800">
                <a:sym typeface="Symbol" panose="05050102010706020507" pitchFamily="18" charset="2"/>
              </a:rPr>
              <a:t></a:t>
            </a:r>
            <a:r>
              <a:rPr lang="en-US" altLang="en-US" sz="1800"/>
              <a:t>B</a:t>
            </a:r>
            <a:r>
              <a:rPr lang="en-US" altLang="en-US" sz="1800" baseline="-25000"/>
              <a:t>22 </a:t>
            </a:r>
            <a:r>
              <a:rPr lang="en-US" altLang="en-US" sz="1800" b="1">
                <a:sym typeface="Symbol" panose="05050102010706020507" pitchFamily="18" charset="2"/>
              </a:rPr>
              <a:t> ( </a:t>
            </a:r>
            <a:r>
              <a:rPr lang="en-US" altLang="en-US" sz="1800"/>
              <a:t>P</a:t>
            </a:r>
            <a:r>
              <a:rPr lang="en-US" altLang="en-US" sz="1800" baseline="-25000"/>
              <a:t>21 </a:t>
            </a:r>
            <a:r>
              <a:rPr lang="en-US" altLang="en-US" sz="1800" b="1">
                <a:sym typeface="Symbol" panose="05050102010706020507" pitchFamily="18" charset="2"/>
              </a:rPr>
              <a:t> </a:t>
            </a:r>
            <a:r>
              <a:rPr lang="en-US" altLang="en-US" sz="1800"/>
              <a:t>P</a:t>
            </a:r>
            <a:r>
              <a:rPr lang="en-US" altLang="en-US" sz="1800" baseline="-25000"/>
              <a:t>23 </a:t>
            </a:r>
            <a:r>
              <a:rPr lang="en-US" altLang="en-US" sz="1800" b="1">
                <a:sym typeface="Symbol" panose="05050102010706020507" pitchFamily="18" charset="2"/>
              </a:rPr>
              <a:t> </a:t>
            </a:r>
            <a:r>
              <a:rPr lang="en-US" altLang="en-US" sz="1800"/>
              <a:t>P</a:t>
            </a:r>
            <a:r>
              <a:rPr lang="en-US" altLang="en-US" sz="1800" baseline="-25000"/>
              <a:t>12 </a:t>
            </a:r>
            <a:r>
              <a:rPr lang="en-US" altLang="en-US" sz="1800" b="1">
                <a:sym typeface="Symbol" panose="05050102010706020507" pitchFamily="18" charset="2"/>
              </a:rPr>
              <a:t> </a:t>
            </a:r>
            <a:r>
              <a:rPr lang="en-US" altLang="en-US" sz="1800"/>
              <a:t>P</a:t>
            </a:r>
            <a:r>
              <a:rPr lang="en-US" altLang="en-US" sz="1800" baseline="-25000"/>
              <a:t>32 </a:t>
            </a:r>
            <a:r>
              <a:rPr lang="en-US" altLang="en-US" sz="1800"/>
              <a:t>)) </a:t>
            </a:r>
            <a:r>
              <a:rPr lang="en-US" altLang="en-US" sz="1800" b="1">
                <a:sym typeface="Symbol" panose="05050102010706020507" pitchFamily="18" charset="2"/>
              </a:rPr>
              <a:t> (</a:t>
            </a:r>
            <a:r>
              <a:rPr lang="en-US" altLang="en-US" sz="1800">
                <a:sym typeface="Symbol" panose="05050102010706020507" pitchFamily="18" charset="2"/>
              </a:rPr>
              <a:t></a:t>
            </a:r>
            <a:r>
              <a:rPr lang="en-US" altLang="en-US" sz="1800" b="1">
                <a:sym typeface="Symbol" panose="05050102010706020507" pitchFamily="18" charset="2"/>
              </a:rPr>
              <a:t>(</a:t>
            </a:r>
            <a:r>
              <a:rPr lang="en-US" altLang="en-US" sz="1800"/>
              <a:t>P</a:t>
            </a:r>
            <a:r>
              <a:rPr lang="en-US" altLang="en-US" sz="1800" baseline="-25000"/>
              <a:t>21 </a:t>
            </a:r>
            <a:r>
              <a:rPr lang="en-US" altLang="en-US" sz="1800" b="1">
                <a:sym typeface="Symbol" panose="05050102010706020507" pitchFamily="18" charset="2"/>
              </a:rPr>
              <a:t> </a:t>
            </a:r>
            <a:r>
              <a:rPr lang="en-US" altLang="en-US" sz="1800"/>
              <a:t>P</a:t>
            </a:r>
            <a:r>
              <a:rPr lang="en-US" altLang="en-US" sz="1800" baseline="-25000"/>
              <a:t>23 </a:t>
            </a:r>
            <a:r>
              <a:rPr lang="en-US" altLang="en-US" sz="1800" b="1">
                <a:sym typeface="Symbol" panose="05050102010706020507" pitchFamily="18" charset="2"/>
              </a:rPr>
              <a:t> </a:t>
            </a:r>
            <a:r>
              <a:rPr lang="en-US" altLang="en-US" sz="1800"/>
              <a:t>P</a:t>
            </a:r>
            <a:r>
              <a:rPr lang="en-US" altLang="en-US" sz="1800" baseline="-25000"/>
              <a:t>12 </a:t>
            </a:r>
            <a:r>
              <a:rPr lang="en-US" altLang="en-US" sz="1800" b="1">
                <a:sym typeface="Symbol" panose="05050102010706020507" pitchFamily="18" charset="2"/>
              </a:rPr>
              <a:t> </a:t>
            </a:r>
            <a:r>
              <a:rPr lang="en-US" altLang="en-US" sz="1800"/>
              <a:t>P</a:t>
            </a:r>
            <a:r>
              <a:rPr lang="en-US" altLang="en-US" sz="1800" baseline="-25000"/>
              <a:t>32 </a:t>
            </a:r>
            <a:r>
              <a:rPr lang="en-US" altLang="en-US" sz="1800"/>
              <a:t>) </a:t>
            </a:r>
            <a:r>
              <a:rPr lang="en-US" altLang="en-US" sz="1800" b="1">
                <a:sym typeface="Symbol" panose="05050102010706020507" pitchFamily="18" charset="2"/>
              </a:rPr>
              <a:t> </a:t>
            </a:r>
            <a:r>
              <a:rPr lang="en-US" altLang="en-US" sz="1800"/>
              <a:t>B</a:t>
            </a:r>
            <a:r>
              <a:rPr lang="en-US" altLang="en-US" sz="1800" baseline="-25000"/>
              <a:t>22</a:t>
            </a:r>
            <a:r>
              <a:rPr lang="en-US" altLang="en-US" sz="1800"/>
              <a:t>)</a:t>
            </a:r>
          </a:p>
          <a:p>
            <a:pPr marL="990600" lvl="1" indent="-533400">
              <a:lnSpc>
                <a:spcPct val="80000"/>
              </a:lnSpc>
              <a:buNone/>
            </a:pPr>
            <a:endParaRPr lang="en-US" altLang="en-US" sz="1800"/>
          </a:p>
          <a:p>
            <a:pPr marL="609600" indent="-609600">
              <a:lnSpc>
                <a:spcPct val="80000"/>
              </a:lnSpc>
              <a:buFont typeface="Times" panose="02020603050405020304" pitchFamily="18" charset="0"/>
              <a:buAutoNum type="arabicPeriod"/>
            </a:pPr>
            <a:r>
              <a:rPr lang="en-US" altLang="en-US" sz="2000"/>
              <a:t>Move </a:t>
            </a:r>
            <a:r>
              <a:rPr lang="en-US" altLang="en-US" sz="2000">
                <a:sym typeface="Symbol" panose="05050102010706020507" pitchFamily="18" charset="2"/>
              </a:rPr>
              <a:t> “inwards” (unnecessary parens removed)</a:t>
            </a:r>
          </a:p>
          <a:p>
            <a:pPr marL="990600" lvl="1" indent="-533400">
              <a:lnSpc>
                <a:spcPct val="80000"/>
              </a:lnSpc>
              <a:buNone/>
            </a:pPr>
            <a:r>
              <a:rPr lang="en-US" altLang="en-US" sz="1800"/>
              <a:t>(</a:t>
            </a:r>
            <a:r>
              <a:rPr lang="en-US" altLang="en-US" sz="1800">
                <a:sym typeface="Symbol" panose="05050102010706020507" pitchFamily="18" charset="2"/>
              </a:rPr>
              <a:t></a:t>
            </a:r>
            <a:r>
              <a:rPr lang="en-US" altLang="en-US" sz="1800"/>
              <a:t>B</a:t>
            </a:r>
            <a:r>
              <a:rPr lang="en-US" altLang="en-US" sz="1800" baseline="-25000"/>
              <a:t>22 </a:t>
            </a:r>
            <a:r>
              <a:rPr lang="en-US" altLang="en-US" sz="1800" b="1">
                <a:sym typeface="Symbol" panose="05050102010706020507" pitchFamily="18" charset="2"/>
              </a:rPr>
              <a:t>  </a:t>
            </a:r>
            <a:r>
              <a:rPr lang="en-US" altLang="en-US" sz="1800"/>
              <a:t>P</a:t>
            </a:r>
            <a:r>
              <a:rPr lang="en-US" altLang="en-US" sz="1800" baseline="-25000"/>
              <a:t>21 </a:t>
            </a:r>
            <a:r>
              <a:rPr lang="en-US" altLang="en-US" sz="1800" b="1">
                <a:sym typeface="Symbol" panose="05050102010706020507" pitchFamily="18" charset="2"/>
              </a:rPr>
              <a:t> </a:t>
            </a:r>
            <a:r>
              <a:rPr lang="en-US" altLang="en-US" sz="1800"/>
              <a:t>P</a:t>
            </a:r>
            <a:r>
              <a:rPr lang="en-US" altLang="en-US" sz="1800" baseline="-25000"/>
              <a:t>23 </a:t>
            </a:r>
            <a:r>
              <a:rPr lang="en-US" altLang="en-US" sz="1800" b="1">
                <a:sym typeface="Symbol" panose="05050102010706020507" pitchFamily="18" charset="2"/>
              </a:rPr>
              <a:t> </a:t>
            </a:r>
            <a:r>
              <a:rPr lang="en-US" altLang="en-US" sz="1800"/>
              <a:t>P</a:t>
            </a:r>
            <a:r>
              <a:rPr lang="en-US" altLang="en-US" sz="1800" baseline="-25000"/>
              <a:t>12 </a:t>
            </a:r>
            <a:r>
              <a:rPr lang="en-US" altLang="en-US" sz="1800" b="1">
                <a:sym typeface="Symbol" panose="05050102010706020507" pitchFamily="18" charset="2"/>
              </a:rPr>
              <a:t> </a:t>
            </a:r>
            <a:r>
              <a:rPr lang="en-US" altLang="en-US" sz="1800"/>
              <a:t>P</a:t>
            </a:r>
            <a:r>
              <a:rPr lang="en-US" altLang="en-US" sz="1800" baseline="-25000"/>
              <a:t>32 </a:t>
            </a:r>
            <a:r>
              <a:rPr lang="en-US" altLang="en-US" sz="1800"/>
              <a:t>) </a:t>
            </a:r>
            <a:r>
              <a:rPr lang="en-US" altLang="en-US" sz="1800" b="1">
                <a:sym typeface="Symbol" panose="05050102010706020507" pitchFamily="18" charset="2"/>
              </a:rPr>
              <a:t> (</a:t>
            </a:r>
            <a:r>
              <a:rPr lang="en-US" altLang="en-US" sz="1800">
                <a:sym typeface="Symbol" panose="05050102010706020507" pitchFamily="18" charset="2"/>
              </a:rPr>
              <a:t> </a:t>
            </a:r>
            <a:r>
              <a:rPr lang="en-US" altLang="en-US" sz="1800" b="1">
                <a:sym typeface="Symbol" panose="05050102010706020507" pitchFamily="18" charset="2"/>
              </a:rPr>
              <a:t>(</a:t>
            </a:r>
            <a:r>
              <a:rPr lang="en-US" altLang="en-US" sz="1800">
                <a:sym typeface="Symbol" panose="05050102010706020507" pitchFamily="18" charset="2"/>
              </a:rPr>
              <a:t></a:t>
            </a:r>
            <a:r>
              <a:rPr lang="en-US" altLang="en-US" sz="1800"/>
              <a:t>P</a:t>
            </a:r>
            <a:r>
              <a:rPr lang="en-US" altLang="en-US" sz="1800" baseline="-25000"/>
              <a:t>21 </a:t>
            </a:r>
            <a:r>
              <a:rPr lang="en-US" altLang="en-US" sz="1800" b="1">
                <a:sym typeface="Symbol" panose="05050102010706020507" pitchFamily="18" charset="2"/>
              </a:rPr>
              <a:t> </a:t>
            </a:r>
            <a:r>
              <a:rPr lang="en-US" altLang="en-US" sz="1800">
                <a:sym typeface="Symbol" panose="05050102010706020507" pitchFamily="18" charset="2"/>
              </a:rPr>
              <a:t></a:t>
            </a:r>
            <a:r>
              <a:rPr lang="en-US" altLang="en-US" sz="1800"/>
              <a:t>P</a:t>
            </a:r>
            <a:r>
              <a:rPr lang="en-US" altLang="en-US" sz="1800" baseline="-25000"/>
              <a:t>23 </a:t>
            </a:r>
            <a:r>
              <a:rPr lang="en-US" altLang="en-US" sz="1800" b="1">
                <a:sym typeface="Symbol" panose="05050102010706020507" pitchFamily="18" charset="2"/>
              </a:rPr>
              <a:t> </a:t>
            </a:r>
            <a:r>
              <a:rPr lang="en-US" altLang="en-US" sz="1800">
                <a:sym typeface="Symbol" panose="05050102010706020507" pitchFamily="18" charset="2"/>
              </a:rPr>
              <a:t></a:t>
            </a:r>
            <a:r>
              <a:rPr lang="en-US" altLang="en-US" sz="1800"/>
              <a:t>P</a:t>
            </a:r>
            <a:r>
              <a:rPr lang="en-US" altLang="en-US" sz="1800" baseline="-25000"/>
              <a:t>12 </a:t>
            </a:r>
            <a:r>
              <a:rPr lang="en-US" altLang="en-US" sz="1800" b="1">
                <a:sym typeface="Symbol" panose="05050102010706020507" pitchFamily="18" charset="2"/>
              </a:rPr>
              <a:t> </a:t>
            </a:r>
            <a:r>
              <a:rPr lang="en-US" altLang="en-US" sz="1800">
                <a:sym typeface="Symbol" panose="05050102010706020507" pitchFamily="18" charset="2"/>
              </a:rPr>
              <a:t></a:t>
            </a:r>
            <a:r>
              <a:rPr lang="en-US" altLang="en-US" sz="1800"/>
              <a:t>P</a:t>
            </a:r>
            <a:r>
              <a:rPr lang="en-US" altLang="en-US" sz="1800" baseline="-25000"/>
              <a:t>32 </a:t>
            </a:r>
            <a:r>
              <a:rPr lang="en-US" altLang="en-US" sz="1800"/>
              <a:t>) </a:t>
            </a:r>
            <a:r>
              <a:rPr lang="en-US" altLang="en-US" sz="1800" b="1">
                <a:sym typeface="Symbol" panose="05050102010706020507" pitchFamily="18" charset="2"/>
              </a:rPr>
              <a:t> </a:t>
            </a:r>
            <a:r>
              <a:rPr lang="en-US" altLang="en-US" sz="1800"/>
              <a:t>B</a:t>
            </a:r>
            <a:r>
              <a:rPr lang="en-US" altLang="en-US" sz="1800" baseline="-25000"/>
              <a:t>22</a:t>
            </a:r>
            <a:r>
              <a:rPr lang="en-US" altLang="en-US" sz="1800"/>
              <a:t>)</a:t>
            </a:r>
          </a:p>
          <a:p>
            <a:pPr marL="990600" lvl="1" indent="-533400">
              <a:lnSpc>
                <a:spcPct val="80000"/>
              </a:lnSpc>
              <a:buNone/>
            </a:pPr>
            <a:endParaRPr lang="en-US" altLang="en-US" sz="1800"/>
          </a:p>
          <a:p>
            <a:pPr marL="609600" indent="-609600">
              <a:lnSpc>
                <a:spcPct val="80000"/>
              </a:lnSpc>
              <a:buNone/>
            </a:pPr>
            <a:r>
              <a:rPr lang="en-US" altLang="en-US" sz="2000"/>
              <a:t>4.  Distributive Law</a:t>
            </a:r>
          </a:p>
          <a:p>
            <a:pPr marL="990600" lvl="1" indent="-533400">
              <a:lnSpc>
                <a:spcPct val="80000"/>
              </a:lnSpc>
              <a:buNone/>
            </a:pPr>
            <a:r>
              <a:rPr lang="en-US" altLang="en-US" sz="1800"/>
              <a:t>(</a:t>
            </a:r>
            <a:r>
              <a:rPr lang="en-US" altLang="en-US" sz="1800">
                <a:sym typeface="Symbol" panose="05050102010706020507" pitchFamily="18" charset="2"/>
              </a:rPr>
              <a:t></a:t>
            </a:r>
            <a:r>
              <a:rPr lang="en-US" altLang="en-US" sz="1800"/>
              <a:t>B</a:t>
            </a:r>
            <a:r>
              <a:rPr lang="en-US" altLang="en-US" sz="1800" baseline="-25000"/>
              <a:t>22 </a:t>
            </a:r>
            <a:r>
              <a:rPr lang="en-US" altLang="en-US" sz="1800" b="1">
                <a:sym typeface="Symbol" panose="05050102010706020507" pitchFamily="18" charset="2"/>
              </a:rPr>
              <a:t>  </a:t>
            </a:r>
            <a:r>
              <a:rPr lang="en-US" altLang="en-US" sz="1800"/>
              <a:t>P</a:t>
            </a:r>
            <a:r>
              <a:rPr lang="en-US" altLang="en-US" sz="1800" baseline="-25000"/>
              <a:t>21 </a:t>
            </a:r>
            <a:r>
              <a:rPr lang="en-US" altLang="en-US" sz="1800" b="1">
                <a:sym typeface="Symbol" panose="05050102010706020507" pitchFamily="18" charset="2"/>
              </a:rPr>
              <a:t> </a:t>
            </a:r>
            <a:r>
              <a:rPr lang="en-US" altLang="en-US" sz="1800"/>
              <a:t>P</a:t>
            </a:r>
            <a:r>
              <a:rPr lang="en-US" altLang="en-US" sz="1800" baseline="-25000"/>
              <a:t>23 </a:t>
            </a:r>
            <a:r>
              <a:rPr lang="en-US" altLang="en-US" sz="1800" b="1">
                <a:sym typeface="Symbol" panose="05050102010706020507" pitchFamily="18" charset="2"/>
              </a:rPr>
              <a:t> </a:t>
            </a:r>
            <a:r>
              <a:rPr lang="en-US" altLang="en-US" sz="1800"/>
              <a:t>P</a:t>
            </a:r>
            <a:r>
              <a:rPr lang="en-US" altLang="en-US" sz="1800" baseline="-25000"/>
              <a:t>12 </a:t>
            </a:r>
            <a:r>
              <a:rPr lang="en-US" altLang="en-US" sz="1800" b="1">
                <a:sym typeface="Symbol" panose="05050102010706020507" pitchFamily="18" charset="2"/>
              </a:rPr>
              <a:t> </a:t>
            </a:r>
            <a:r>
              <a:rPr lang="en-US" altLang="en-US" sz="1800"/>
              <a:t>P</a:t>
            </a:r>
            <a:r>
              <a:rPr lang="en-US" altLang="en-US" sz="1800" baseline="-25000"/>
              <a:t>32 </a:t>
            </a:r>
            <a:r>
              <a:rPr lang="en-US" altLang="en-US" sz="1800"/>
              <a:t>) </a:t>
            </a:r>
            <a:r>
              <a:rPr lang="en-US" altLang="en-US" sz="1800" b="1">
                <a:sym typeface="Symbol" panose="05050102010706020507" pitchFamily="18" charset="2"/>
              </a:rPr>
              <a:t> (</a:t>
            </a:r>
            <a:r>
              <a:rPr lang="en-US" altLang="en-US" sz="1800">
                <a:sym typeface="Symbol" panose="05050102010706020507" pitchFamily="18" charset="2"/>
              </a:rPr>
              <a:t></a:t>
            </a:r>
            <a:r>
              <a:rPr lang="en-US" altLang="en-US" sz="1800"/>
              <a:t>P</a:t>
            </a:r>
            <a:r>
              <a:rPr lang="en-US" altLang="en-US" sz="1800" baseline="-25000"/>
              <a:t>21 </a:t>
            </a:r>
            <a:r>
              <a:rPr lang="en-US" altLang="en-US" sz="1800" b="1">
                <a:sym typeface="Symbol" panose="05050102010706020507" pitchFamily="18" charset="2"/>
              </a:rPr>
              <a:t> </a:t>
            </a:r>
            <a:r>
              <a:rPr lang="en-US" altLang="en-US" sz="1800"/>
              <a:t>B</a:t>
            </a:r>
            <a:r>
              <a:rPr lang="en-US" altLang="en-US" sz="1800" baseline="-25000"/>
              <a:t>22</a:t>
            </a:r>
            <a:r>
              <a:rPr lang="en-US" altLang="en-US" sz="1800"/>
              <a:t>) </a:t>
            </a:r>
            <a:r>
              <a:rPr lang="en-US" altLang="en-US" sz="1800" b="1">
                <a:sym typeface="Symbol" panose="05050102010706020507" pitchFamily="18" charset="2"/>
              </a:rPr>
              <a:t> (</a:t>
            </a:r>
            <a:r>
              <a:rPr lang="en-US" altLang="en-US" sz="1800">
                <a:sym typeface="Symbol" panose="05050102010706020507" pitchFamily="18" charset="2"/>
              </a:rPr>
              <a:t></a:t>
            </a:r>
            <a:r>
              <a:rPr lang="en-US" altLang="en-US" sz="1800"/>
              <a:t>P</a:t>
            </a:r>
            <a:r>
              <a:rPr lang="en-US" altLang="en-US" sz="1800" baseline="-25000"/>
              <a:t>23 </a:t>
            </a:r>
            <a:r>
              <a:rPr lang="en-US" altLang="en-US" sz="1800" b="1">
                <a:sym typeface="Symbol" panose="05050102010706020507" pitchFamily="18" charset="2"/>
              </a:rPr>
              <a:t> </a:t>
            </a:r>
            <a:r>
              <a:rPr lang="en-US" altLang="en-US" sz="1800"/>
              <a:t>B</a:t>
            </a:r>
            <a:r>
              <a:rPr lang="en-US" altLang="en-US" sz="1800" baseline="-25000"/>
              <a:t>22</a:t>
            </a:r>
            <a:r>
              <a:rPr lang="en-US" altLang="en-US" sz="1800"/>
              <a:t>)</a:t>
            </a:r>
            <a:r>
              <a:rPr lang="en-US" altLang="en-US" sz="1800" baseline="-25000"/>
              <a:t> </a:t>
            </a:r>
            <a:r>
              <a:rPr lang="en-US" altLang="en-US" sz="1800" b="1">
                <a:sym typeface="Symbol" panose="05050102010706020507" pitchFamily="18" charset="2"/>
              </a:rPr>
              <a:t> (</a:t>
            </a:r>
            <a:r>
              <a:rPr lang="en-US" altLang="en-US" sz="1800">
                <a:sym typeface="Symbol" panose="05050102010706020507" pitchFamily="18" charset="2"/>
              </a:rPr>
              <a:t></a:t>
            </a:r>
            <a:r>
              <a:rPr lang="en-US" altLang="en-US" sz="1800"/>
              <a:t>P</a:t>
            </a:r>
            <a:r>
              <a:rPr lang="en-US" altLang="en-US" sz="1800" baseline="-25000"/>
              <a:t>12 </a:t>
            </a:r>
            <a:r>
              <a:rPr lang="en-US" altLang="en-US" sz="1800" b="1">
                <a:sym typeface="Symbol" panose="05050102010706020507" pitchFamily="18" charset="2"/>
              </a:rPr>
              <a:t> </a:t>
            </a:r>
            <a:r>
              <a:rPr lang="en-US" altLang="en-US" sz="1800"/>
              <a:t>B</a:t>
            </a:r>
            <a:r>
              <a:rPr lang="en-US" altLang="en-US" sz="1800" baseline="-25000"/>
              <a:t>22</a:t>
            </a:r>
            <a:r>
              <a:rPr lang="en-US" altLang="en-US" sz="1800"/>
              <a:t>)</a:t>
            </a:r>
            <a:r>
              <a:rPr lang="en-US" altLang="en-US" sz="1800" baseline="-25000"/>
              <a:t> </a:t>
            </a:r>
            <a:r>
              <a:rPr lang="en-US" altLang="en-US" sz="1800" b="1">
                <a:sym typeface="Symbol" panose="05050102010706020507" pitchFamily="18" charset="2"/>
              </a:rPr>
              <a:t> (</a:t>
            </a:r>
            <a:r>
              <a:rPr lang="en-US" altLang="en-US" sz="1800">
                <a:sym typeface="Symbol" panose="05050102010706020507" pitchFamily="18" charset="2"/>
              </a:rPr>
              <a:t></a:t>
            </a:r>
            <a:r>
              <a:rPr lang="en-US" altLang="en-US" sz="1800"/>
              <a:t>P</a:t>
            </a:r>
            <a:r>
              <a:rPr lang="en-US" altLang="en-US" sz="1800" baseline="-25000"/>
              <a:t>32 </a:t>
            </a:r>
            <a:r>
              <a:rPr lang="en-US" altLang="en-US" sz="1800" b="1">
                <a:sym typeface="Symbol" panose="05050102010706020507" pitchFamily="18" charset="2"/>
              </a:rPr>
              <a:t> </a:t>
            </a:r>
            <a:r>
              <a:rPr lang="en-US" altLang="en-US" sz="1800"/>
              <a:t>B</a:t>
            </a:r>
            <a:r>
              <a:rPr lang="en-US" altLang="en-US" sz="1800" baseline="-25000"/>
              <a:t>22</a:t>
            </a:r>
            <a:r>
              <a:rPr lang="en-US" altLang="en-US" sz="1800"/>
              <a:t>)</a:t>
            </a:r>
          </a:p>
          <a:p>
            <a:pPr marL="990600" lvl="1" indent="-533400">
              <a:lnSpc>
                <a:spcPct val="80000"/>
              </a:lnSpc>
              <a:buNone/>
            </a:pPr>
            <a:endParaRPr lang="en-US" altLang="en-US" sz="1800"/>
          </a:p>
          <a:p>
            <a:pPr marL="609600" indent="-609600">
              <a:lnSpc>
                <a:spcPct val="80000"/>
              </a:lnSpc>
              <a:buNone/>
            </a:pPr>
            <a:r>
              <a:rPr lang="en-US" altLang="en-US" sz="2000"/>
              <a:t>(Final result has 5 clauses)</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4710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22589F3C-80BE-44B8-8D09-7773CE330CB2}" type="slidenum">
              <a:rPr lang="en-US" altLang="en-US"/>
              <a:pPr eaLnBrk="1" hangingPunct="1"/>
              <a:t>548</a:t>
            </a:fld>
            <a:endParaRPr lang="en-US" altLang="en-US"/>
          </a:p>
        </p:txBody>
      </p:sp>
      <p:sp>
        <p:nvSpPr>
          <p:cNvPr id="47108" name="Rectangle 2"/>
          <p:cNvSpPr>
            <a:spLocks noGrp="1" noChangeArrowheads="1"/>
          </p:cNvSpPr>
          <p:nvPr>
            <p:ph type="title"/>
          </p:nvPr>
        </p:nvSpPr>
        <p:spPr/>
        <p:txBody>
          <a:bodyPr/>
          <a:lstStyle/>
          <a:p>
            <a:pPr eaLnBrk="1" hangingPunct="1"/>
            <a:r>
              <a:rPr lang="en-US" altLang="en-US"/>
              <a:t>Resolution Example</a:t>
            </a:r>
          </a:p>
        </p:txBody>
      </p:sp>
      <p:sp>
        <p:nvSpPr>
          <p:cNvPr id="47109" name="Rectangle 3"/>
          <p:cNvSpPr>
            <a:spLocks noGrp="1" noChangeArrowheads="1"/>
          </p:cNvSpPr>
          <p:nvPr>
            <p:ph type="body" idx="1"/>
          </p:nvPr>
        </p:nvSpPr>
        <p:spPr/>
        <p:txBody>
          <a:bodyPr>
            <a:normAutofit fontScale="92500" lnSpcReduction="10000"/>
          </a:bodyPr>
          <a:lstStyle/>
          <a:p>
            <a:pPr eaLnBrk="1" hangingPunct="1"/>
            <a:r>
              <a:rPr lang="en-US" altLang="en-US"/>
              <a:t>Given B</a:t>
            </a:r>
            <a:r>
              <a:rPr lang="en-US" altLang="en-US" baseline="-25000"/>
              <a:t>22</a:t>
            </a:r>
            <a:r>
              <a:rPr lang="en-US" altLang="en-US"/>
              <a:t> and </a:t>
            </a:r>
            <a:r>
              <a:rPr lang="en-US" altLang="en-US">
                <a:sym typeface="Symbol" panose="05050102010706020507" pitchFamily="18" charset="2"/>
              </a:rPr>
              <a:t></a:t>
            </a:r>
            <a:r>
              <a:rPr lang="en-US" altLang="en-US"/>
              <a:t>P</a:t>
            </a:r>
            <a:r>
              <a:rPr lang="en-US" altLang="en-US" baseline="-25000"/>
              <a:t>21</a:t>
            </a:r>
            <a:r>
              <a:rPr lang="en-US" altLang="en-US"/>
              <a:t> and </a:t>
            </a:r>
            <a:r>
              <a:rPr lang="en-US" altLang="en-US">
                <a:sym typeface="Symbol" panose="05050102010706020507" pitchFamily="18" charset="2"/>
              </a:rPr>
              <a:t></a:t>
            </a:r>
            <a:r>
              <a:rPr lang="en-US" altLang="en-US"/>
              <a:t>P</a:t>
            </a:r>
            <a:r>
              <a:rPr lang="en-US" altLang="en-US" baseline="-25000"/>
              <a:t>23</a:t>
            </a:r>
            <a:r>
              <a:rPr lang="en-US" altLang="en-US"/>
              <a:t> and </a:t>
            </a:r>
            <a:r>
              <a:rPr lang="en-US" altLang="en-US">
                <a:sym typeface="Symbol" panose="05050102010706020507" pitchFamily="18" charset="2"/>
              </a:rPr>
              <a:t></a:t>
            </a:r>
            <a:r>
              <a:rPr lang="en-US" altLang="en-US"/>
              <a:t>P</a:t>
            </a:r>
            <a:r>
              <a:rPr lang="en-US" altLang="en-US" baseline="-25000"/>
              <a:t>32</a:t>
            </a:r>
            <a:r>
              <a:rPr lang="en-US" altLang="en-US"/>
              <a:t> , prove P</a:t>
            </a:r>
            <a:r>
              <a:rPr lang="en-US" altLang="en-US" baseline="-25000"/>
              <a:t>12</a:t>
            </a:r>
          </a:p>
          <a:p>
            <a:pPr eaLnBrk="1" hangingPunct="1"/>
            <a:r>
              <a:rPr lang="en-US" altLang="en-US"/>
              <a:t>(</a:t>
            </a:r>
            <a:r>
              <a:rPr lang="en-US" altLang="en-US">
                <a:sym typeface="Symbol" panose="05050102010706020507" pitchFamily="18" charset="2"/>
              </a:rPr>
              <a:t></a:t>
            </a:r>
            <a:r>
              <a:rPr lang="en-US" altLang="en-US"/>
              <a:t>B</a:t>
            </a:r>
            <a:r>
              <a:rPr lang="en-US" altLang="en-US" baseline="-25000"/>
              <a:t>22 </a:t>
            </a:r>
            <a:r>
              <a:rPr lang="en-US" altLang="en-US" b="1">
                <a:sym typeface="Symbol" panose="05050102010706020507" pitchFamily="18" charset="2"/>
              </a:rPr>
              <a:t>  </a:t>
            </a:r>
            <a:r>
              <a:rPr lang="en-US" altLang="en-US"/>
              <a:t>P</a:t>
            </a:r>
            <a:r>
              <a:rPr lang="en-US" altLang="en-US" baseline="-25000"/>
              <a:t>21 </a:t>
            </a:r>
            <a:r>
              <a:rPr lang="en-US" altLang="en-US" b="1">
                <a:sym typeface="Symbol" panose="05050102010706020507" pitchFamily="18" charset="2"/>
              </a:rPr>
              <a:t> </a:t>
            </a:r>
            <a:r>
              <a:rPr lang="en-US" altLang="en-US"/>
              <a:t>P</a:t>
            </a:r>
            <a:r>
              <a:rPr lang="en-US" altLang="en-US" baseline="-25000"/>
              <a:t>23 </a:t>
            </a:r>
            <a:r>
              <a:rPr lang="en-US" altLang="en-US" b="1">
                <a:sym typeface="Symbol" panose="05050102010706020507" pitchFamily="18" charset="2"/>
              </a:rPr>
              <a:t> </a:t>
            </a:r>
            <a:r>
              <a:rPr lang="en-US" altLang="en-US"/>
              <a:t>P</a:t>
            </a:r>
            <a:r>
              <a:rPr lang="en-US" altLang="en-US" baseline="-25000"/>
              <a:t>12 </a:t>
            </a:r>
            <a:r>
              <a:rPr lang="en-US" altLang="en-US" b="1">
                <a:sym typeface="Symbol" panose="05050102010706020507" pitchFamily="18" charset="2"/>
              </a:rPr>
              <a:t> </a:t>
            </a:r>
            <a:r>
              <a:rPr lang="en-US" altLang="en-US"/>
              <a:t>P</a:t>
            </a:r>
            <a:r>
              <a:rPr lang="en-US" altLang="en-US" baseline="-25000"/>
              <a:t>32 </a:t>
            </a:r>
            <a:r>
              <a:rPr lang="en-US" altLang="en-US"/>
              <a:t>) ; </a:t>
            </a:r>
            <a:r>
              <a:rPr lang="en-US" altLang="en-US">
                <a:sym typeface="Symbol" panose="05050102010706020507" pitchFamily="18" charset="2"/>
              </a:rPr>
              <a:t></a:t>
            </a:r>
            <a:r>
              <a:rPr lang="en-US" altLang="en-US"/>
              <a:t>P</a:t>
            </a:r>
            <a:r>
              <a:rPr lang="en-US" altLang="en-US" baseline="-25000"/>
              <a:t>12</a:t>
            </a:r>
          </a:p>
          <a:p>
            <a:pPr eaLnBrk="1" hangingPunct="1"/>
            <a:r>
              <a:rPr lang="en-US" altLang="en-US"/>
              <a:t>(</a:t>
            </a:r>
            <a:r>
              <a:rPr lang="en-US" altLang="en-US">
                <a:sym typeface="Symbol" panose="05050102010706020507" pitchFamily="18" charset="2"/>
              </a:rPr>
              <a:t></a:t>
            </a:r>
            <a:r>
              <a:rPr lang="en-US" altLang="en-US"/>
              <a:t>B</a:t>
            </a:r>
            <a:r>
              <a:rPr lang="en-US" altLang="en-US" baseline="-25000"/>
              <a:t>22 </a:t>
            </a:r>
            <a:r>
              <a:rPr lang="en-US" altLang="en-US" b="1">
                <a:sym typeface="Symbol" panose="05050102010706020507" pitchFamily="18" charset="2"/>
              </a:rPr>
              <a:t>  </a:t>
            </a:r>
            <a:r>
              <a:rPr lang="en-US" altLang="en-US"/>
              <a:t>P</a:t>
            </a:r>
            <a:r>
              <a:rPr lang="en-US" altLang="en-US" baseline="-25000"/>
              <a:t>21 </a:t>
            </a:r>
            <a:r>
              <a:rPr lang="en-US" altLang="en-US" b="1">
                <a:sym typeface="Symbol" panose="05050102010706020507" pitchFamily="18" charset="2"/>
              </a:rPr>
              <a:t> </a:t>
            </a:r>
            <a:r>
              <a:rPr lang="en-US" altLang="en-US"/>
              <a:t>P</a:t>
            </a:r>
            <a:r>
              <a:rPr lang="en-US" altLang="en-US" baseline="-25000"/>
              <a:t>23 </a:t>
            </a:r>
            <a:r>
              <a:rPr lang="en-US" altLang="en-US" b="1">
                <a:sym typeface="Symbol" panose="05050102010706020507" pitchFamily="18" charset="2"/>
              </a:rPr>
              <a:t> </a:t>
            </a:r>
            <a:r>
              <a:rPr lang="en-US" altLang="en-US"/>
              <a:t>P</a:t>
            </a:r>
            <a:r>
              <a:rPr lang="en-US" altLang="en-US" baseline="-25000"/>
              <a:t>32 </a:t>
            </a:r>
            <a:r>
              <a:rPr lang="en-US" altLang="en-US"/>
              <a:t>) ; </a:t>
            </a:r>
            <a:r>
              <a:rPr lang="en-US" altLang="en-US">
                <a:sym typeface="Symbol" panose="05050102010706020507" pitchFamily="18" charset="2"/>
              </a:rPr>
              <a:t></a:t>
            </a:r>
            <a:r>
              <a:rPr lang="en-US" altLang="en-US"/>
              <a:t>P</a:t>
            </a:r>
            <a:r>
              <a:rPr lang="en-US" altLang="en-US" baseline="-25000"/>
              <a:t>21</a:t>
            </a:r>
            <a:r>
              <a:rPr lang="en-US" altLang="en-US"/>
              <a:t> </a:t>
            </a:r>
          </a:p>
          <a:p>
            <a:pPr eaLnBrk="1" hangingPunct="1"/>
            <a:r>
              <a:rPr lang="en-US" altLang="en-US"/>
              <a:t>(</a:t>
            </a:r>
            <a:r>
              <a:rPr lang="en-US" altLang="en-US">
                <a:sym typeface="Symbol" panose="05050102010706020507" pitchFamily="18" charset="2"/>
              </a:rPr>
              <a:t></a:t>
            </a:r>
            <a:r>
              <a:rPr lang="en-US" altLang="en-US"/>
              <a:t>B</a:t>
            </a:r>
            <a:r>
              <a:rPr lang="en-US" altLang="en-US" baseline="-25000"/>
              <a:t>22 </a:t>
            </a:r>
            <a:r>
              <a:rPr lang="en-US" altLang="en-US" b="1">
                <a:sym typeface="Symbol" panose="05050102010706020507" pitchFamily="18" charset="2"/>
              </a:rPr>
              <a:t> </a:t>
            </a:r>
            <a:r>
              <a:rPr lang="en-US" altLang="en-US"/>
              <a:t>P</a:t>
            </a:r>
            <a:r>
              <a:rPr lang="en-US" altLang="en-US" baseline="-25000"/>
              <a:t>23 </a:t>
            </a:r>
            <a:r>
              <a:rPr lang="en-US" altLang="en-US" b="1">
                <a:sym typeface="Symbol" panose="05050102010706020507" pitchFamily="18" charset="2"/>
              </a:rPr>
              <a:t> </a:t>
            </a:r>
            <a:r>
              <a:rPr lang="en-US" altLang="en-US"/>
              <a:t>P</a:t>
            </a:r>
            <a:r>
              <a:rPr lang="en-US" altLang="en-US" baseline="-25000"/>
              <a:t>32 </a:t>
            </a:r>
            <a:r>
              <a:rPr lang="en-US" altLang="en-US"/>
              <a:t>) ; </a:t>
            </a:r>
            <a:r>
              <a:rPr lang="en-US" altLang="en-US">
                <a:sym typeface="Symbol" panose="05050102010706020507" pitchFamily="18" charset="2"/>
              </a:rPr>
              <a:t></a:t>
            </a:r>
            <a:r>
              <a:rPr lang="en-US" altLang="en-US"/>
              <a:t>P</a:t>
            </a:r>
            <a:r>
              <a:rPr lang="en-US" altLang="en-US" baseline="-25000"/>
              <a:t>23</a:t>
            </a:r>
          </a:p>
          <a:p>
            <a:pPr eaLnBrk="1" hangingPunct="1"/>
            <a:r>
              <a:rPr lang="en-US" altLang="en-US"/>
              <a:t>(</a:t>
            </a:r>
            <a:r>
              <a:rPr lang="en-US" altLang="en-US">
                <a:sym typeface="Symbol" panose="05050102010706020507" pitchFamily="18" charset="2"/>
              </a:rPr>
              <a:t></a:t>
            </a:r>
            <a:r>
              <a:rPr lang="en-US" altLang="en-US"/>
              <a:t>B</a:t>
            </a:r>
            <a:r>
              <a:rPr lang="en-US" altLang="en-US" baseline="-25000"/>
              <a:t>22 </a:t>
            </a:r>
            <a:r>
              <a:rPr lang="en-US" altLang="en-US" b="1">
                <a:sym typeface="Symbol" panose="05050102010706020507" pitchFamily="18" charset="2"/>
              </a:rPr>
              <a:t>  </a:t>
            </a:r>
            <a:r>
              <a:rPr lang="en-US" altLang="en-US"/>
              <a:t>P</a:t>
            </a:r>
            <a:r>
              <a:rPr lang="en-US" altLang="en-US" baseline="-25000"/>
              <a:t>32 </a:t>
            </a:r>
            <a:r>
              <a:rPr lang="en-US" altLang="en-US"/>
              <a:t>) ; </a:t>
            </a:r>
            <a:r>
              <a:rPr lang="en-US" altLang="en-US">
                <a:sym typeface="Symbol" panose="05050102010706020507" pitchFamily="18" charset="2"/>
              </a:rPr>
              <a:t></a:t>
            </a:r>
            <a:r>
              <a:rPr lang="en-US" altLang="en-US"/>
              <a:t>P</a:t>
            </a:r>
            <a:r>
              <a:rPr lang="en-US" altLang="en-US" baseline="-25000"/>
              <a:t>32</a:t>
            </a:r>
          </a:p>
          <a:p>
            <a:pPr eaLnBrk="1" hangingPunct="1"/>
            <a:r>
              <a:rPr lang="en-US" altLang="en-US"/>
              <a:t>(</a:t>
            </a:r>
            <a:r>
              <a:rPr lang="en-US" altLang="en-US">
                <a:sym typeface="Symbol" panose="05050102010706020507" pitchFamily="18" charset="2"/>
              </a:rPr>
              <a:t></a:t>
            </a:r>
            <a:r>
              <a:rPr lang="en-US" altLang="en-US"/>
              <a:t>B</a:t>
            </a:r>
            <a:r>
              <a:rPr lang="en-US" altLang="en-US" baseline="-25000"/>
              <a:t>22</a:t>
            </a:r>
            <a:r>
              <a:rPr lang="en-US" altLang="en-US"/>
              <a:t>) ; B</a:t>
            </a:r>
            <a:r>
              <a:rPr lang="en-US" altLang="en-US" baseline="-25000"/>
              <a:t>22</a:t>
            </a:r>
          </a:p>
          <a:p>
            <a:pPr eaLnBrk="1" hangingPunct="1"/>
            <a:r>
              <a:rPr lang="en-US" altLang="en-US"/>
              <a:t>[empty clause]</a:t>
            </a:r>
            <a:endParaRPr lang="en-US" altLang="en-US" baseline="-2500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4813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82F162F2-214B-4ED5-8A87-420D5E579224}" type="slidenum">
              <a:rPr lang="en-US" altLang="en-US"/>
              <a:pPr eaLnBrk="1" hangingPunct="1"/>
              <a:t>549</a:t>
            </a:fld>
            <a:endParaRPr lang="en-US" altLang="en-US"/>
          </a:p>
        </p:txBody>
      </p:sp>
      <p:sp>
        <p:nvSpPr>
          <p:cNvPr id="48132" name="Rectangle 2"/>
          <p:cNvSpPr>
            <a:spLocks noGrp="1" noChangeArrowheads="1"/>
          </p:cNvSpPr>
          <p:nvPr>
            <p:ph type="title"/>
          </p:nvPr>
        </p:nvSpPr>
        <p:spPr/>
        <p:txBody>
          <a:bodyPr/>
          <a:lstStyle/>
          <a:p>
            <a:pPr eaLnBrk="1" hangingPunct="1"/>
            <a:r>
              <a:rPr lang="en-US" altLang="en-US"/>
              <a:t>Evaluation of Resolution</a:t>
            </a:r>
          </a:p>
        </p:txBody>
      </p:sp>
      <p:sp>
        <p:nvSpPr>
          <p:cNvPr id="48133" name="Rectangle 3"/>
          <p:cNvSpPr>
            <a:spLocks noGrp="1" noChangeArrowheads="1"/>
          </p:cNvSpPr>
          <p:nvPr>
            <p:ph type="body" idx="1"/>
          </p:nvPr>
        </p:nvSpPr>
        <p:spPr/>
        <p:txBody>
          <a:bodyPr>
            <a:normAutofit fontScale="92500" lnSpcReduction="20000"/>
          </a:bodyPr>
          <a:lstStyle/>
          <a:p>
            <a:pPr eaLnBrk="1" hangingPunct="1">
              <a:lnSpc>
                <a:spcPct val="90000"/>
              </a:lnSpc>
            </a:pPr>
            <a:r>
              <a:rPr lang="en-US" altLang="en-US" sz="2800"/>
              <a:t>Resolution is sound</a:t>
            </a:r>
          </a:p>
          <a:p>
            <a:pPr lvl="1" eaLnBrk="1" hangingPunct="1">
              <a:lnSpc>
                <a:spcPct val="90000"/>
              </a:lnSpc>
            </a:pPr>
            <a:r>
              <a:rPr lang="en-US" altLang="en-US" sz="2400"/>
              <a:t>Because the resolution rule is true in all cases</a:t>
            </a:r>
          </a:p>
          <a:p>
            <a:pPr eaLnBrk="1" hangingPunct="1">
              <a:lnSpc>
                <a:spcPct val="90000"/>
              </a:lnSpc>
            </a:pPr>
            <a:r>
              <a:rPr lang="en-US" altLang="en-US" sz="2800"/>
              <a:t>Resolution is complete</a:t>
            </a:r>
          </a:p>
          <a:p>
            <a:pPr lvl="1" eaLnBrk="1" hangingPunct="1">
              <a:lnSpc>
                <a:spcPct val="90000"/>
              </a:lnSpc>
            </a:pPr>
            <a:r>
              <a:rPr lang="en-US" altLang="en-US" sz="2400"/>
              <a:t>Provided a complete search method is used to find the proof, if a proof can be found it will</a:t>
            </a:r>
          </a:p>
          <a:p>
            <a:pPr lvl="1" eaLnBrk="1" hangingPunct="1">
              <a:lnSpc>
                <a:spcPct val="90000"/>
              </a:lnSpc>
            </a:pPr>
            <a:r>
              <a:rPr lang="en-US" altLang="en-US" sz="2400"/>
              <a:t>Note:  you must know what you’re trying to prove in order to prove it!</a:t>
            </a:r>
          </a:p>
          <a:p>
            <a:pPr eaLnBrk="1" hangingPunct="1">
              <a:lnSpc>
                <a:spcPct val="90000"/>
              </a:lnSpc>
            </a:pPr>
            <a:r>
              <a:rPr lang="en-US" altLang="en-US" sz="2800"/>
              <a:t>Resolution is exponential</a:t>
            </a:r>
          </a:p>
          <a:p>
            <a:pPr lvl="1" eaLnBrk="1" hangingPunct="1">
              <a:lnSpc>
                <a:spcPct val="90000"/>
              </a:lnSpc>
            </a:pPr>
            <a:r>
              <a:rPr lang="en-US" altLang="en-US" sz="2400"/>
              <a:t>The number of clauses that we must search grows exponentially…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3600" y="609600"/>
            <a:ext cx="8911687" cy="1280890"/>
          </a:xfrm>
          <a:noFill/>
        </p:spPr>
        <p:txBody>
          <a:bodyPr/>
          <a:lstStyle/>
          <a:p>
            <a:pPr eaLnBrk="1" hangingPunct="1">
              <a:defRPr/>
            </a:pPr>
            <a:r>
              <a:rPr lang="en-US" dirty="0"/>
              <a:t>Environment types (</a:t>
            </a:r>
            <a:r>
              <a:rPr lang="en-US" dirty="0" err="1"/>
              <a:t>Contd</a:t>
            </a:r>
            <a:r>
              <a:rPr lang="en-US" dirty="0"/>
              <a:t>…)</a:t>
            </a:r>
          </a:p>
        </p:txBody>
      </p:sp>
      <p:sp>
        <p:nvSpPr>
          <p:cNvPr id="26627" name="Rectangle 3"/>
          <p:cNvSpPr>
            <a:spLocks noGrp="1" noChangeArrowheads="1"/>
          </p:cNvSpPr>
          <p:nvPr>
            <p:ph idx="1"/>
          </p:nvPr>
        </p:nvSpPr>
        <p:spPr>
          <a:xfrm>
            <a:off x="2286000" y="2133600"/>
            <a:ext cx="8915400" cy="3777622"/>
          </a:xfrm>
          <a:noFill/>
        </p:spPr>
        <p:txBody>
          <a:bodyPr>
            <a:normAutofit/>
          </a:bodyPr>
          <a:lstStyle/>
          <a:p>
            <a:pPr eaLnBrk="1" hangingPunct="1">
              <a:lnSpc>
                <a:spcPct val="80000"/>
              </a:lnSpc>
              <a:buFontTx/>
              <a:buNone/>
            </a:pPr>
            <a:r>
              <a:rPr lang="en-US" altLang="zh-CN" sz="2000" dirty="0">
                <a:ea typeface="SimSun" panose="02010600030101010101" pitchFamily="2" charset="-122"/>
              </a:rPr>
              <a:t>			</a:t>
            </a:r>
          </a:p>
          <a:p>
            <a:pPr eaLnBrk="1" hangingPunct="1">
              <a:lnSpc>
                <a:spcPct val="80000"/>
              </a:lnSpc>
            </a:pPr>
            <a:r>
              <a:rPr lang="en-US" altLang="zh-CN" sz="2000" dirty="0">
                <a:ea typeface="SimSun" panose="02010600030101010101" pitchFamily="2" charset="-122"/>
              </a:rPr>
              <a:t>The environment type largely determines the agent design</a:t>
            </a:r>
          </a:p>
          <a:p>
            <a:pPr eaLnBrk="1" hangingPunct="1">
              <a:lnSpc>
                <a:spcPct val="80000"/>
              </a:lnSpc>
            </a:pPr>
            <a:r>
              <a:rPr lang="en-US" altLang="zh-CN" sz="2000" dirty="0">
                <a:ea typeface="SimSun" panose="02010600030101010101" pitchFamily="2" charset="-122"/>
              </a:rPr>
              <a:t>The real world is (of course) partially observable, stochastic, sequential, dynamic, continuous, multi-agent</a:t>
            </a: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4915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626276A3-D9C6-49B8-8366-FE971C3DAA48}" type="slidenum">
              <a:rPr lang="en-US" altLang="en-US"/>
              <a:pPr eaLnBrk="1" hangingPunct="1"/>
              <a:t>550</a:t>
            </a:fld>
            <a:endParaRPr lang="en-US" altLang="en-US"/>
          </a:p>
        </p:txBody>
      </p:sp>
      <p:sp>
        <p:nvSpPr>
          <p:cNvPr id="49156" name="Rectangle 2"/>
          <p:cNvSpPr>
            <a:spLocks noGrp="1" noChangeArrowheads="1"/>
          </p:cNvSpPr>
          <p:nvPr>
            <p:ph type="title"/>
          </p:nvPr>
        </p:nvSpPr>
        <p:spPr/>
        <p:txBody>
          <a:bodyPr/>
          <a:lstStyle/>
          <a:p>
            <a:pPr eaLnBrk="1" hangingPunct="1"/>
            <a:r>
              <a:rPr lang="en-US" altLang="en-US"/>
              <a:t>Horn Clauses</a:t>
            </a:r>
          </a:p>
        </p:txBody>
      </p:sp>
      <p:sp>
        <p:nvSpPr>
          <p:cNvPr id="49157" name="Rectangle 3"/>
          <p:cNvSpPr>
            <a:spLocks noGrp="1" noChangeArrowheads="1"/>
          </p:cNvSpPr>
          <p:nvPr>
            <p:ph type="body" idx="1"/>
          </p:nvPr>
        </p:nvSpPr>
        <p:spPr/>
        <p:txBody>
          <a:bodyPr>
            <a:normAutofit fontScale="85000" lnSpcReduction="20000"/>
          </a:bodyPr>
          <a:lstStyle/>
          <a:p>
            <a:pPr eaLnBrk="1" hangingPunct="1">
              <a:lnSpc>
                <a:spcPct val="90000"/>
              </a:lnSpc>
            </a:pPr>
            <a:r>
              <a:rPr lang="en-US" altLang="en-US"/>
              <a:t>A Horn Clause is a CNF clause with exactly one positive literal</a:t>
            </a:r>
          </a:p>
          <a:p>
            <a:pPr lvl="1" eaLnBrk="1" hangingPunct="1">
              <a:lnSpc>
                <a:spcPct val="90000"/>
              </a:lnSpc>
            </a:pPr>
            <a:r>
              <a:rPr lang="en-US" altLang="en-US"/>
              <a:t>The positive literal is called the head</a:t>
            </a:r>
          </a:p>
          <a:p>
            <a:pPr lvl="1" eaLnBrk="1" hangingPunct="1">
              <a:lnSpc>
                <a:spcPct val="90000"/>
              </a:lnSpc>
            </a:pPr>
            <a:r>
              <a:rPr lang="en-US" altLang="en-US"/>
              <a:t>The negative literals are called the body</a:t>
            </a:r>
          </a:p>
          <a:p>
            <a:pPr lvl="1" eaLnBrk="1" hangingPunct="1">
              <a:lnSpc>
                <a:spcPct val="90000"/>
              </a:lnSpc>
            </a:pPr>
            <a:r>
              <a:rPr lang="en-US" altLang="en-US"/>
              <a:t>Prolog:    head:- body1, body2, body3 …</a:t>
            </a:r>
          </a:p>
          <a:p>
            <a:pPr lvl="1" eaLnBrk="1" hangingPunct="1">
              <a:lnSpc>
                <a:spcPct val="90000"/>
              </a:lnSpc>
            </a:pPr>
            <a:r>
              <a:rPr lang="en-US" altLang="en-US"/>
              <a:t>English:  “To prove the head, prove body1, …”</a:t>
            </a:r>
          </a:p>
          <a:p>
            <a:pPr lvl="1" eaLnBrk="1" hangingPunct="1">
              <a:lnSpc>
                <a:spcPct val="90000"/>
              </a:lnSpc>
            </a:pPr>
            <a:r>
              <a:rPr lang="en-US" altLang="en-US"/>
              <a:t>Implication:  If (body1, body2 …) then head</a:t>
            </a:r>
          </a:p>
          <a:p>
            <a:pPr eaLnBrk="1" hangingPunct="1">
              <a:lnSpc>
                <a:spcPct val="90000"/>
              </a:lnSpc>
            </a:pPr>
            <a:r>
              <a:rPr lang="en-US" altLang="en-US"/>
              <a:t>Horn Clauses form the basis of forward and backward chaining</a:t>
            </a:r>
          </a:p>
          <a:p>
            <a:pPr eaLnBrk="1" hangingPunct="1">
              <a:lnSpc>
                <a:spcPct val="90000"/>
              </a:lnSpc>
            </a:pPr>
            <a:r>
              <a:rPr lang="en-US" altLang="en-US"/>
              <a:t>The Prolog language is based on Horn Clauses</a:t>
            </a:r>
          </a:p>
          <a:p>
            <a:pPr eaLnBrk="1" hangingPunct="1">
              <a:lnSpc>
                <a:spcPct val="90000"/>
              </a:lnSpc>
            </a:pPr>
            <a:r>
              <a:rPr lang="en-US" altLang="en-US"/>
              <a:t>Deciding entailment with Horn Clauses is </a:t>
            </a:r>
            <a:r>
              <a:rPr lang="en-US" altLang="en-US" i="1"/>
              <a:t>linear in the size of the knowledge base</a:t>
            </a:r>
            <a:endParaRPr lang="en-US" altLang="en-US"/>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0179"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9877E97F-0C01-46BF-B7DD-C553CD74196B}" type="slidenum">
              <a:rPr lang="en-US" altLang="en-US"/>
              <a:pPr eaLnBrk="1" hangingPunct="1"/>
              <a:t>551</a:t>
            </a:fld>
            <a:endParaRPr lang="en-US" altLang="en-US"/>
          </a:p>
        </p:txBody>
      </p:sp>
      <p:sp>
        <p:nvSpPr>
          <p:cNvPr id="50180" name="Rectangle 2"/>
          <p:cNvSpPr>
            <a:spLocks noGrp="1" noChangeArrowheads="1"/>
          </p:cNvSpPr>
          <p:nvPr>
            <p:ph type="title"/>
          </p:nvPr>
        </p:nvSpPr>
        <p:spPr/>
        <p:txBody>
          <a:bodyPr/>
          <a:lstStyle/>
          <a:p>
            <a:pPr eaLnBrk="1" hangingPunct="1"/>
            <a:r>
              <a:rPr lang="en-US" altLang="en-US"/>
              <a:t>Reasoning with Horn Clauses</a:t>
            </a:r>
          </a:p>
        </p:txBody>
      </p:sp>
      <p:sp>
        <p:nvSpPr>
          <p:cNvPr id="50181" name="Rectangle 3"/>
          <p:cNvSpPr>
            <a:spLocks noGrp="1" noChangeArrowheads="1"/>
          </p:cNvSpPr>
          <p:nvPr>
            <p:ph type="body" idx="1"/>
          </p:nvPr>
        </p:nvSpPr>
        <p:spPr/>
        <p:txBody>
          <a:bodyPr>
            <a:normAutofit lnSpcReduction="10000"/>
          </a:bodyPr>
          <a:lstStyle/>
          <a:p>
            <a:pPr eaLnBrk="1" hangingPunct="1">
              <a:lnSpc>
                <a:spcPct val="90000"/>
              </a:lnSpc>
            </a:pPr>
            <a:r>
              <a:rPr lang="en-US" altLang="en-US"/>
              <a:t>Forward Chaining</a:t>
            </a:r>
          </a:p>
          <a:p>
            <a:pPr lvl="1" eaLnBrk="1" hangingPunct="1">
              <a:lnSpc>
                <a:spcPct val="90000"/>
              </a:lnSpc>
            </a:pPr>
            <a:r>
              <a:rPr lang="en-US" altLang="en-US"/>
              <a:t>For each new piece of data, generate all new facts, until the desired fact is generated</a:t>
            </a:r>
          </a:p>
          <a:p>
            <a:pPr lvl="1" eaLnBrk="1" hangingPunct="1">
              <a:lnSpc>
                <a:spcPct val="90000"/>
              </a:lnSpc>
            </a:pPr>
            <a:r>
              <a:rPr lang="en-US" altLang="en-US"/>
              <a:t>Data-directed reasoning</a:t>
            </a:r>
          </a:p>
          <a:p>
            <a:pPr eaLnBrk="1" hangingPunct="1">
              <a:lnSpc>
                <a:spcPct val="90000"/>
              </a:lnSpc>
            </a:pPr>
            <a:r>
              <a:rPr lang="en-US" altLang="en-US"/>
              <a:t>Backward Chaining</a:t>
            </a:r>
          </a:p>
          <a:p>
            <a:pPr lvl="1" eaLnBrk="1" hangingPunct="1">
              <a:lnSpc>
                <a:spcPct val="90000"/>
              </a:lnSpc>
            </a:pPr>
            <a:r>
              <a:rPr lang="en-US" altLang="en-US"/>
              <a:t>To prove the goal, find a clause that contains the goal as its head, and prove the body recursively</a:t>
            </a:r>
          </a:p>
          <a:p>
            <a:pPr lvl="1" eaLnBrk="1" hangingPunct="1">
              <a:lnSpc>
                <a:spcPct val="90000"/>
              </a:lnSpc>
            </a:pPr>
            <a:r>
              <a:rPr lang="en-US" altLang="en-US"/>
              <a:t>(Backtrack when you chose the wrong clause)</a:t>
            </a:r>
          </a:p>
          <a:p>
            <a:pPr lvl="1" eaLnBrk="1" hangingPunct="1">
              <a:lnSpc>
                <a:spcPct val="90000"/>
              </a:lnSpc>
            </a:pPr>
            <a:r>
              <a:rPr lang="en-US" altLang="en-US"/>
              <a:t>Goal-directed reasoning</a:t>
            </a:r>
          </a:p>
          <a:p>
            <a:pPr lvl="1" eaLnBrk="1" hangingPunct="1">
              <a:lnSpc>
                <a:spcPct val="90000"/>
              </a:lnSpc>
            </a:pPr>
            <a:endParaRPr lang="en-US" altLang="en-US"/>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120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DBF69622-B4DB-47D3-81D1-E97F41D3E853}" type="slidenum">
              <a:rPr lang="en-US" altLang="en-US"/>
              <a:pPr eaLnBrk="1" hangingPunct="1"/>
              <a:t>552</a:t>
            </a:fld>
            <a:endParaRPr lang="en-US" altLang="en-US"/>
          </a:p>
        </p:txBody>
      </p:sp>
      <p:sp>
        <p:nvSpPr>
          <p:cNvPr id="51204" name="Rectangle 2"/>
          <p:cNvSpPr>
            <a:spLocks noGrp="1" noChangeArrowheads="1"/>
          </p:cNvSpPr>
          <p:nvPr>
            <p:ph type="title"/>
          </p:nvPr>
        </p:nvSpPr>
        <p:spPr/>
        <p:txBody>
          <a:bodyPr/>
          <a:lstStyle/>
          <a:p>
            <a:pPr eaLnBrk="1" hangingPunct="1"/>
            <a:r>
              <a:rPr lang="en-US" altLang="en-US"/>
              <a:t>Forward Chaining</a:t>
            </a:r>
          </a:p>
        </p:txBody>
      </p:sp>
      <p:sp>
        <p:nvSpPr>
          <p:cNvPr id="51205" name="Rectangle 3"/>
          <p:cNvSpPr>
            <a:spLocks noGrp="1" noChangeArrowheads="1"/>
          </p:cNvSpPr>
          <p:nvPr>
            <p:ph type="body" idx="1"/>
          </p:nvPr>
        </p:nvSpPr>
        <p:spPr>
          <a:xfrm>
            <a:off x="1981200" y="1600200"/>
            <a:ext cx="8229600" cy="990600"/>
          </a:xfrm>
        </p:spPr>
        <p:txBody>
          <a:bodyPr/>
          <a:lstStyle/>
          <a:p>
            <a:pPr eaLnBrk="1" hangingPunct="1">
              <a:lnSpc>
                <a:spcPct val="90000"/>
              </a:lnSpc>
            </a:pPr>
            <a:r>
              <a:rPr lang="en-US" altLang="en-US"/>
              <a:t>Fire any rule whose premises are satisfied in the KB</a:t>
            </a:r>
          </a:p>
          <a:p>
            <a:pPr eaLnBrk="1" hangingPunct="1">
              <a:lnSpc>
                <a:spcPct val="90000"/>
              </a:lnSpc>
            </a:pPr>
            <a:r>
              <a:rPr lang="en-US" altLang="en-US"/>
              <a:t>Add its conclusion to the KB until the query is found</a:t>
            </a:r>
          </a:p>
        </p:txBody>
      </p:sp>
      <p:pic>
        <p:nvPicPr>
          <p:cNvPr id="512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819401"/>
            <a:ext cx="55626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222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BD571F62-92E6-4F7B-AF28-E38F88C6B674}" type="slidenum">
              <a:rPr lang="en-US" altLang="en-US"/>
              <a:pPr eaLnBrk="1" hangingPunct="1"/>
              <a:t>553</a:t>
            </a:fld>
            <a:endParaRPr lang="en-US" altLang="en-US"/>
          </a:p>
        </p:txBody>
      </p:sp>
      <p:sp>
        <p:nvSpPr>
          <p:cNvPr id="52228" name="Rectangle 2"/>
          <p:cNvSpPr>
            <a:spLocks noGrp="1" noChangeArrowheads="1"/>
          </p:cNvSpPr>
          <p:nvPr>
            <p:ph type="title"/>
          </p:nvPr>
        </p:nvSpPr>
        <p:spPr/>
        <p:txBody>
          <a:bodyPr/>
          <a:lstStyle/>
          <a:p>
            <a:pPr eaLnBrk="1" hangingPunct="1"/>
            <a:r>
              <a:rPr lang="en-US" altLang="en-US"/>
              <a:t>Forward Chaining</a:t>
            </a:r>
          </a:p>
        </p:txBody>
      </p:sp>
      <p:sp>
        <p:nvSpPr>
          <p:cNvPr id="52229" name="Rectangle 3"/>
          <p:cNvSpPr>
            <a:spLocks noGrp="1" noChangeArrowheads="1"/>
          </p:cNvSpPr>
          <p:nvPr>
            <p:ph type="body" idx="1"/>
          </p:nvPr>
        </p:nvSpPr>
        <p:spPr>
          <a:xfrm>
            <a:off x="1981200" y="1600200"/>
            <a:ext cx="8229600" cy="990600"/>
          </a:xfrm>
        </p:spPr>
        <p:txBody>
          <a:bodyPr/>
          <a:lstStyle/>
          <a:p>
            <a:pPr eaLnBrk="1" hangingPunct="1">
              <a:lnSpc>
                <a:spcPct val="80000"/>
              </a:lnSpc>
            </a:pPr>
            <a:r>
              <a:rPr lang="en-US" altLang="en-US" sz="1800"/>
              <a:t>AND-OR Graph</a:t>
            </a:r>
          </a:p>
          <a:p>
            <a:pPr lvl="1" eaLnBrk="1" hangingPunct="1">
              <a:lnSpc>
                <a:spcPct val="80000"/>
              </a:lnSpc>
            </a:pPr>
            <a:r>
              <a:rPr lang="en-US" altLang="en-US" sz="1600"/>
              <a:t>multiple links joined by an arc indicate conjunction – every link must be proved</a:t>
            </a:r>
          </a:p>
          <a:p>
            <a:pPr lvl="1" eaLnBrk="1" hangingPunct="1">
              <a:lnSpc>
                <a:spcPct val="80000"/>
              </a:lnSpc>
            </a:pPr>
            <a:r>
              <a:rPr lang="en-US" altLang="en-US" sz="1600"/>
              <a:t>multiple links without an arc indicate disjunction – any link can be proved</a:t>
            </a:r>
          </a:p>
        </p:txBody>
      </p:sp>
      <p:pic>
        <p:nvPicPr>
          <p:cNvPr id="522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819401"/>
            <a:ext cx="55626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3251"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C02C2E97-768E-4569-9069-A5896F865D10}" type="slidenum">
              <a:rPr lang="en-US" altLang="en-US"/>
              <a:pPr eaLnBrk="1" hangingPunct="1"/>
              <a:t>554</a:t>
            </a:fld>
            <a:endParaRPr lang="en-US" altLang="en-US"/>
          </a:p>
        </p:txBody>
      </p:sp>
      <p:sp>
        <p:nvSpPr>
          <p:cNvPr id="53252" name="Rectangle 4"/>
          <p:cNvSpPr>
            <a:spLocks noGrp="1" noChangeArrowheads="1"/>
          </p:cNvSpPr>
          <p:nvPr>
            <p:ph type="title"/>
          </p:nvPr>
        </p:nvSpPr>
        <p:spPr/>
        <p:txBody>
          <a:bodyPr/>
          <a:lstStyle/>
          <a:p>
            <a:pPr eaLnBrk="1" hangingPunct="1"/>
            <a:r>
              <a:rPr lang="en-US" altLang="en-US"/>
              <a:t>Forward Chaining</a:t>
            </a:r>
          </a:p>
        </p:txBody>
      </p:sp>
      <p:pic>
        <p:nvPicPr>
          <p:cNvPr id="532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76400"/>
            <a:ext cx="2559050"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4275"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89D7A03-9FE5-4A26-84C5-6D2B952AB608}" type="slidenum">
              <a:rPr lang="en-US" altLang="en-US"/>
              <a:pPr eaLnBrk="1" hangingPunct="1"/>
              <a:t>555</a:t>
            </a:fld>
            <a:endParaRPr lang="en-US" altLang="en-US"/>
          </a:p>
        </p:txBody>
      </p:sp>
      <p:sp>
        <p:nvSpPr>
          <p:cNvPr id="54276" name="Rectangle 4"/>
          <p:cNvSpPr>
            <a:spLocks noGrp="1" noChangeArrowheads="1"/>
          </p:cNvSpPr>
          <p:nvPr>
            <p:ph type="title"/>
          </p:nvPr>
        </p:nvSpPr>
        <p:spPr/>
        <p:txBody>
          <a:bodyPr/>
          <a:lstStyle/>
          <a:p>
            <a:pPr eaLnBrk="1" hangingPunct="1"/>
            <a:r>
              <a:rPr lang="en-US" altLang="en-US"/>
              <a:t>Forward Chaining</a:t>
            </a:r>
          </a:p>
        </p:txBody>
      </p:sp>
      <p:pic>
        <p:nvPicPr>
          <p:cNvPr id="542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6401"/>
            <a:ext cx="254158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5299"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19F6183-5133-4D1D-8718-B7F91727A762}" type="slidenum">
              <a:rPr lang="en-US" altLang="en-US"/>
              <a:pPr eaLnBrk="1" hangingPunct="1"/>
              <a:t>556</a:t>
            </a:fld>
            <a:endParaRPr lang="en-US" altLang="en-US"/>
          </a:p>
        </p:txBody>
      </p:sp>
      <p:sp>
        <p:nvSpPr>
          <p:cNvPr id="55300" name="Rectangle 4"/>
          <p:cNvSpPr>
            <a:spLocks noGrp="1" noChangeArrowheads="1"/>
          </p:cNvSpPr>
          <p:nvPr>
            <p:ph type="title"/>
          </p:nvPr>
        </p:nvSpPr>
        <p:spPr/>
        <p:txBody>
          <a:bodyPr/>
          <a:lstStyle/>
          <a:p>
            <a:pPr eaLnBrk="1" hangingPunct="1"/>
            <a:r>
              <a:rPr lang="en-US" altLang="en-US"/>
              <a:t>Forward Chaining</a:t>
            </a:r>
          </a:p>
        </p:txBody>
      </p:sp>
      <p:pic>
        <p:nvPicPr>
          <p:cNvPr id="553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8"/>
            <a:ext cx="2522537"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6323"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85E90360-1A61-489F-A843-D94EA52DCF2E}" type="slidenum">
              <a:rPr lang="en-US" altLang="en-US"/>
              <a:pPr eaLnBrk="1" hangingPunct="1"/>
              <a:t>557</a:t>
            </a:fld>
            <a:endParaRPr lang="en-US" altLang="en-US"/>
          </a:p>
        </p:txBody>
      </p:sp>
      <p:sp>
        <p:nvSpPr>
          <p:cNvPr id="56324" name="Rectangle 4"/>
          <p:cNvSpPr>
            <a:spLocks noGrp="1" noChangeArrowheads="1"/>
          </p:cNvSpPr>
          <p:nvPr>
            <p:ph type="title"/>
          </p:nvPr>
        </p:nvSpPr>
        <p:spPr/>
        <p:txBody>
          <a:bodyPr/>
          <a:lstStyle/>
          <a:p>
            <a:pPr eaLnBrk="1" hangingPunct="1"/>
            <a:r>
              <a:rPr lang="en-US" altLang="en-US"/>
              <a:t>Forward Chaining</a:t>
            </a:r>
          </a:p>
        </p:txBody>
      </p:sp>
      <p:pic>
        <p:nvPicPr>
          <p:cNvPr id="563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9"/>
            <a:ext cx="2522537" cy="38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7347"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974D0B0B-F7F4-4BDB-A1B0-6BE92926F390}" type="slidenum">
              <a:rPr lang="en-US" altLang="en-US"/>
              <a:pPr eaLnBrk="1" hangingPunct="1"/>
              <a:t>558</a:t>
            </a:fld>
            <a:endParaRPr lang="en-US" altLang="en-US"/>
          </a:p>
        </p:txBody>
      </p:sp>
      <p:sp>
        <p:nvSpPr>
          <p:cNvPr id="57348" name="Rectangle 4"/>
          <p:cNvSpPr>
            <a:spLocks noGrp="1" noChangeArrowheads="1"/>
          </p:cNvSpPr>
          <p:nvPr>
            <p:ph type="title"/>
          </p:nvPr>
        </p:nvSpPr>
        <p:spPr/>
        <p:txBody>
          <a:bodyPr/>
          <a:lstStyle/>
          <a:p>
            <a:pPr eaLnBrk="1" hangingPunct="1"/>
            <a:r>
              <a:rPr lang="en-US" altLang="en-US"/>
              <a:t>Forward Chaining</a:t>
            </a:r>
          </a:p>
        </p:txBody>
      </p:sp>
      <p:pic>
        <p:nvPicPr>
          <p:cNvPr id="573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1671639"/>
            <a:ext cx="2532062" cy="381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8371"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2364BC09-007C-4D18-85A0-7D1DD3546DFD}" type="slidenum">
              <a:rPr lang="en-US" altLang="en-US"/>
              <a:pPr eaLnBrk="1" hangingPunct="1"/>
              <a:t>559</a:t>
            </a:fld>
            <a:endParaRPr lang="en-US" altLang="en-US"/>
          </a:p>
        </p:txBody>
      </p:sp>
      <p:sp>
        <p:nvSpPr>
          <p:cNvPr id="58372" name="Rectangle 4"/>
          <p:cNvSpPr>
            <a:spLocks noGrp="1" noChangeArrowheads="1"/>
          </p:cNvSpPr>
          <p:nvPr>
            <p:ph type="title"/>
          </p:nvPr>
        </p:nvSpPr>
        <p:spPr/>
        <p:txBody>
          <a:bodyPr/>
          <a:lstStyle/>
          <a:p>
            <a:pPr eaLnBrk="1" hangingPunct="1"/>
            <a:r>
              <a:rPr lang="en-US" altLang="en-US"/>
              <a:t>Forward Chaining</a:t>
            </a:r>
          </a:p>
        </p:txBody>
      </p:sp>
      <p:pic>
        <p:nvPicPr>
          <p:cNvPr id="583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1671639"/>
            <a:ext cx="2578100"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8911687" cy="1280890"/>
          </a:xfrm>
        </p:spPr>
        <p:txBody>
          <a:bodyPr/>
          <a:lstStyle/>
          <a:p>
            <a:r>
              <a:rPr lang="en-US" dirty="0"/>
              <a:t>ENVIRONMENT  CLASS</a:t>
            </a:r>
          </a:p>
        </p:txBody>
      </p:sp>
      <p:sp>
        <p:nvSpPr>
          <p:cNvPr id="3" name="Content Placeholder 2"/>
          <p:cNvSpPr>
            <a:spLocks noGrp="1"/>
          </p:cNvSpPr>
          <p:nvPr>
            <p:ph idx="1"/>
          </p:nvPr>
        </p:nvSpPr>
        <p:spPr>
          <a:xfrm>
            <a:off x="1981200" y="2133600"/>
            <a:ext cx="8915400" cy="3777622"/>
          </a:xfrm>
          <a:noFill/>
        </p:spPr>
        <p:txBody>
          <a:bodyPr>
            <a:normAutofit/>
          </a:bodyPr>
          <a:lstStyle/>
          <a:p>
            <a:pPr marL="0" indent="0" algn="just">
              <a:buNone/>
            </a:pPr>
            <a:r>
              <a:rPr lang="en-US" sz="2000" dirty="0">
                <a:latin typeface="+mj-lt"/>
              </a:rPr>
              <a:t>A number of environments are implemented, together with a general-purpose environment simulator that places one or more agents in a simulated environment, observes their behavior over time, and evaluates them according to a given performance measure. Such experiments are often carried out not for a single environment but for many environments drawn from an </a:t>
            </a:r>
            <a:r>
              <a:rPr lang="en-US" sz="2000" b="1" dirty="0">
                <a:solidFill>
                  <a:srgbClr val="00B0F0"/>
                </a:solidFill>
                <a:latin typeface="+mj-lt"/>
              </a:rPr>
              <a:t>environment class</a:t>
            </a:r>
            <a:r>
              <a:rPr lang="en-US" sz="2000" dirty="0">
                <a:latin typeface="+mj-lt"/>
              </a:rPr>
              <a:t>. </a:t>
            </a:r>
          </a:p>
          <a:p>
            <a:pPr marL="0" indent="0">
              <a:buNone/>
            </a:pPr>
            <a:endParaRPr lang="en-US" sz="2000" dirty="0">
              <a:latin typeface="+mj-lt"/>
            </a:endParaRPr>
          </a:p>
          <a:p>
            <a:pPr marL="0" indent="0" algn="just">
              <a:buNone/>
            </a:pPr>
            <a:r>
              <a:rPr lang="en-US" sz="2000" dirty="0">
                <a:solidFill>
                  <a:srgbClr val="FF0000"/>
                </a:solidFill>
                <a:latin typeface="+mj-lt"/>
              </a:rPr>
              <a:t>For example, to evaluate a taxi driver in simulated traffic, we would want to run many simulations with different traffic, lighting, and weather conditions. If we designed the agent for a single scenario, we might be able to take advantage of specific properties of the particular case but might not identify a good design for driving in general.</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59395"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B1E74FA3-1417-4FE3-880E-52B19AC33D05}" type="slidenum">
              <a:rPr lang="en-US" altLang="en-US"/>
              <a:pPr eaLnBrk="1" hangingPunct="1"/>
              <a:t>560</a:t>
            </a:fld>
            <a:endParaRPr lang="en-US" altLang="en-US"/>
          </a:p>
        </p:txBody>
      </p:sp>
      <p:sp>
        <p:nvSpPr>
          <p:cNvPr id="59396" name="Rectangle 4"/>
          <p:cNvSpPr>
            <a:spLocks noGrp="1" noChangeArrowheads="1"/>
          </p:cNvSpPr>
          <p:nvPr>
            <p:ph type="title"/>
          </p:nvPr>
        </p:nvSpPr>
        <p:spPr/>
        <p:txBody>
          <a:bodyPr/>
          <a:lstStyle/>
          <a:p>
            <a:pPr eaLnBrk="1" hangingPunct="1"/>
            <a:r>
              <a:rPr lang="en-US" altLang="en-US"/>
              <a:t>Forward Chaining</a:t>
            </a:r>
          </a:p>
        </p:txBody>
      </p:sp>
      <p:pic>
        <p:nvPicPr>
          <p:cNvPr id="593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9"/>
            <a:ext cx="2568575" cy="390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0419"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57397417-38B6-4F87-B5A0-0354C77793E4}" type="slidenum">
              <a:rPr lang="en-US" altLang="en-US"/>
              <a:pPr eaLnBrk="1" hangingPunct="1"/>
              <a:t>561</a:t>
            </a:fld>
            <a:endParaRPr lang="en-US" altLang="en-US"/>
          </a:p>
        </p:txBody>
      </p:sp>
      <p:sp>
        <p:nvSpPr>
          <p:cNvPr id="60420" name="Rectangle 4"/>
          <p:cNvSpPr>
            <a:spLocks noGrp="1" noChangeArrowheads="1"/>
          </p:cNvSpPr>
          <p:nvPr>
            <p:ph type="title"/>
          </p:nvPr>
        </p:nvSpPr>
        <p:spPr/>
        <p:txBody>
          <a:bodyPr/>
          <a:lstStyle/>
          <a:p>
            <a:pPr eaLnBrk="1" hangingPunct="1"/>
            <a:r>
              <a:rPr lang="en-US" altLang="en-US"/>
              <a:t>Forward Chaining</a:t>
            </a:r>
          </a:p>
        </p:txBody>
      </p:sp>
      <p:pic>
        <p:nvPicPr>
          <p:cNvPr id="604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9"/>
            <a:ext cx="2568575" cy="390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1443"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1A6D01B5-0E25-497C-BF12-3163C45E1D76}" type="slidenum">
              <a:rPr lang="en-US" altLang="en-US"/>
              <a:pPr eaLnBrk="1" hangingPunct="1"/>
              <a:t>562</a:t>
            </a:fld>
            <a:endParaRPr lang="en-US" altLang="en-US"/>
          </a:p>
        </p:txBody>
      </p:sp>
      <p:sp>
        <p:nvSpPr>
          <p:cNvPr id="61444" name="Rectangle 2"/>
          <p:cNvSpPr>
            <a:spLocks noGrp="1" noChangeArrowheads="1"/>
          </p:cNvSpPr>
          <p:nvPr>
            <p:ph type="title"/>
          </p:nvPr>
        </p:nvSpPr>
        <p:spPr/>
        <p:txBody>
          <a:bodyPr/>
          <a:lstStyle/>
          <a:p>
            <a:pPr eaLnBrk="1" hangingPunct="1"/>
            <a:r>
              <a:rPr lang="en-US" altLang="en-US"/>
              <a:t>Backward Chaining</a:t>
            </a:r>
          </a:p>
        </p:txBody>
      </p:sp>
      <p:sp>
        <p:nvSpPr>
          <p:cNvPr id="61445" name="Rectangle 3"/>
          <p:cNvSpPr>
            <a:spLocks noGrp="1" noChangeArrowheads="1"/>
          </p:cNvSpPr>
          <p:nvPr>
            <p:ph type="body" idx="1"/>
          </p:nvPr>
        </p:nvSpPr>
        <p:spPr/>
        <p:txBody>
          <a:bodyPr>
            <a:normAutofit fontScale="62500" lnSpcReduction="20000"/>
          </a:bodyPr>
          <a:lstStyle/>
          <a:p>
            <a:pPr eaLnBrk="1" hangingPunct="1">
              <a:lnSpc>
                <a:spcPct val="90000"/>
              </a:lnSpc>
            </a:pPr>
            <a:r>
              <a:rPr lang="en-US" altLang="en-US" sz="2800"/>
              <a:t>Idea: work backwards from the query q:</a:t>
            </a:r>
          </a:p>
          <a:p>
            <a:pPr lvl="1" eaLnBrk="1" hangingPunct="1">
              <a:lnSpc>
                <a:spcPct val="90000"/>
              </a:lnSpc>
            </a:pPr>
            <a:r>
              <a:rPr lang="en-US" altLang="en-US" sz="2400"/>
              <a:t>To prove q by BC,</a:t>
            </a:r>
          </a:p>
          <a:p>
            <a:pPr lvl="2" eaLnBrk="1" hangingPunct="1">
              <a:lnSpc>
                <a:spcPct val="90000"/>
              </a:lnSpc>
            </a:pPr>
            <a:r>
              <a:rPr lang="en-US" altLang="en-US" sz="2000"/>
              <a:t>Check if q is known already, or</a:t>
            </a:r>
          </a:p>
          <a:p>
            <a:pPr lvl="2" eaLnBrk="1" hangingPunct="1">
              <a:lnSpc>
                <a:spcPct val="90000"/>
              </a:lnSpc>
            </a:pPr>
            <a:r>
              <a:rPr lang="en-US" altLang="en-US" sz="2000"/>
              <a:t>Prove by BC all premises of some rule concluding q</a:t>
            </a:r>
          </a:p>
          <a:p>
            <a:pPr lvl="2" eaLnBrk="1" hangingPunct="1">
              <a:lnSpc>
                <a:spcPct val="90000"/>
              </a:lnSpc>
            </a:pPr>
            <a:endParaRPr lang="en-US" altLang="en-US" sz="2000"/>
          </a:p>
          <a:p>
            <a:pPr eaLnBrk="1" hangingPunct="1">
              <a:lnSpc>
                <a:spcPct val="90000"/>
              </a:lnSpc>
            </a:pPr>
            <a:r>
              <a:rPr lang="en-US" altLang="en-US" sz="2800"/>
              <a:t>Avoid loops</a:t>
            </a:r>
          </a:p>
          <a:p>
            <a:pPr lvl="1" eaLnBrk="1" hangingPunct="1">
              <a:lnSpc>
                <a:spcPct val="90000"/>
              </a:lnSpc>
            </a:pPr>
            <a:r>
              <a:rPr lang="en-US" altLang="en-US" sz="2400"/>
              <a:t>Check if new subgoal is already on the goal stack</a:t>
            </a:r>
          </a:p>
          <a:p>
            <a:pPr lvl="1" eaLnBrk="1" hangingPunct="1">
              <a:lnSpc>
                <a:spcPct val="90000"/>
              </a:lnSpc>
              <a:buFontTx/>
              <a:buNone/>
            </a:pPr>
            <a:endParaRPr lang="en-US" altLang="en-US" sz="2400"/>
          </a:p>
          <a:p>
            <a:pPr eaLnBrk="1" hangingPunct="1">
              <a:lnSpc>
                <a:spcPct val="90000"/>
              </a:lnSpc>
            </a:pPr>
            <a:r>
              <a:rPr lang="en-US" altLang="en-US" sz="2800"/>
              <a:t>Avoid repeated work: check if new subgoal</a:t>
            </a:r>
          </a:p>
          <a:p>
            <a:pPr lvl="1" eaLnBrk="1" hangingPunct="1">
              <a:lnSpc>
                <a:spcPct val="90000"/>
              </a:lnSpc>
            </a:pPr>
            <a:r>
              <a:rPr lang="en-US" altLang="en-US" sz="2400"/>
              <a:t>Has already been proved true, or</a:t>
            </a:r>
          </a:p>
          <a:p>
            <a:pPr lvl="1" eaLnBrk="1" hangingPunct="1">
              <a:lnSpc>
                <a:spcPct val="90000"/>
              </a:lnSpc>
            </a:pPr>
            <a:r>
              <a:rPr lang="en-US" altLang="en-US" sz="2400"/>
              <a:t>Has already failed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2467"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6B59B73B-774B-4647-9ED4-B6D8908A150A}" type="slidenum">
              <a:rPr lang="en-US" altLang="en-US"/>
              <a:pPr eaLnBrk="1" hangingPunct="1"/>
              <a:t>563</a:t>
            </a:fld>
            <a:endParaRPr lang="en-US" altLang="en-US"/>
          </a:p>
        </p:txBody>
      </p:sp>
      <p:sp>
        <p:nvSpPr>
          <p:cNvPr id="62468" name="Rectangle 2"/>
          <p:cNvSpPr>
            <a:spLocks noGrp="1" noChangeArrowheads="1"/>
          </p:cNvSpPr>
          <p:nvPr>
            <p:ph type="title"/>
          </p:nvPr>
        </p:nvSpPr>
        <p:spPr/>
        <p:txBody>
          <a:bodyPr/>
          <a:lstStyle/>
          <a:p>
            <a:pPr eaLnBrk="1" hangingPunct="1"/>
            <a:r>
              <a:rPr lang="en-US" altLang="en-US"/>
              <a:t>Backward Chaining</a:t>
            </a:r>
          </a:p>
        </p:txBody>
      </p:sp>
      <p:pic>
        <p:nvPicPr>
          <p:cNvPr id="6246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1671639"/>
            <a:ext cx="2532062"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3491"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D09A222E-8B40-4E8F-B430-4F78FD482968}" type="slidenum">
              <a:rPr lang="en-US" altLang="en-US"/>
              <a:pPr eaLnBrk="1" hangingPunct="1"/>
              <a:t>564</a:t>
            </a:fld>
            <a:endParaRPr lang="en-US" altLang="en-US"/>
          </a:p>
        </p:txBody>
      </p:sp>
      <p:sp>
        <p:nvSpPr>
          <p:cNvPr id="63492" name="Rectangle 4"/>
          <p:cNvSpPr>
            <a:spLocks noGrp="1" noChangeArrowheads="1"/>
          </p:cNvSpPr>
          <p:nvPr>
            <p:ph type="title"/>
          </p:nvPr>
        </p:nvSpPr>
        <p:spPr/>
        <p:txBody>
          <a:bodyPr/>
          <a:lstStyle/>
          <a:p>
            <a:pPr eaLnBrk="1" hangingPunct="1"/>
            <a:r>
              <a:rPr lang="en-US" altLang="en-US"/>
              <a:t>Backward Chaining</a:t>
            </a:r>
          </a:p>
        </p:txBody>
      </p:sp>
      <p:pic>
        <p:nvPicPr>
          <p:cNvPr id="63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1671639"/>
            <a:ext cx="2532062"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4515"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4DFFD0C1-420B-487B-B778-5455A324843B}" type="slidenum">
              <a:rPr lang="en-US" altLang="en-US"/>
              <a:pPr eaLnBrk="1" hangingPunct="1"/>
              <a:t>565</a:t>
            </a:fld>
            <a:endParaRPr lang="en-US" altLang="en-US"/>
          </a:p>
        </p:txBody>
      </p:sp>
      <p:sp>
        <p:nvSpPr>
          <p:cNvPr id="64516" name="Rectangle 4"/>
          <p:cNvSpPr>
            <a:spLocks noGrp="1" noChangeArrowheads="1"/>
          </p:cNvSpPr>
          <p:nvPr>
            <p:ph type="title"/>
          </p:nvPr>
        </p:nvSpPr>
        <p:spPr/>
        <p:txBody>
          <a:bodyPr/>
          <a:lstStyle/>
          <a:p>
            <a:pPr eaLnBrk="1" hangingPunct="1"/>
            <a:r>
              <a:rPr lang="en-US" altLang="en-US"/>
              <a:t>Backward Chaining</a:t>
            </a:r>
          </a:p>
        </p:txBody>
      </p:sp>
      <p:pic>
        <p:nvPicPr>
          <p:cNvPr id="64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8"/>
            <a:ext cx="2541587"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5539"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88EA4768-6AA0-42FE-B1B0-CA84001E2F62}" type="slidenum">
              <a:rPr lang="en-US" altLang="en-US"/>
              <a:pPr eaLnBrk="1" hangingPunct="1"/>
              <a:t>566</a:t>
            </a:fld>
            <a:endParaRPr lang="en-US" altLang="en-US"/>
          </a:p>
        </p:txBody>
      </p:sp>
      <p:sp>
        <p:nvSpPr>
          <p:cNvPr id="65540" name="Rectangle 4"/>
          <p:cNvSpPr>
            <a:spLocks noGrp="1" noChangeArrowheads="1"/>
          </p:cNvSpPr>
          <p:nvPr>
            <p:ph type="title"/>
          </p:nvPr>
        </p:nvSpPr>
        <p:spPr/>
        <p:txBody>
          <a:bodyPr/>
          <a:lstStyle/>
          <a:p>
            <a:pPr eaLnBrk="1" hangingPunct="1"/>
            <a:r>
              <a:rPr lang="en-US" altLang="en-US"/>
              <a:t>Backward Chaining</a:t>
            </a:r>
          </a:p>
        </p:txBody>
      </p:sp>
      <p:pic>
        <p:nvPicPr>
          <p:cNvPr id="655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9"/>
            <a:ext cx="2632075"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6563"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08ECADC6-DE45-4E67-B009-7FC5B76C3A30}" type="slidenum">
              <a:rPr lang="en-US" altLang="en-US"/>
              <a:pPr eaLnBrk="1" hangingPunct="1"/>
              <a:t>567</a:t>
            </a:fld>
            <a:endParaRPr lang="en-US" altLang="en-US"/>
          </a:p>
        </p:txBody>
      </p:sp>
      <p:sp>
        <p:nvSpPr>
          <p:cNvPr id="66564" name="Rectangle 4"/>
          <p:cNvSpPr>
            <a:spLocks noGrp="1" noChangeArrowheads="1"/>
          </p:cNvSpPr>
          <p:nvPr>
            <p:ph type="title"/>
          </p:nvPr>
        </p:nvSpPr>
        <p:spPr/>
        <p:txBody>
          <a:bodyPr/>
          <a:lstStyle/>
          <a:p>
            <a:pPr eaLnBrk="1" hangingPunct="1"/>
            <a:r>
              <a:rPr lang="en-US" altLang="en-US"/>
              <a:t>Backward Chaining</a:t>
            </a:r>
          </a:p>
        </p:txBody>
      </p:sp>
      <p:pic>
        <p:nvPicPr>
          <p:cNvPr id="665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8"/>
            <a:ext cx="2541587"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7587"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23AD9694-A87E-4A97-8D4A-FE0C4559EDBC}" type="slidenum">
              <a:rPr lang="en-US" altLang="en-US"/>
              <a:pPr eaLnBrk="1" hangingPunct="1"/>
              <a:t>568</a:t>
            </a:fld>
            <a:endParaRPr lang="en-US" altLang="en-US"/>
          </a:p>
        </p:txBody>
      </p:sp>
      <p:sp>
        <p:nvSpPr>
          <p:cNvPr id="67588" name="Rectangle 4"/>
          <p:cNvSpPr>
            <a:spLocks noGrp="1" noChangeArrowheads="1"/>
          </p:cNvSpPr>
          <p:nvPr>
            <p:ph type="title"/>
          </p:nvPr>
        </p:nvSpPr>
        <p:spPr/>
        <p:txBody>
          <a:bodyPr/>
          <a:lstStyle/>
          <a:p>
            <a:pPr eaLnBrk="1" hangingPunct="1"/>
            <a:r>
              <a:rPr lang="en-US" altLang="en-US"/>
              <a:t>Backward Chaining</a:t>
            </a:r>
          </a:p>
        </p:txBody>
      </p:sp>
      <p:pic>
        <p:nvPicPr>
          <p:cNvPr id="675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8"/>
            <a:ext cx="2624137"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8611"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9FF101A0-0A1D-4ECC-A6E5-95E0861359BB}" type="slidenum">
              <a:rPr lang="en-US" altLang="en-US"/>
              <a:pPr eaLnBrk="1" hangingPunct="1"/>
              <a:t>569</a:t>
            </a:fld>
            <a:endParaRPr lang="en-US" altLang="en-US"/>
          </a:p>
        </p:txBody>
      </p:sp>
      <p:sp>
        <p:nvSpPr>
          <p:cNvPr id="68612" name="Rectangle 4"/>
          <p:cNvSpPr>
            <a:spLocks noGrp="1" noChangeArrowheads="1"/>
          </p:cNvSpPr>
          <p:nvPr>
            <p:ph type="title"/>
          </p:nvPr>
        </p:nvSpPr>
        <p:spPr/>
        <p:txBody>
          <a:bodyPr/>
          <a:lstStyle/>
          <a:p>
            <a:pPr eaLnBrk="1" hangingPunct="1"/>
            <a:r>
              <a:rPr lang="en-US" altLang="en-US"/>
              <a:t>Backward Chaining</a:t>
            </a:r>
          </a:p>
        </p:txBody>
      </p:sp>
      <p:pic>
        <p:nvPicPr>
          <p:cNvPr id="686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1671638"/>
            <a:ext cx="2551112"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7313" y="609600"/>
            <a:ext cx="8911687" cy="1280890"/>
          </a:xfrm>
        </p:spPr>
        <p:txBody>
          <a:bodyPr>
            <a:normAutofit/>
          </a:bodyPr>
          <a:lstStyle/>
          <a:p>
            <a:r>
              <a:rPr lang="en-US" dirty="0"/>
              <a:t>ENVIRONMENT  GENERATOR</a:t>
            </a:r>
          </a:p>
        </p:txBody>
      </p:sp>
      <p:sp>
        <p:nvSpPr>
          <p:cNvPr id="3" name="Content Placeholder 2"/>
          <p:cNvSpPr>
            <a:spLocks noGrp="1"/>
          </p:cNvSpPr>
          <p:nvPr>
            <p:ph idx="1"/>
          </p:nvPr>
        </p:nvSpPr>
        <p:spPr>
          <a:xfrm>
            <a:off x="2133600" y="2209800"/>
            <a:ext cx="8915400" cy="3777622"/>
          </a:xfrm>
        </p:spPr>
        <p:txBody>
          <a:bodyPr>
            <a:normAutofit/>
          </a:bodyPr>
          <a:lstStyle/>
          <a:p>
            <a:pPr marL="0" indent="0" algn="just">
              <a:buNone/>
            </a:pPr>
            <a:r>
              <a:rPr lang="en-US" sz="2000" dirty="0">
                <a:latin typeface="+mj-lt"/>
              </a:rPr>
              <a:t>An </a:t>
            </a:r>
            <a:r>
              <a:rPr lang="en-US" sz="2000" b="1" dirty="0">
                <a:solidFill>
                  <a:srgbClr val="00B0F0"/>
                </a:solidFill>
                <a:latin typeface="+mj-lt"/>
              </a:rPr>
              <a:t>environment generator </a:t>
            </a:r>
            <a:r>
              <a:rPr lang="en-US" sz="2000" dirty="0">
                <a:latin typeface="+mj-lt"/>
              </a:rPr>
              <a:t>for each environment class that selects particular environments (with certain likelihoods) in which to run the agent.</a:t>
            </a:r>
          </a:p>
          <a:p>
            <a:pPr marL="0" indent="0" algn="just">
              <a:buNone/>
            </a:pPr>
            <a:endParaRPr lang="en-US" sz="2000" dirty="0">
              <a:latin typeface="+mj-lt"/>
            </a:endParaRPr>
          </a:p>
          <a:p>
            <a:pPr marL="0" indent="0" algn="just">
              <a:buNone/>
            </a:pPr>
            <a:r>
              <a:rPr lang="en-US" sz="2000" dirty="0">
                <a:solidFill>
                  <a:srgbClr val="FF0000"/>
                </a:solidFill>
                <a:latin typeface="+mj-lt"/>
              </a:rPr>
              <a:t>For example, the vacuum environment generator initializes the dirt pattern and agent location randomly. We are then interested in the agent’s average performance over the environment class. A rational agent for a given environment class maximizes this average performance.</a:t>
            </a: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69635"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D31D5E55-7C17-4D73-961B-F54FB3DA2CA1}" type="slidenum">
              <a:rPr lang="en-US" altLang="en-US"/>
              <a:pPr eaLnBrk="1" hangingPunct="1"/>
              <a:t>570</a:t>
            </a:fld>
            <a:endParaRPr lang="en-US" altLang="en-US"/>
          </a:p>
        </p:txBody>
      </p:sp>
      <p:sp>
        <p:nvSpPr>
          <p:cNvPr id="69636" name="Rectangle 4"/>
          <p:cNvSpPr>
            <a:spLocks noGrp="1" noChangeArrowheads="1"/>
          </p:cNvSpPr>
          <p:nvPr>
            <p:ph type="title"/>
          </p:nvPr>
        </p:nvSpPr>
        <p:spPr/>
        <p:txBody>
          <a:bodyPr/>
          <a:lstStyle/>
          <a:p>
            <a:pPr eaLnBrk="1" hangingPunct="1"/>
            <a:r>
              <a:rPr lang="en-US" altLang="en-US"/>
              <a:t>Backward Chaining</a:t>
            </a:r>
          </a:p>
        </p:txBody>
      </p:sp>
      <p:pic>
        <p:nvPicPr>
          <p:cNvPr id="696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8"/>
            <a:ext cx="263207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70659"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5F72CF1D-63AE-478A-99DD-7F50006A3384}" type="slidenum">
              <a:rPr lang="en-US" altLang="en-US"/>
              <a:pPr eaLnBrk="1" hangingPunct="1"/>
              <a:t>571</a:t>
            </a:fld>
            <a:endParaRPr lang="en-US" altLang="en-US"/>
          </a:p>
        </p:txBody>
      </p:sp>
      <p:sp>
        <p:nvSpPr>
          <p:cNvPr id="70660" name="Rectangle 4"/>
          <p:cNvSpPr>
            <a:spLocks noGrp="1" noChangeArrowheads="1"/>
          </p:cNvSpPr>
          <p:nvPr>
            <p:ph type="title"/>
          </p:nvPr>
        </p:nvSpPr>
        <p:spPr/>
        <p:txBody>
          <a:bodyPr/>
          <a:lstStyle/>
          <a:p>
            <a:pPr eaLnBrk="1" hangingPunct="1"/>
            <a:r>
              <a:rPr lang="en-US" altLang="en-US"/>
              <a:t>Backward Chaining</a:t>
            </a:r>
          </a:p>
        </p:txBody>
      </p:sp>
      <p:pic>
        <p:nvPicPr>
          <p:cNvPr id="706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1671639"/>
            <a:ext cx="2514600" cy="39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71683"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C1C20B3C-A557-486B-8346-B72D29124D63}" type="slidenum">
              <a:rPr lang="en-US" altLang="en-US"/>
              <a:pPr eaLnBrk="1" hangingPunct="1"/>
              <a:t>572</a:t>
            </a:fld>
            <a:endParaRPr lang="en-US" altLang="en-US"/>
          </a:p>
        </p:txBody>
      </p:sp>
      <p:sp>
        <p:nvSpPr>
          <p:cNvPr id="71684" name="Rectangle 4"/>
          <p:cNvSpPr>
            <a:spLocks noGrp="1" noChangeArrowheads="1"/>
          </p:cNvSpPr>
          <p:nvPr>
            <p:ph type="title"/>
          </p:nvPr>
        </p:nvSpPr>
        <p:spPr/>
        <p:txBody>
          <a:bodyPr/>
          <a:lstStyle/>
          <a:p>
            <a:pPr eaLnBrk="1" hangingPunct="1"/>
            <a:r>
              <a:rPr lang="en-US" altLang="en-US"/>
              <a:t>Backward Chaining</a:t>
            </a:r>
          </a:p>
        </p:txBody>
      </p:sp>
      <p:pic>
        <p:nvPicPr>
          <p:cNvPr id="716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8"/>
            <a:ext cx="2541587"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72707"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0F85A0C9-C2EB-4018-B3F4-DC46C11B705C}" type="slidenum">
              <a:rPr lang="en-US" altLang="en-US"/>
              <a:pPr eaLnBrk="1" hangingPunct="1"/>
              <a:t>573</a:t>
            </a:fld>
            <a:endParaRPr lang="en-US" altLang="en-US"/>
          </a:p>
        </p:txBody>
      </p:sp>
      <p:sp>
        <p:nvSpPr>
          <p:cNvPr id="72708" name="Rectangle 4"/>
          <p:cNvSpPr>
            <a:spLocks noGrp="1" noChangeArrowheads="1"/>
          </p:cNvSpPr>
          <p:nvPr>
            <p:ph type="title"/>
          </p:nvPr>
        </p:nvSpPr>
        <p:spPr/>
        <p:txBody>
          <a:bodyPr/>
          <a:lstStyle/>
          <a:p>
            <a:pPr eaLnBrk="1" hangingPunct="1"/>
            <a:r>
              <a:rPr lang="en-US" altLang="en-US"/>
              <a:t>Backward Chaining</a:t>
            </a:r>
          </a:p>
        </p:txBody>
      </p:sp>
      <p:pic>
        <p:nvPicPr>
          <p:cNvPr id="727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9" y="1671639"/>
            <a:ext cx="2522537" cy="39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a:t>AI: Chapter 7: Logical Agents</a:t>
            </a:r>
          </a:p>
        </p:txBody>
      </p:sp>
      <p:sp>
        <p:nvSpPr>
          <p:cNvPr id="7373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A7C561C1-2CA8-4E39-A928-951CBE281A64}" type="slidenum">
              <a:rPr lang="en-US" altLang="en-US"/>
              <a:pPr eaLnBrk="1" hangingPunct="1"/>
              <a:t>574</a:t>
            </a:fld>
            <a:endParaRPr lang="en-US" altLang="en-US"/>
          </a:p>
        </p:txBody>
      </p:sp>
      <p:sp>
        <p:nvSpPr>
          <p:cNvPr id="73732" name="Rectangle 2"/>
          <p:cNvSpPr>
            <a:spLocks noGrp="1" noChangeArrowheads="1"/>
          </p:cNvSpPr>
          <p:nvPr>
            <p:ph type="title"/>
          </p:nvPr>
        </p:nvSpPr>
        <p:spPr/>
        <p:txBody>
          <a:bodyPr/>
          <a:lstStyle/>
          <a:p>
            <a:pPr eaLnBrk="1" hangingPunct="1"/>
            <a:r>
              <a:rPr lang="en-US" altLang="en-US"/>
              <a:t>Forward Chaining vs. Backward Chaining</a:t>
            </a:r>
          </a:p>
        </p:txBody>
      </p:sp>
      <p:sp>
        <p:nvSpPr>
          <p:cNvPr id="73733" name="Rectangle 3"/>
          <p:cNvSpPr>
            <a:spLocks noGrp="1" noChangeArrowheads="1"/>
          </p:cNvSpPr>
          <p:nvPr>
            <p:ph type="body" idx="1"/>
          </p:nvPr>
        </p:nvSpPr>
        <p:spPr/>
        <p:txBody>
          <a:bodyPr>
            <a:normAutofit fontScale="70000" lnSpcReduction="20000"/>
          </a:bodyPr>
          <a:lstStyle/>
          <a:p>
            <a:pPr eaLnBrk="1" hangingPunct="1">
              <a:lnSpc>
                <a:spcPct val="80000"/>
              </a:lnSpc>
            </a:pPr>
            <a:r>
              <a:rPr lang="en-US" altLang="en-US" sz="2800"/>
              <a:t>Forward Chaining is data driven</a:t>
            </a:r>
          </a:p>
          <a:p>
            <a:pPr lvl="1" eaLnBrk="1" hangingPunct="1">
              <a:lnSpc>
                <a:spcPct val="80000"/>
              </a:lnSpc>
            </a:pPr>
            <a:r>
              <a:rPr lang="en-US" altLang="en-US" sz="2400"/>
              <a:t>Automatic, unconscious processing</a:t>
            </a:r>
          </a:p>
          <a:p>
            <a:pPr lvl="1" eaLnBrk="1" hangingPunct="1">
              <a:lnSpc>
                <a:spcPct val="80000"/>
              </a:lnSpc>
            </a:pPr>
            <a:r>
              <a:rPr lang="en-US" altLang="en-US" sz="2400"/>
              <a:t>E.g. object recognition, routine decisions</a:t>
            </a:r>
          </a:p>
          <a:p>
            <a:pPr lvl="1" eaLnBrk="1" hangingPunct="1">
              <a:lnSpc>
                <a:spcPct val="80000"/>
              </a:lnSpc>
            </a:pPr>
            <a:r>
              <a:rPr lang="en-US" altLang="en-US" sz="2400"/>
              <a:t>May do lots of work that is irrelevant to the goal</a:t>
            </a:r>
          </a:p>
          <a:p>
            <a:pPr lvl="1" eaLnBrk="1" hangingPunct="1">
              <a:lnSpc>
                <a:spcPct val="80000"/>
              </a:lnSpc>
            </a:pPr>
            <a:endParaRPr lang="en-US" altLang="en-US" sz="2400"/>
          </a:p>
          <a:p>
            <a:pPr eaLnBrk="1" hangingPunct="1">
              <a:lnSpc>
                <a:spcPct val="80000"/>
              </a:lnSpc>
            </a:pPr>
            <a:r>
              <a:rPr lang="en-US" altLang="en-US" sz="2800"/>
              <a:t>Backward Chaining is goal driven</a:t>
            </a:r>
          </a:p>
          <a:p>
            <a:pPr lvl="1" eaLnBrk="1" hangingPunct="1">
              <a:lnSpc>
                <a:spcPct val="80000"/>
              </a:lnSpc>
            </a:pPr>
            <a:r>
              <a:rPr lang="en-US" altLang="en-US" sz="2400"/>
              <a:t>Appropriate for problem solving</a:t>
            </a:r>
          </a:p>
          <a:p>
            <a:pPr lvl="1" eaLnBrk="1" hangingPunct="1">
              <a:lnSpc>
                <a:spcPct val="80000"/>
              </a:lnSpc>
            </a:pPr>
            <a:r>
              <a:rPr lang="en-US" altLang="en-US" sz="2400"/>
              <a:t>E.g. “Where are my keys?”, “How do I start the car?”</a:t>
            </a:r>
          </a:p>
          <a:p>
            <a:pPr lvl="1" eaLnBrk="1" hangingPunct="1">
              <a:lnSpc>
                <a:spcPct val="80000"/>
              </a:lnSpc>
            </a:pPr>
            <a:endParaRPr lang="en-US" altLang="en-US" sz="2400"/>
          </a:p>
          <a:p>
            <a:pPr eaLnBrk="1" hangingPunct="1">
              <a:lnSpc>
                <a:spcPct val="80000"/>
              </a:lnSpc>
            </a:pPr>
            <a:r>
              <a:rPr lang="en-US" altLang="en-US" sz="2800"/>
              <a:t>The complexity of BC can be much less than linear in size of the KB</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solidFill>
            <a:srgbClr val="FFFF00"/>
          </a:solidFill>
        </p:spPr>
        <p:txBody>
          <a:bodyPr/>
          <a:lstStyle/>
          <a:p>
            <a:r>
              <a:rPr lang="en-US" altLang="en-US" sz="3600"/>
              <a:t>K- Representation using symbolic logic</a:t>
            </a:r>
          </a:p>
        </p:txBody>
      </p:sp>
      <p:sp>
        <p:nvSpPr>
          <p:cNvPr id="19459" name="Content Placeholder 2"/>
          <p:cNvSpPr>
            <a:spLocks noGrp="1"/>
          </p:cNvSpPr>
          <p:nvPr>
            <p:ph idx="1"/>
          </p:nvPr>
        </p:nvSpPr>
        <p:spPr>
          <a:solidFill>
            <a:schemeClr val="accent1"/>
          </a:solidFill>
        </p:spPr>
        <p:txBody>
          <a:bodyPr/>
          <a:lstStyle/>
          <a:p>
            <a:r>
              <a:rPr lang="en-US" altLang="en-US"/>
              <a:t>Logic is the art of correct reasoning.</a:t>
            </a:r>
          </a:p>
          <a:p>
            <a:r>
              <a:rPr lang="en-US" altLang="en-US"/>
              <a:t>Symbolic logic uses symbolic structures to carry out automated reasoning to deduce facts </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solidFill>
            <a:srgbClr val="FF99FF"/>
          </a:solidFill>
        </p:spPr>
        <p:txBody>
          <a:bodyPr/>
          <a:lstStyle/>
          <a:p>
            <a:pPr eaLnBrk="1" hangingPunct="1"/>
            <a:r>
              <a:rPr lang="en-US" altLang="en-US"/>
              <a:t>Logic in general</a:t>
            </a:r>
          </a:p>
        </p:txBody>
      </p:sp>
      <p:sp>
        <p:nvSpPr>
          <p:cNvPr id="20483" name="Rectangle 3"/>
          <p:cNvSpPr>
            <a:spLocks noGrp="1" noChangeArrowheads="1"/>
          </p:cNvSpPr>
          <p:nvPr>
            <p:ph type="body" idx="1"/>
          </p:nvPr>
        </p:nvSpPr>
        <p:spPr>
          <a:solidFill>
            <a:schemeClr val="bg2">
              <a:lumMod val="60000"/>
              <a:lumOff val="40000"/>
            </a:schemeClr>
          </a:solidFill>
        </p:spPr>
        <p:txBody>
          <a:bodyPr>
            <a:normAutofit fontScale="62500" lnSpcReduction="20000"/>
          </a:bodyPr>
          <a:lstStyle/>
          <a:p>
            <a:pPr eaLnBrk="1" hangingPunct="1">
              <a:lnSpc>
                <a:spcPct val="90000"/>
              </a:lnSpc>
              <a:defRPr/>
            </a:pPr>
            <a:r>
              <a:rPr lang="en-US" dirty="0">
                <a:solidFill>
                  <a:schemeClr val="accent2"/>
                </a:solidFill>
              </a:rPr>
              <a:t>Logics</a:t>
            </a:r>
            <a:r>
              <a:rPr lang="en-US" dirty="0"/>
              <a:t> are formal languages for representing information such that conclusions can be drawn
</a:t>
            </a:r>
          </a:p>
          <a:p>
            <a:pPr eaLnBrk="1" hangingPunct="1">
              <a:lnSpc>
                <a:spcPct val="90000"/>
              </a:lnSpc>
              <a:defRPr/>
            </a:pPr>
            <a:r>
              <a:rPr lang="en-US" dirty="0">
                <a:solidFill>
                  <a:schemeClr val="accent2"/>
                </a:solidFill>
              </a:rPr>
              <a:t>Syntax</a:t>
            </a:r>
            <a:r>
              <a:rPr lang="en-US" dirty="0"/>
              <a:t> defines the sentences in the language</a:t>
            </a:r>
          </a:p>
          <a:p>
            <a:pPr eaLnBrk="1" hangingPunct="1">
              <a:lnSpc>
                <a:spcPct val="90000"/>
              </a:lnSpc>
              <a:defRPr/>
            </a:pPr>
            <a:r>
              <a:rPr lang="en-US" dirty="0">
                <a:solidFill>
                  <a:schemeClr val="accent2"/>
                </a:solidFill>
              </a:rPr>
              <a:t>Semantics</a:t>
            </a:r>
            <a:r>
              <a:rPr lang="en-US" dirty="0"/>
              <a:t> define the "meaning" of sentences;</a:t>
            </a:r>
          </a:p>
          <a:p>
            <a:pPr lvl="1" eaLnBrk="1" hangingPunct="1">
              <a:lnSpc>
                <a:spcPct val="90000"/>
              </a:lnSpc>
              <a:defRPr/>
            </a:pPr>
            <a:r>
              <a:rPr lang="en-US" dirty="0"/>
              <a:t>i.e., define </a:t>
            </a:r>
            <a:r>
              <a:rPr lang="en-US" dirty="0">
                <a:solidFill>
                  <a:schemeClr val="accent2"/>
                </a:solidFill>
              </a:rPr>
              <a:t>truth</a:t>
            </a:r>
            <a:r>
              <a:rPr lang="en-US" dirty="0"/>
              <a:t> of a sentence in a world</a:t>
            </a:r>
          </a:p>
          <a:p>
            <a:pPr lvl="1" eaLnBrk="1" hangingPunct="1">
              <a:lnSpc>
                <a:spcPct val="90000"/>
              </a:lnSpc>
              <a:buFontTx/>
              <a:buNone/>
              <a:defRPr/>
            </a:pPr>
            <a:endParaRPr lang="en-US" dirty="0"/>
          </a:p>
          <a:p>
            <a:pPr eaLnBrk="1" hangingPunct="1">
              <a:lnSpc>
                <a:spcPct val="90000"/>
              </a:lnSpc>
              <a:defRPr/>
            </a:pPr>
            <a:r>
              <a:rPr lang="en-US" dirty="0"/>
              <a:t>E.g., the language of arithmetic</a:t>
            </a:r>
          </a:p>
          <a:p>
            <a:pPr lvl="1" eaLnBrk="1" hangingPunct="1">
              <a:lnSpc>
                <a:spcPct val="90000"/>
              </a:lnSpc>
              <a:defRPr/>
            </a:pPr>
            <a:r>
              <a:rPr lang="en-US" dirty="0"/>
              <a:t>x+2 ≥ y is a sentence; x2+y &gt; {} is not a sentence</a:t>
            </a:r>
          </a:p>
          <a:p>
            <a:pPr lvl="1" eaLnBrk="1" hangingPunct="1">
              <a:lnSpc>
                <a:spcPct val="90000"/>
              </a:lnSpc>
              <a:defRPr/>
            </a:pPr>
            <a:r>
              <a:rPr lang="en-US" dirty="0"/>
              <a:t>x+2 ≥ y is true </a:t>
            </a:r>
            <a:r>
              <a:rPr lang="en-US" dirty="0" err="1"/>
              <a:t>iff</a:t>
            </a:r>
            <a:r>
              <a:rPr lang="en-US" dirty="0"/>
              <a:t> the number x+2 is no less than the number y</a:t>
            </a:r>
          </a:p>
          <a:p>
            <a:pPr lvl="1" eaLnBrk="1" hangingPunct="1">
              <a:lnSpc>
                <a:spcPct val="90000"/>
              </a:lnSpc>
              <a:defRPr/>
            </a:pPr>
            <a:r>
              <a:rPr lang="en-US" dirty="0"/>
              <a:t>x+2 ≥ y is true in a world where x = 7, y = 1</a:t>
            </a:r>
          </a:p>
          <a:p>
            <a:pPr lvl="1" eaLnBrk="1" hangingPunct="1">
              <a:lnSpc>
                <a:spcPct val="90000"/>
              </a:lnSpc>
              <a:defRPr/>
            </a:pPr>
            <a:r>
              <a:rPr lang="en-US" dirty="0"/>
              <a:t>x+2 ≥ y is false in a world where x = 0, y = 6</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solidFill>
            <a:srgbClr val="FF99FF"/>
          </a:solidFill>
        </p:spPr>
        <p:txBody>
          <a:bodyPr/>
          <a:lstStyle/>
          <a:p>
            <a:pPr eaLnBrk="1" hangingPunct="1"/>
            <a:r>
              <a:rPr lang="en-US" altLang="en-US"/>
              <a:t>Entailment</a:t>
            </a:r>
          </a:p>
        </p:txBody>
      </p:sp>
      <p:sp>
        <p:nvSpPr>
          <p:cNvPr id="21507" name="Rectangle 3"/>
          <p:cNvSpPr>
            <a:spLocks noGrp="1" noChangeArrowheads="1"/>
          </p:cNvSpPr>
          <p:nvPr>
            <p:ph type="body" idx="1"/>
          </p:nvPr>
        </p:nvSpPr>
        <p:spPr>
          <a:solidFill>
            <a:srgbClr val="92D050"/>
          </a:solidFill>
        </p:spPr>
        <p:txBody>
          <a:bodyPr>
            <a:normAutofit fontScale="92500" lnSpcReduction="20000"/>
          </a:bodyPr>
          <a:lstStyle/>
          <a:p>
            <a:pPr eaLnBrk="1" hangingPunct="1">
              <a:lnSpc>
                <a:spcPct val="80000"/>
              </a:lnSpc>
            </a:pPr>
            <a:r>
              <a:rPr lang="en-US" altLang="en-US" sz="2800">
                <a:solidFill>
                  <a:schemeClr val="accent2"/>
                </a:solidFill>
              </a:rPr>
              <a:t>Entailment</a:t>
            </a:r>
            <a:r>
              <a:rPr lang="en-US" altLang="en-US" sz="2800"/>
              <a:t> means that one thing </a:t>
            </a:r>
            <a:r>
              <a:rPr lang="en-US" altLang="en-US" sz="2800">
                <a:solidFill>
                  <a:srgbClr val="FF0000"/>
                </a:solidFill>
              </a:rPr>
              <a:t>follows from </a:t>
            </a:r>
            <a:r>
              <a:rPr lang="en-US" altLang="en-US" sz="2800"/>
              <a:t>another:</a:t>
            </a:r>
          </a:p>
          <a:p>
            <a:pPr algn="ctr" eaLnBrk="1" hangingPunct="1">
              <a:lnSpc>
                <a:spcPct val="80000"/>
              </a:lnSpc>
              <a:buFontTx/>
              <a:buNone/>
            </a:pPr>
            <a:r>
              <a:rPr lang="en-US" altLang="en-US" sz="2800"/>
              <a:t>KB </a:t>
            </a:r>
            <a:r>
              <a:rPr lang="en-US" altLang="en-US" sz="2800">
                <a:cs typeface="Arial" panose="020B0604020202020204" pitchFamily="34" charset="0"/>
              </a:rPr>
              <a:t>╞</a:t>
            </a:r>
            <a:r>
              <a:rPr lang="en-US" altLang="en-US" sz="2800"/>
              <a:t> </a:t>
            </a:r>
            <a:r>
              <a:rPr lang="el-GR" altLang="en-US" sz="2800">
                <a:cs typeface="Arial" panose="020B0604020202020204" pitchFamily="34" charset="0"/>
              </a:rPr>
              <a:t>α</a:t>
            </a:r>
            <a:r>
              <a:rPr lang="en-US" altLang="en-US" sz="2800"/>
              <a:t>
Knowledge base </a:t>
            </a:r>
            <a:r>
              <a:rPr lang="en-US" altLang="en-US" sz="2800" i="1"/>
              <a:t>KB</a:t>
            </a:r>
            <a:r>
              <a:rPr lang="en-US" altLang="en-US" sz="2800"/>
              <a:t> entails sentence α if and only if α is true in all worlds where </a:t>
            </a:r>
            <a:r>
              <a:rPr lang="en-US" altLang="en-US" sz="2800" i="1"/>
              <a:t>KB</a:t>
            </a:r>
            <a:r>
              <a:rPr lang="en-US" altLang="en-US" sz="2800"/>
              <a:t> is true</a:t>
            </a:r>
          </a:p>
          <a:p>
            <a:pPr lvl="4" eaLnBrk="1" hangingPunct="1">
              <a:lnSpc>
                <a:spcPct val="80000"/>
              </a:lnSpc>
            </a:pPr>
            <a:endParaRPr lang="en-US" altLang="en-US" sz="1800"/>
          </a:p>
          <a:p>
            <a:pPr lvl="1" eaLnBrk="1" hangingPunct="1">
              <a:lnSpc>
                <a:spcPct val="80000"/>
              </a:lnSpc>
            </a:pPr>
            <a:r>
              <a:rPr lang="en-US" altLang="en-US" sz="2400"/>
              <a:t>E.g., the KB containing “the Giants won” and “the Reds won” entails “Either the Giants won or the Reds won”</a:t>
            </a:r>
          </a:p>
          <a:p>
            <a:pPr lvl="1" eaLnBrk="1" hangingPunct="1">
              <a:lnSpc>
                <a:spcPct val="80000"/>
              </a:lnSpc>
            </a:pPr>
            <a:r>
              <a:rPr lang="en-US" altLang="en-US" sz="2400"/>
              <a:t>E.g., x+y = 4 entails  4 = x+y</a:t>
            </a:r>
          </a:p>
          <a:p>
            <a:pPr lvl="1" eaLnBrk="1" hangingPunct="1">
              <a:lnSpc>
                <a:spcPct val="80000"/>
              </a:lnSpc>
            </a:pPr>
            <a:r>
              <a:rPr lang="en-US" altLang="en-US" sz="2400"/>
              <a:t>Entailment is a relationship between sentences (i.e., </a:t>
            </a:r>
            <a:r>
              <a:rPr lang="en-US" altLang="en-US" sz="2400">
                <a:solidFill>
                  <a:srgbClr val="FF0000"/>
                </a:solidFill>
              </a:rPr>
              <a:t>syntax</a:t>
            </a:r>
            <a:r>
              <a:rPr lang="en-US" altLang="en-US" sz="2400"/>
              <a:t>) that is based on </a:t>
            </a:r>
            <a:r>
              <a:rPr lang="en-US" altLang="en-US" sz="2400">
                <a:solidFill>
                  <a:srgbClr val="FF0000"/>
                </a:solidFill>
              </a:rPr>
              <a:t>semantics</a:t>
            </a:r>
            <a:endParaRPr lang="en-US" altLang="en-US" sz="240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solidFill>
            <a:srgbClr val="FF99FF"/>
          </a:solidFill>
        </p:spPr>
        <p:txBody>
          <a:bodyPr/>
          <a:lstStyle/>
          <a:p>
            <a:pPr eaLnBrk="1" hangingPunct="1"/>
            <a:r>
              <a:rPr lang="en-US" altLang="en-US"/>
              <a:t>Models</a:t>
            </a:r>
          </a:p>
        </p:txBody>
      </p:sp>
      <p:sp>
        <p:nvSpPr>
          <p:cNvPr id="22531" name="Rectangle 3"/>
          <p:cNvSpPr>
            <a:spLocks noGrp="1" noChangeArrowheads="1"/>
          </p:cNvSpPr>
          <p:nvPr>
            <p:ph type="body" idx="1"/>
          </p:nvPr>
        </p:nvSpPr>
        <p:spPr>
          <a:solidFill>
            <a:srgbClr val="92D050"/>
          </a:solidFill>
        </p:spPr>
        <p:txBody>
          <a:bodyPr>
            <a:normAutofit fontScale="70000" lnSpcReduction="20000"/>
          </a:bodyPr>
          <a:lstStyle/>
          <a:p>
            <a:pPr eaLnBrk="1" hangingPunct="1">
              <a:lnSpc>
                <a:spcPct val="80000"/>
              </a:lnSpc>
            </a:pPr>
            <a:r>
              <a:rPr lang="en-US" altLang="en-US" sz="2000" dirty="0"/>
              <a:t>Logicians typically think in terms of </a:t>
            </a:r>
            <a:r>
              <a:rPr lang="en-US" altLang="en-US" sz="2000" dirty="0">
                <a:solidFill>
                  <a:schemeClr val="accent2"/>
                </a:solidFill>
              </a:rPr>
              <a:t>models</a:t>
            </a:r>
            <a:r>
              <a:rPr lang="en-US" altLang="en-US" sz="2000" dirty="0"/>
              <a:t>, which are formally structured worlds with respect to which truth can be evaluated
</a:t>
            </a:r>
          </a:p>
          <a:p>
            <a:pPr eaLnBrk="1" hangingPunct="1">
              <a:lnSpc>
                <a:spcPct val="80000"/>
              </a:lnSpc>
            </a:pPr>
            <a:endParaRPr lang="en-US" altLang="en-US" sz="2000" dirty="0"/>
          </a:p>
          <a:p>
            <a:pPr eaLnBrk="1" hangingPunct="1">
              <a:lnSpc>
                <a:spcPct val="80000"/>
              </a:lnSpc>
            </a:pPr>
            <a:r>
              <a:rPr lang="en-US" altLang="en-US" sz="2000" dirty="0"/>
              <a:t>We say </a:t>
            </a:r>
            <a:r>
              <a:rPr lang="en-US" altLang="en-US" sz="2000" i="1" dirty="0"/>
              <a:t>m</a:t>
            </a:r>
            <a:r>
              <a:rPr lang="en-US" altLang="en-US" sz="2000" dirty="0"/>
              <a:t> </a:t>
            </a:r>
            <a:r>
              <a:rPr lang="en-US" altLang="en-US" sz="2000" dirty="0">
                <a:solidFill>
                  <a:schemeClr val="accent2"/>
                </a:solidFill>
              </a:rPr>
              <a:t>is a model of</a:t>
            </a:r>
            <a:r>
              <a:rPr lang="en-US" altLang="en-US" sz="2000" dirty="0"/>
              <a:t> a sentence α if α is true in </a:t>
            </a:r>
            <a:r>
              <a:rPr lang="en-US" altLang="en-US" sz="2000" i="1" dirty="0"/>
              <a:t>m</a:t>
            </a:r>
          </a:p>
          <a:p>
            <a:pPr eaLnBrk="1" hangingPunct="1">
              <a:lnSpc>
                <a:spcPct val="80000"/>
              </a:lnSpc>
            </a:pPr>
            <a:endParaRPr lang="en-US" altLang="en-US" sz="2000" dirty="0"/>
          </a:p>
          <a:p>
            <a:pPr eaLnBrk="1" hangingPunct="1">
              <a:lnSpc>
                <a:spcPct val="80000"/>
              </a:lnSpc>
            </a:pPr>
            <a:r>
              <a:rPr lang="en-US" altLang="en-US" sz="2000" i="1" dirty="0"/>
              <a:t>M(α) </a:t>
            </a:r>
            <a:r>
              <a:rPr lang="en-US" altLang="en-US" sz="2000" dirty="0"/>
              <a:t>is the set of all models of α
</a:t>
            </a:r>
          </a:p>
          <a:p>
            <a:pPr eaLnBrk="1" hangingPunct="1">
              <a:lnSpc>
                <a:spcPct val="80000"/>
              </a:lnSpc>
            </a:pPr>
            <a:endParaRPr lang="en-US" altLang="en-US" sz="2000" dirty="0"/>
          </a:p>
          <a:p>
            <a:pPr eaLnBrk="1" hangingPunct="1">
              <a:lnSpc>
                <a:spcPct val="80000"/>
              </a:lnSpc>
            </a:pPr>
            <a:r>
              <a:rPr lang="en-US" altLang="en-US" sz="2000" dirty="0"/>
              <a:t>Then KB ╞ α </a:t>
            </a:r>
            <a:r>
              <a:rPr lang="en-US" altLang="en-US" sz="2000" dirty="0" err="1"/>
              <a:t>iff</a:t>
            </a:r>
            <a:r>
              <a:rPr lang="en-US" altLang="en-US" sz="2000" dirty="0"/>
              <a:t> </a:t>
            </a:r>
            <a:r>
              <a:rPr lang="en-US" altLang="en-US" sz="2000" i="1" dirty="0"/>
              <a:t>M(KB) </a:t>
            </a:r>
            <a:r>
              <a:rPr lang="en-US" altLang="en-US" sz="2000" dirty="0">
                <a:sym typeface="Symbol" panose="05050102010706020507" pitchFamily="18" charset="2"/>
              </a:rPr>
              <a:t> </a:t>
            </a:r>
            <a:r>
              <a:rPr lang="en-US" altLang="en-US" sz="2000" i="1" dirty="0"/>
              <a:t>M(</a:t>
            </a:r>
            <a:r>
              <a:rPr lang="en-US" altLang="en-US" sz="2000" dirty="0"/>
              <a:t>α)
</a:t>
            </a:r>
          </a:p>
          <a:p>
            <a:pPr lvl="1" eaLnBrk="1" hangingPunct="1">
              <a:lnSpc>
                <a:spcPct val="80000"/>
              </a:lnSpc>
            </a:pPr>
            <a:r>
              <a:rPr lang="en-US" altLang="en-US" sz="1800" dirty="0"/>
              <a:t>E.g. </a:t>
            </a:r>
            <a:r>
              <a:rPr lang="en-US" altLang="en-US" sz="1800" i="1" dirty="0"/>
              <a:t>KB </a:t>
            </a:r>
            <a:r>
              <a:rPr lang="en-US" altLang="en-US" sz="1800" dirty="0"/>
              <a:t>= Giants won and Reds</a:t>
            </a:r>
            <a:br>
              <a:rPr lang="en-US" altLang="en-US" sz="1800" dirty="0"/>
            </a:br>
            <a:r>
              <a:rPr lang="en-US" altLang="en-US" sz="1800" dirty="0"/>
              <a:t>won α = Giants won
</a:t>
            </a:r>
          </a:p>
        </p:txBody>
      </p:sp>
      <p:pic>
        <p:nvPicPr>
          <p:cNvPr id="22532" name="Picture 4" descr="model-incl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3048001"/>
            <a:ext cx="35814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solidFill>
            <a:srgbClr val="FF99FF"/>
          </a:solidFill>
        </p:spPr>
        <p:txBody>
          <a:bodyPr/>
          <a:lstStyle/>
          <a:p>
            <a:pPr eaLnBrk="1" hangingPunct="1"/>
            <a:r>
              <a:rPr lang="en-US" altLang="en-US"/>
              <a:t>Entailment in the wumpus world</a:t>
            </a:r>
          </a:p>
        </p:txBody>
      </p:sp>
      <p:sp>
        <p:nvSpPr>
          <p:cNvPr id="23555" name="Rectangle 3"/>
          <p:cNvSpPr>
            <a:spLocks noGrp="1" noChangeArrowheads="1"/>
          </p:cNvSpPr>
          <p:nvPr>
            <p:ph type="body" idx="1"/>
          </p:nvPr>
        </p:nvSpPr>
        <p:spPr>
          <a:xfrm>
            <a:off x="1981200" y="1600201"/>
            <a:ext cx="4876800" cy="4525963"/>
          </a:xfrm>
          <a:solidFill>
            <a:srgbClr val="92D050"/>
          </a:solidFill>
        </p:spPr>
        <p:txBody>
          <a:bodyPr>
            <a:normAutofit fontScale="92500" lnSpcReduction="10000"/>
          </a:bodyPr>
          <a:lstStyle/>
          <a:p>
            <a:pPr eaLnBrk="1" hangingPunct="1">
              <a:buFontTx/>
              <a:buNone/>
            </a:pPr>
            <a:r>
              <a:rPr lang="en-US" altLang="en-US" sz="2800"/>
              <a:t>Situation after detecting nothing in [1,1], moving right, breeze in [2,1]</a:t>
            </a:r>
          </a:p>
          <a:p>
            <a:pPr eaLnBrk="1" hangingPunct="1"/>
            <a:endParaRPr lang="en-US" altLang="en-US" sz="2800"/>
          </a:p>
          <a:p>
            <a:pPr eaLnBrk="1" hangingPunct="1">
              <a:buFontTx/>
              <a:buNone/>
            </a:pPr>
            <a:r>
              <a:rPr lang="en-US" altLang="en-US" sz="2800"/>
              <a:t>Consider possible models for </a:t>
            </a:r>
            <a:r>
              <a:rPr lang="en-US" altLang="en-US" sz="2800" i="1"/>
              <a:t>KB</a:t>
            </a:r>
            <a:r>
              <a:rPr lang="en-US" altLang="en-US" sz="2800"/>
              <a:t> assuming only pits</a:t>
            </a:r>
          </a:p>
          <a:p>
            <a:pPr eaLnBrk="1" hangingPunct="1">
              <a:buFontTx/>
              <a:buNone/>
            </a:pPr>
            <a:endParaRPr lang="en-US" altLang="en-US" sz="2800"/>
          </a:p>
          <a:p>
            <a:pPr eaLnBrk="1" hangingPunct="1">
              <a:buFontTx/>
              <a:buNone/>
            </a:pPr>
            <a:r>
              <a:rPr lang="en-US" altLang="en-US" sz="2800"/>
              <a:t>3 Boolean choices </a:t>
            </a:r>
            <a:r>
              <a:rPr lang="en-US" altLang="en-US" sz="2800">
                <a:sym typeface="Symbol" panose="05050102010706020507" pitchFamily="18" charset="2"/>
              </a:rPr>
              <a:t> </a:t>
            </a:r>
            <a:r>
              <a:rPr lang="en-US" altLang="en-US" sz="2800"/>
              <a:t>8 possible models
</a:t>
            </a:r>
          </a:p>
        </p:txBody>
      </p:sp>
      <p:pic>
        <p:nvPicPr>
          <p:cNvPr id="23556" name="Picture 4" descr="wumpus-seq1c-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057401"/>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057400" y="624110"/>
            <a:ext cx="8911687" cy="1280890"/>
          </a:xfrm>
          <a:noFill/>
        </p:spPr>
        <p:txBody>
          <a:bodyPr>
            <a:normAutofit/>
          </a:bodyPr>
          <a:lstStyle/>
          <a:p>
            <a:pPr eaLnBrk="1" hangingPunct="1">
              <a:defRPr/>
            </a:pPr>
            <a:r>
              <a:rPr lang="en-US" dirty="0"/>
              <a:t>Agent functions and programs</a:t>
            </a:r>
          </a:p>
        </p:txBody>
      </p:sp>
      <p:sp>
        <p:nvSpPr>
          <p:cNvPr id="27651" name="Rectangle 3"/>
          <p:cNvSpPr>
            <a:spLocks noGrp="1" noChangeArrowheads="1"/>
          </p:cNvSpPr>
          <p:nvPr>
            <p:ph idx="1"/>
          </p:nvPr>
        </p:nvSpPr>
        <p:spPr>
          <a:xfrm>
            <a:off x="2057400" y="2133600"/>
            <a:ext cx="8915400" cy="3777622"/>
          </a:xfrm>
          <a:noFill/>
        </p:spPr>
        <p:txBody>
          <a:bodyPr/>
          <a:lstStyle/>
          <a:p>
            <a:pPr eaLnBrk="1" hangingPunct="1"/>
            <a:endParaRPr lang="en-US" altLang="zh-CN" dirty="0">
              <a:ea typeface="SimSun" panose="02010600030101010101" pitchFamily="2" charset="-122"/>
            </a:endParaRPr>
          </a:p>
          <a:p>
            <a:pPr eaLnBrk="1" hangingPunct="1"/>
            <a:r>
              <a:rPr lang="en-US" altLang="zh-CN" dirty="0">
                <a:ea typeface="SimSun" panose="02010600030101010101" pitchFamily="2" charset="-122"/>
              </a:rPr>
              <a:t>An agent is completely specified by the </a:t>
            </a:r>
            <a:r>
              <a:rPr lang="en-US" altLang="zh-CN" u="sng" dirty="0">
                <a:ea typeface="SimSun" panose="02010600030101010101" pitchFamily="2" charset="-122"/>
              </a:rPr>
              <a:t>agent function</a:t>
            </a:r>
            <a:r>
              <a:rPr lang="en-US" altLang="zh-CN" dirty="0">
                <a:ea typeface="SimSun" panose="02010600030101010101" pitchFamily="2" charset="-122"/>
              </a:rPr>
              <a:t> mapping percept sequences to actions.</a:t>
            </a:r>
          </a:p>
          <a:p>
            <a:pPr eaLnBrk="1" hangingPunct="1"/>
            <a:r>
              <a:rPr lang="en-US" altLang="zh-CN" dirty="0">
                <a:ea typeface="SimSun" panose="02010600030101010101" pitchFamily="2" charset="-122"/>
              </a:rPr>
              <a:t>Agent program implements agent function using agent architecture.</a:t>
            </a:r>
          </a:p>
          <a:p>
            <a:pPr eaLnBrk="1" hangingPunct="1"/>
            <a:r>
              <a:rPr lang="en-US" altLang="zh-CN" dirty="0">
                <a:ea typeface="SimSun" panose="02010600030101010101" pitchFamily="2" charset="-122"/>
              </a:rPr>
              <a:t>Input to agent program is the current percept whereas agent function takes the percept history as input.</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solidFill>
            <a:srgbClr val="FF99FF"/>
          </a:solidFill>
        </p:spPr>
        <p:txBody>
          <a:bodyPr/>
          <a:lstStyle/>
          <a:p>
            <a:pPr eaLnBrk="1" hangingPunct="1"/>
            <a:r>
              <a:rPr lang="en-US" altLang="en-US"/>
              <a:t>Wumpus models</a:t>
            </a:r>
          </a:p>
        </p:txBody>
      </p:sp>
      <p:pic>
        <p:nvPicPr>
          <p:cNvPr id="24579" name="Picture 4" descr="wumpus-model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1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solidFill>
            <a:srgbClr val="FF99FF"/>
          </a:solidFill>
        </p:spPr>
        <p:txBody>
          <a:bodyPr/>
          <a:lstStyle/>
          <a:p>
            <a:pPr eaLnBrk="1" hangingPunct="1"/>
            <a:r>
              <a:rPr lang="en-US" altLang="en-US"/>
              <a:t>Wumpus models</a:t>
            </a:r>
          </a:p>
        </p:txBody>
      </p:sp>
      <p:sp>
        <p:nvSpPr>
          <p:cNvPr id="25603" name="Rectangle 3"/>
          <p:cNvSpPr>
            <a:spLocks noGrp="1" noChangeArrowheads="1"/>
          </p:cNvSpPr>
          <p:nvPr>
            <p:ph type="body" idx="1"/>
          </p:nvPr>
        </p:nvSpPr>
        <p:spPr>
          <a:xfrm>
            <a:off x="1981200" y="5029201"/>
            <a:ext cx="8229600" cy="1096963"/>
          </a:xfrm>
          <a:solidFill>
            <a:srgbClr val="92D050"/>
          </a:solidFill>
        </p:spPr>
        <p:txBody>
          <a:bodyPr/>
          <a:lstStyle/>
          <a:p>
            <a:pPr eaLnBrk="1" hangingPunct="1"/>
            <a:r>
              <a:rPr lang="en-US" altLang="en-US" i="1"/>
              <a:t>KB </a:t>
            </a:r>
            <a:r>
              <a:rPr lang="en-US" altLang="en-US"/>
              <a:t>= wumpus-world rules + observations
</a:t>
            </a:r>
          </a:p>
        </p:txBody>
      </p:sp>
      <p:pic>
        <p:nvPicPr>
          <p:cNvPr id="25604" name="Picture 4" descr="wumpus-model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7" descr="wumpus-model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noChangeArrowheads="1"/>
          </p:cNvSpPr>
          <p:nvPr>
            <p:ph type="title"/>
          </p:nvPr>
        </p:nvSpPr>
        <p:spPr>
          <a:solidFill>
            <a:srgbClr val="FF99FF"/>
          </a:solidFill>
        </p:spPr>
        <p:txBody>
          <a:bodyPr/>
          <a:lstStyle/>
          <a:p>
            <a:pPr eaLnBrk="1" hangingPunct="1"/>
            <a:r>
              <a:rPr lang="en-US" altLang="en-US"/>
              <a:t>Wumpus models</a:t>
            </a:r>
          </a:p>
        </p:txBody>
      </p:sp>
      <p:sp>
        <p:nvSpPr>
          <p:cNvPr id="26628" name="Rectangle 3"/>
          <p:cNvSpPr>
            <a:spLocks noGrp="1" noChangeArrowheads="1"/>
          </p:cNvSpPr>
          <p:nvPr>
            <p:ph type="body" idx="1"/>
          </p:nvPr>
        </p:nvSpPr>
        <p:spPr>
          <a:xfrm>
            <a:off x="1981200" y="5029201"/>
            <a:ext cx="8458200" cy="1096963"/>
          </a:xfrm>
          <a:solidFill>
            <a:srgbClr val="92D050"/>
          </a:solidFill>
        </p:spPr>
        <p:txBody>
          <a:bodyPr>
            <a:normAutofit fontScale="55000" lnSpcReduction="20000"/>
          </a:bodyPr>
          <a:lstStyle/>
          <a:p>
            <a:pPr eaLnBrk="1" hangingPunct="1">
              <a:lnSpc>
                <a:spcPct val="90000"/>
              </a:lnSpc>
            </a:pPr>
            <a:r>
              <a:rPr lang="en-US" altLang="en-US" i="1"/>
              <a:t>KB </a:t>
            </a:r>
            <a:r>
              <a:rPr lang="en-US" altLang="en-US"/>
              <a:t>= wumpus-world rules + observations</a:t>
            </a:r>
          </a:p>
          <a:p>
            <a:pPr eaLnBrk="1" hangingPunct="1">
              <a:lnSpc>
                <a:spcPct val="90000"/>
              </a:lnSpc>
            </a:pPr>
            <a:r>
              <a:rPr lang="en-US" altLang="en-US"/>
              <a:t>α</a:t>
            </a:r>
            <a:r>
              <a:rPr lang="en-US" altLang="en-US" baseline="-25000"/>
              <a:t>1</a:t>
            </a:r>
            <a:r>
              <a:rPr lang="en-US" altLang="en-US"/>
              <a:t> = "[1,2] is safe", </a:t>
            </a:r>
            <a:r>
              <a:rPr lang="en-US" altLang="en-US" i="1"/>
              <a:t>KB</a:t>
            </a:r>
            <a:r>
              <a:rPr lang="en-US" altLang="en-US"/>
              <a:t> ╞ α</a:t>
            </a:r>
            <a:r>
              <a:rPr lang="en-US" altLang="en-US" baseline="-25000"/>
              <a:t>1</a:t>
            </a:r>
            <a:r>
              <a:rPr lang="en-US" altLang="en-US"/>
              <a:t>, proved by </a:t>
            </a:r>
            <a:r>
              <a:rPr lang="en-US" altLang="en-US">
                <a:solidFill>
                  <a:schemeClr val="accent2"/>
                </a:solidFill>
              </a:rPr>
              <a:t>model checking
</a:t>
            </a:r>
            <a:r>
              <a:rPr lang="en-US" altLang="en-US"/>
              <a:t>
</a:t>
            </a:r>
          </a:p>
          <a:p>
            <a:pPr eaLnBrk="1" hangingPunct="1">
              <a:lnSpc>
                <a:spcPct val="90000"/>
              </a:lnSpc>
            </a:pPr>
            <a:endParaRPr lang="en-US" altLang="en-US"/>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FF99FF"/>
          </a:solidFill>
        </p:spPr>
        <p:txBody>
          <a:bodyPr/>
          <a:lstStyle/>
          <a:p>
            <a:pPr eaLnBrk="1" hangingPunct="1"/>
            <a:r>
              <a:rPr lang="en-US" altLang="en-US"/>
              <a:t>Wumpus models</a:t>
            </a:r>
          </a:p>
        </p:txBody>
      </p:sp>
      <p:sp>
        <p:nvSpPr>
          <p:cNvPr id="27651" name="Rectangle 3"/>
          <p:cNvSpPr>
            <a:spLocks noGrp="1" noChangeArrowheads="1"/>
          </p:cNvSpPr>
          <p:nvPr>
            <p:ph type="body" idx="1"/>
          </p:nvPr>
        </p:nvSpPr>
        <p:spPr>
          <a:xfrm>
            <a:off x="1981200" y="5029201"/>
            <a:ext cx="8458200" cy="1096963"/>
          </a:xfrm>
          <a:solidFill>
            <a:srgbClr val="92D050"/>
          </a:solidFill>
        </p:spPr>
        <p:txBody>
          <a:bodyPr/>
          <a:lstStyle/>
          <a:p>
            <a:pPr eaLnBrk="1" hangingPunct="1"/>
            <a:r>
              <a:rPr lang="en-US" altLang="en-US" i="1"/>
              <a:t>KB </a:t>
            </a:r>
            <a:r>
              <a:rPr lang="en-US" altLang="en-US"/>
              <a:t>= wumpus-world rules + observations</a:t>
            </a:r>
          </a:p>
        </p:txBody>
      </p:sp>
      <p:pic>
        <p:nvPicPr>
          <p:cNvPr id="27652" name="Picture 4" descr="wumpus-model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FF99FF"/>
          </a:solidFill>
        </p:spPr>
        <p:txBody>
          <a:bodyPr/>
          <a:lstStyle/>
          <a:p>
            <a:pPr eaLnBrk="1" hangingPunct="1"/>
            <a:r>
              <a:rPr lang="en-US" altLang="en-US"/>
              <a:t>Wumpus models</a:t>
            </a:r>
          </a:p>
        </p:txBody>
      </p:sp>
      <p:sp>
        <p:nvSpPr>
          <p:cNvPr id="28675" name="Rectangle 3"/>
          <p:cNvSpPr>
            <a:spLocks noGrp="1" noChangeArrowheads="1"/>
          </p:cNvSpPr>
          <p:nvPr>
            <p:ph type="body" idx="1"/>
          </p:nvPr>
        </p:nvSpPr>
        <p:spPr>
          <a:xfrm>
            <a:off x="1981200" y="5029201"/>
            <a:ext cx="8229600" cy="1096963"/>
          </a:xfrm>
          <a:solidFill>
            <a:srgbClr val="92D050"/>
          </a:solidFill>
        </p:spPr>
        <p:txBody>
          <a:bodyPr>
            <a:normAutofit fontScale="85000" lnSpcReduction="20000"/>
          </a:bodyPr>
          <a:lstStyle/>
          <a:p>
            <a:pPr eaLnBrk="1" hangingPunct="1">
              <a:lnSpc>
                <a:spcPct val="90000"/>
              </a:lnSpc>
            </a:pPr>
            <a:r>
              <a:rPr lang="en-US" altLang="en-US" i="1"/>
              <a:t>KB </a:t>
            </a:r>
            <a:r>
              <a:rPr lang="en-US" altLang="en-US"/>
              <a:t>= wumpus-world rules + observations</a:t>
            </a:r>
          </a:p>
          <a:p>
            <a:pPr eaLnBrk="1" hangingPunct="1">
              <a:lnSpc>
                <a:spcPct val="90000"/>
              </a:lnSpc>
            </a:pPr>
            <a:r>
              <a:rPr lang="en-US" altLang="en-US"/>
              <a:t>α</a:t>
            </a:r>
            <a:r>
              <a:rPr lang="en-US" altLang="en-US" baseline="-25000"/>
              <a:t>2</a:t>
            </a:r>
            <a:r>
              <a:rPr lang="en-US" altLang="en-US"/>
              <a:t> = "[2,2] is safe", </a:t>
            </a:r>
            <a:r>
              <a:rPr lang="en-US" altLang="en-US" i="1"/>
              <a:t>KB </a:t>
            </a:r>
            <a:r>
              <a:rPr lang="en-US" altLang="en-US"/>
              <a:t>╞ α</a:t>
            </a:r>
            <a:r>
              <a:rPr lang="en-US" altLang="en-US" baseline="-25000"/>
              <a:t>2</a:t>
            </a:r>
            <a:r>
              <a:rPr lang="en-US" altLang="en-US"/>
              <a:t>
</a:t>
            </a:r>
          </a:p>
        </p:txBody>
      </p:sp>
      <p:sp>
        <p:nvSpPr>
          <p:cNvPr id="28676" name="Line 6"/>
          <p:cNvSpPr>
            <a:spLocks noChangeShapeType="1"/>
          </p:cNvSpPr>
          <p:nvPr/>
        </p:nvSpPr>
        <p:spPr bwMode="auto">
          <a:xfrm flipV="1">
            <a:off x="6629400" y="5638800"/>
            <a:ext cx="152400" cy="381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a:p>
        </p:txBody>
      </p:sp>
      <p:pic>
        <p:nvPicPr>
          <p:cNvPr id="28677" name="Picture 7" descr="wumpus-models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solidFill>
            <a:srgbClr val="FF99FF"/>
          </a:solidFill>
        </p:spPr>
        <p:txBody>
          <a:bodyPr/>
          <a:lstStyle/>
          <a:p>
            <a:pPr eaLnBrk="1" hangingPunct="1"/>
            <a:r>
              <a:rPr lang="en-US" altLang="en-US"/>
              <a:t>Inference</a:t>
            </a:r>
          </a:p>
        </p:txBody>
      </p:sp>
      <p:sp>
        <p:nvSpPr>
          <p:cNvPr id="29699" name="Rectangle 3"/>
          <p:cNvSpPr>
            <a:spLocks noGrp="1" noChangeArrowheads="1"/>
          </p:cNvSpPr>
          <p:nvPr>
            <p:ph type="body" idx="1"/>
          </p:nvPr>
        </p:nvSpPr>
        <p:spPr>
          <a:solidFill>
            <a:srgbClr val="92D050"/>
          </a:solidFill>
        </p:spPr>
        <p:txBody>
          <a:bodyPr>
            <a:normAutofit lnSpcReduction="10000"/>
          </a:bodyPr>
          <a:lstStyle/>
          <a:p>
            <a:pPr eaLnBrk="1" hangingPunct="1">
              <a:lnSpc>
                <a:spcPct val="90000"/>
              </a:lnSpc>
            </a:pPr>
            <a:r>
              <a:rPr lang="en-US" altLang="en-US" i="1"/>
              <a:t>KB </a:t>
            </a:r>
            <a:r>
              <a:rPr lang="en-US" altLang="en-US">
                <a:cs typeface="Arial" panose="020B0604020202020204" pitchFamily="34" charset="0"/>
              </a:rPr>
              <a:t>├</a:t>
            </a:r>
            <a:r>
              <a:rPr lang="en-US" altLang="en-US" baseline="-25000"/>
              <a:t>i </a:t>
            </a:r>
            <a:r>
              <a:rPr lang="en-US" altLang="en-US"/>
              <a:t>α = sentence α can be derived from </a:t>
            </a:r>
            <a:r>
              <a:rPr lang="en-US" altLang="en-US" i="1"/>
              <a:t>KB </a:t>
            </a:r>
            <a:r>
              <a:rPr lang="en-US" altLang="en-US"/>
              <a:t>by procedure </a:t>
            </a:r>
            <a:r>
              <a:rPr lang="en-US" altLang="en-US" i="1"/>
              <a:t>i</a:t>
            </a:r>
            <a:endParaRPr lang="en-US" altLang="en-US"/>
          </a:p>
          <a:p>
            <a:pPr eaLnBrk="1" hangingPunct="1">
              <a:lnSpc>
                <a:spcPct val="90000"/>
              </a:lnSpc>
            </a:pPr>
            <a:r>
              <a:rPr lang="en-US" altLang="en-US">
                <a:solidFill>
                  <a:schemeClr val="accent2"/>
                </a:solidFill>
              </a:rPr>
              <a:t>Soundness</a:t>
            </a:r>
            <a:r>
              <a:rPr lang="en-US" altLang="en-US"/>
              <a:t>: </a:t>
            </a:r>
            <a:r>
              <a:rPr lang="en-US" altLang="en-US" i="1"/>
              <a:t>i</a:t>
            </a:r>
            <a:r>
              <a:rPr lang="en-US" altLang="en-US"/>
              <a:t> is sound if whenever </a:t>
            </a:r>
            <a:r>
              <a:rPr lang="en-US" altLang="en-US" i="1"/>
              <a:t>KB </a:t>
            </a:r>
            <a:r>
              <a:rPr lang="en-US" altLang="en-US">
                <a:cs typeface="Arial" panose="020B0604020202020204" pitchFamily="34" charset="0"/>
              </a:rPr>
              <a:t>├</a:t>
            </a:r>
            <a:r>
              <a:rPr lang="en-US" altLang="en-US" baseline="-25000"/>
              <a:t>i </a:t>
            </a:r>
            <a:r>
              <a:rPr lang="en-US" altLang="en-US"/>
              <a:t>α, it is also true that </a:t>
            </a:r>
            <a:r>
              <a:rPr lang="en-US" altLang="en-US" i="1"/>
              <a:t>KB</a:t>
            </a:r>
            <a:r>
              <a:rPr lang="en-US" altLang="en-US"/>
              <a:t>╞ α</a:t>
            </a:r>
          </a:p>
          <a:p>
            <a:pPr eaLnBrk="1" hangingPunct="1">
              <a:lnSpc>
                <a:spcPct val="90000"/>
              </a:lnSpc>
            </a:pPr>
            <a:r>
              <a:rPr lang="en-US" altLang="en-US">
                <a:solidFill>
                  <a:schemeClr val="accent2"/>
                </a:solidFill>
              </a:rPr>
              <a:t>Completeness</a:t>
            </a:r>
            <a:r>
              <a:rPr lang="en-US" altLang="en-US"/>
              <a:t>: </a:t>
            </a:r>
            <a:r>
              <a:rPr lang="en-US" altLang="en-US" i="1"/>
              <a:t>i</a:t>
            </a:r>
            <a:r>
              <a:rPr lang="en-US" altLang="en-US"/>
              <a:t> is complete if whenever </a:t>
            </a:r>
            <a:r>
              <a:rPr lang="en-US" altLang="en-US" i="1"/>
              <a:t>KB</a:t>
            </a:r>
            <a:r>
              <a:rPr lang="en-US" altLang="en-US"/>
              <a:t>╞ α, it is also true that </a:t>
            </a:r>
            <a:r>
              <a:rPr lang="en-US" altLang="en-US" i="1"/>
              <a:t>KB </a:t>
            </a:r>
            <a:r>
              <a:rPr lang="en-US" altLang="en-US">
                <a:cs typeface="Arial" panose="020B0604020202020204" pitchFamily="34" charset="0"/>
              </a:rPr>
              <a:t>├</a:t>
            </a:r>
            <a:r>
              <a:rPr lang="en-US" altLang="en-US" baseline="-25000"/>
              <a:t>i </a:t>
            </a:r>
            <a:r>
              <a:rPr lang="en-US" altLang="en-US"/>
              <a:t>α </a:t>
            </a:r>
          </a:p>
          <a:p>
            <a:pPr eaLnBrk="1" hangingPunct="1">
              <a:lnSpc>
                <a:spcPct val="90000"/>
              </a:lnSpc>
            </a:pPr>
            <a:r>
              <a:rPr lang="en-US" altLang="en-US"/>
              <a:t>Preview: we will define a logic (first-order logic) which is expressive enough to say almost anything of interest, and for which there exists a sound and complete inference procedure.</a:t>
            </a:r>
          </a:p>
          <a:p>
            <a:pPr eaLnBrk="1" hangingPunct="1">
              <a:lnSpc>
                <a:spcPct val="90000"/>
              </a:lnSpc>
            </a:pPr>
            <a:r>
              <a:rPr lang="en-US" altLang="en-US"/>
              <a:t>That is, the procedure will answer any question whose answer follows from what is known by the </a:t>
            </a:r>
            <a:r>
              <a:rPr lang="en-US" altLang="en-US" i="1"/>
              <a:t>KB</a:t>
            </a:r>
            <a:r>
              <a:rPr lang="en-US" altLang="en-US"/>
              <a:t>.</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solidFill>
            <a:srgbClr val="FF99FF"/>
          </a:solidFill>
        </p:spPr>
        <p:txBody>
          <a:bodyPr/>
          <a:lstStyle/>
          <a:p>
            <a:pPr eaLnBrk="1" hangingPunct="1"/>
            <a:r>
              <a:rPr lang="en-US" altLang="en-US"/>
              <a:t>Propositional logic: Syntax</a:t>
            </a:r>
          </a:p>
        </p:txBody>
      </p:sp>
      <p:sp>
        <p:nvSpPr>
          <p:cNvPr id="30723" name="Rectangle 3"/>
          <p:cNvSpPr>
            <a:spLocks noGrp="1" noChangeArrowheads="1"/>
          </p:cNvSpPr>
          <p:nvPr>
            <p:ph type="body" idx="1"/>
          </p:nvPr>
        </p:nvSpPr>
        <p:spPr>
          <a:solidFill>
            <a:srgbClr val="92D050"/>
          </a:solidFill>
        </p:spPr>
        <p:txBody>
          <a:bodyPr/>
          <a:lstStyle/>
          <a:p>
            <a:pPr eaLnBrk="1" hangingPunct="1">
              <a:lnSpc>
                <a:spcPct val="90000"/>
              </a:lnSpc>
            </a:pPr>
            <a:r>
              <a:rPr lang="en-US" altLang="en-US"/>
              <a:t>Propositional logic is the simplest logic –  illustrates basic idea</a:t>
            </a:r>
          </a:p>
          <a:p>
            <a:pPr eaLnBrk="1" hangingPunct="1">
              <a:lnSpc>
                <a:spcPct val="90000"/>
              </a:lnSpc>
            </a:pPr>
            <a:r>
              <a:rPr lang="en-US" altLang="en-US"/>
              <a:t>The proposition symbols P</a:t>
            </a:r>
            <a:r>
              <a:rPr lang="en-US" altLang="en-US" baseline="-25000"/>
              <a:t>1</a:t>
            </a:r>
            <a:r>
              <a:rPr lang="en-US" altLang="en-US"/>
              <a:t>, P</a:t>
            </a:r>
            <a:r>
              <a:rPr lang="en-US" altLang="en-US" baseline="-25000"/>
              <a:t>2</a:t>
            </a:r>
            <a:r>
              <a:rPr lang="en-US" altLang="en-US"/>
              <a:t> etc are sentences</a:t>
            </a:r>
          </a:p>
          <a:p>
            <a:pPr lvl="1" eaLnBrk="1" hangingPunct="1">
              <a:lnSpc>
                <a:spcPct val="90000"/>
              </a:lnSpc>
            </a:pPr>
            <a:r>
              <a:rPr lang="en-US" altLang="en-US"/>
              <a:t>If S is a sentence, </a:t>
            </a:r>
            <a:r>
              <a:rPr lang="en-US" altLang="en-US">
                <a:sym typeface="Symbol" panose="05050102010706020507" pitchFamily="18" charset="2"/>
              </a:rPr>
              <a:t></a:t>
            </a:r>
            <a:r>
              <a:rPr lang="en-US" altLang="en-US"/>
              <a:t>S is a sentence (</a:t>
            </a:r>
            <a:r>
              <a:rPr lang="en-US" altLang="en-US">
                <a:solidFill>
                  <a:schemeClr val="accent2"/>
                </a:solidFill>
              </a:rPr>
              <a:t>negation</a:t>
            </a:r>
            <a:r>
              <a:rPr lang="en-US" altLang="en-US"/>
              <a:t>)</a:t>
            </a:r>
          </a:p>
          <a:p>
            <a:pPr lvl="1" eaLnBrk="1" hangingPunct="1">
              <a:lnSpc>
                <a:spcPct val="90000"/>
              </a:lnSpc>
            </a:pPr>
            <a:r>
              <a:rPr lang="en-US" altLang="en-US"/>
              <a:t>If S</a:t>
            </a:r>
            <a:r>
              <a:rPr lang="en-US" altLang="en-US" baseline="-25000"/>
              <a:t>1</a:t>
            </a:r>
            <a:r>
              <a:rPr lang="en-US" altLang="en-US"/>
              <a:t> and S</a:t>
            </a:r>
            <a:r>
              <a:rPr lang="en-US" altLang="en-US" baseline="-25000"/>
              <a:t>2</a:t>
            </a:r>
            <a:r>
              <a:rPr lang="en-US" altLang="en-US"/>
              <a:t> are sentences, S</a:t>
            </a:r>
            <a:r>
              <a:rPr lang="en-US" altLang="en-US" baseline="-25000"/>
              <a:t>1</a:t>
            </a:r>
            <a:r>
              <a:rPr lang="en-US" altLang="en-US"/>
              <a:t> </a:t>
            </a:r>
            <a:r>
              <a:rPr lang="en-US" altLang="en-US">
                <a:sym typeface="Symbol" panose="05050102010706020507" pitchFamily="18" charset="2"/>
              </a:rPr>
              <a:t></a:t>
            </a:r>
            <a:r>
              <a:rPr lang="en-US" altLang="en-US"/>
              <a:t> S</a:t>
            </a:r>
            <a:r>
              <a:rPr lang="en-US" altLang="en-US" baseline="-25000"/>
              <a:t>2</a:t>
            </a:r>
            <a:r>
              <a:rPr lang="en-US" altLang="en-US"/>
              <a:t> is a sentence (</a:t>
            </a:r>
            <a:r>
              <a:rPr lang="en-US" altLang="en-US">
                <a:solidFill>
                  <a:schemeClr val="accent2"/>
                </a:solidFill>
              </a:rPr>
              <a:t>conjunction</a:t>
            </a:r>
            <a:r>
              <a:rPr lang="en-US" altLang="en-US"/>
              <a:t>)</a:t>
            </a:r>
          </a:p>
          <a:p>
            <a:pPr lvl="1" eaLnBrk="1" hangingPunct="1">
              <a:lnSpc>
                <a:spcPct val="90000"/>
              </a:lnSpc>
            </a:pPr>
            <a:r>
              <a:rPr lang="en-US" altLang="en-US"/>
              <a:t>If S</a:t>
            </a:r>
            <a:r>
              <a:rPr lang="en-US" altLang="en-US" baseline="-25000"/>
              <a:t>1</a:t>
            </a:r>
            <a:r>
              <a:rPr lang="en-US" altLang="en-US"/>
              <a:t> and S</a:t>
            </a:r>
            <a:r>
              <a:rPr lang="en-US" altLang="en-US" baseline="-25000"/>
              <a:t>2</a:t>
            </a:r>
            <a:r>
              <a:rPr lang="en-US" altLang="en-US"/>
              <a:t> are sentences, S</a:t>
            </a:r>
            <a:r>
              <a:rPr lang="en-US" altLang="en-US" baseline="-25000"/>
              <a:t>1</a:t>
            </a:r>
            <a:r>
              <a:rPr lang="en-US" altLang="en-US"/>
              <a:t> </a:t>
            </a:r>
            <a:r>
              <a:rPr lang="en-US" altLang="en-US">
                <a:sym typeface="Symbol" panose="05050102010706020507" pitchFamily="18" charset="2"/>
              </a:rPr>
              <a:t></a:t>
            </a:r>
            <a:r>
              <a:rPr lang="en-US" altLang="en-US"/>
              <a:t> S</a:t>
            </a:r>
            <a:r>
              <a:rPr lang="en-US" altLang="en-US" baseline="-25000"/>
              <a:t>2</a:t>
            </a:r>
            <a:r>
              <a:rPr lang="en-US" altLang="en-US"/>
              <a:t> is a sentence (</a:t>
            </a:r>
            <a:r>
              <a:rPr lang="en-US" altLang="en-US">
                <a:solidFill>
                  <a:schemeClr val="accent2"/>
                </a:solidFill>
              </a:rPr>
              <a:t>disjunction</a:t>
            </a:r>
            <a:r>
              <a:rPr lang="en-US" altLang="en-US"/>
              <a:t>)</a:t>
            </a:r>
          </a:p>
          <a:p>
            <a:pPr lvl="1" eaLnBrk="1" hangingPunct="1">
              <a:lnSpc>
                <a:spcPct val="90000"/>
              </a:lnSpc>
            </a:pPr>
            <a:r>
              <a:rPr lang="en-US" altLang="en-US"/>
              <a:t>If S</a:t>
            </a:r>
            <a:r>
              <a:rPr lang="en-US" altLang="en-US" baseline="-25000"/>
              <a:t>1</a:t>
            </a:r>
            <a:r>
              <a:rPr lang="en-US" altLang="en-US"/>
              <a:t> and S</a:t>
            </a:r>
            <a:r>
              <a:rPr lang="en-US" altLang="en-US" baseline="-25000"/>
              <a:t>2</a:t>
            </a:r>
            <a:r>
              <a:rPr lang="en-US" altLang="en-US"/>
              <a:t> are sentences, S</a:t>
            </a:r>
            <a:r>
              <a:rPr lang="en-US" altLang="en-US" baseline="-25000"/>
              <a:t>1</a:t>
            </a:r>
            <a:r>
              <a:rPr lang="en-US" altLang="en-US"/>
              <a:t> </a:t>
            </a:r>
            <a:r>
              <a:rPr lang="en-US" altLang="en-US">
                <a:sym typeface="Symbol" panose="05050102010706020507" pitchFamily="18" charset="2"/>
              </a:rPr>
              <a:t></a:t>
            </a:r>
            <a:r>
              <a:rPr lang="en-US" altLang="en-US"/>
              <a:t> S</a:t>
            </a:r>
            <a:r>
              <a:rPr lang="en-US" altLang="en-US" baseline="-25000"/>
              <a:t>2</a:t>
            </a:r>
            <a:r>
              <a:rPr lang="en-US" altLang="en-US"/>
              <a:t> is a sentence (</a:t>
            </a:r>
            <a:r>
              <a:rPr lang="en-US" altLang="en-US">
                <a:solidFill>
                  <a:schemeClr val="accent2"/>
                </a:solidFill>
              </a:rPr>
              <a:t>implication</a:t>
            </a:r>
            <a:r>
              <a:rPr lang="en-US" altLang="en-US"/>
              <a:t>)</a:t>
            </a:r>
          </a:p>
          <a:p>
            <a:pPr lvl="1" eaLnBrk="1" hangingPunct="1">
              <a:lnSpc>
                <a:spcPct val="90000"/>
              </a:lnSpc>
            </a:pPr>
            <a:r>
              <a:rPr lang="en-US" altLang="en-US"/>
              <a:t>If S</a:t>
            </a:r>
            <a:r>
              <a:rPr lang="en-US" altLang="en-US" baseline="-25000"/>
              <a:t>1</a:t>
            </a:r>
            <a:r>
              <a:rPr lang="en-US" altLang="en-US"/>
              <a:t> and S</a:t>
            </a:r>
            <a:r>
              <a:rPr lang="en-US" altLang="en-US" baseline="-25000"/>
              <a:t>2</a:t>
            </a:r>
            <a:r>
              <a:rPr lang="en-US" altLang="en-US"/>
              <a:t> are sentences, S</a:t>
            </a:r>
            <a:r>
              <a:rPr lang="en-US" altLang="en-US" baseline="-25000"/>
              <a:t>1</a:t>
            </a:r>
            <a:r>
              <a:rPr lang="en-US" altLang="en-US"/>
              <a:t> </a:t>
            </a:r>
            <a:r>
              <a:rPr lang="en-US" altLang="en-US">
                <a:sym typeface="Symbol" panose="05050102010706020507" pitchFamily="18" charset="2"/>
              </a:rPr>
              <a:t></a:t>
            </a:r>
            <a:r>
              <a:rPr lang="en-US" altLang="en-US"/>
              <a:t> S</a:t>
            </a:r>
            <a:r>
              <a:rPr lang="en-US" altLang="en-US" baseline="-25000"/>
              <a:t>2</a:t>
            </a:r>
            <a:r>
              <a:rPr lang="en-US" altLang="en-US"/>
              <a:t> is a sentence (</a:t>
            </a:r>
            <a:r>
              <a:rPr lang="en-US" altLang="en-US">
                <a:solidFill>
                  <a:schemeClr val="accent2"/>
                </a:solidFill>
              </a:rPr>
              <a:t>biconditional</a:t>
            </a:r>
            <a:r>
              <a:rPr lang="en-US" altLang="en-US"/>
              <a:t>)</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FF99FF"/>
          </a:solidFill>
        </p:spPr>
        <p:txBody>
          <a:bodyPr/>
          <a:lstStyle/>
          <a:p>
            <a:pPr eaLnBrk="1" hangingPunct="1"/>
            <a:r>
              <a:rPr lang="en-US" altLang="en-US"/>
              <a:t>Propositional logic: Semantics</a:t>
            </a:r>
          </a:p>
        </p:txBody>
      </p:sp>
      <p:sp>
        <p:nvSpPr>
          <p:cNvPr id="31747" name="Rectangle 3"/>
          <p:cNvSpPr>
            <a:spLocks noGrp="1" noChangeArrowheads="1"/>
          </p:cNvSpPr>
          <p:nvPr>
            <p:ph type="body" idx="1"/>
          </p:nvPr>
        </p:nvSpPr>
        <p:spPr>
          <a:xfrm>
            <a:off x="1981200" y="1600200"/>
            <a:ext cx="8229600" cy="4876800"/>
          </a:xfrm>
          <a:solidFill>
            <a:srgbClr val="92D050"/>
          </a:solidFill>
        </p:spPr>
        <p:txBody>
          <a:bodyPr>
            <a:normAutofit fontScale="85000" lnSpcReduction="20000"/>
          </a:bodyPr>
          <a:lstStyle/>
          <a:p>
            <a:pPr eaLnBrk="1" hangingPunct="1">
              <a:lnSpc>
                <a:spcPct val="80000"/>
              </a:lnSpc>
              <a:buFontTx/>
              <a:buNone/>
            </a:pPr>
            <a:r>
              <a:rPr lang="en-US" altLang="en-US" sz="1800"/>
              <a:t>Each model specifies true/false for each proposition symbol
</a:t>
            </a:r>
          </a:p>
          <a:p>
            <a:pPr lvl="1" eaLnBrk="1" hangingPunct="1">
              <a:lnSpc>
                <a:spcPct val="80000"/>
              </a:lnSpc>
              <a:buFontTx/>
              <a:buNone/>
            </a:pPr>
            <a:r>
              <a:rPr lang="en-US" altLang="en-US" sz="1600"/>
              <a:t>E.g. 	P</a:t>
            </a:r>
            <a:r>
              <a:rPr lang="en-US" altLang="en-US" sz="1600" baseline="-25000"/>
              <a:t>1,2</a:t>
            </a:r>
            <a:r>
              <a:rPr lang="en-US" altLang="en-US" sz="1600"/>
              <a:t> 	P</a:t>
            </a:r>
            <a:r>
              <a:rPr lang="en-US" altLang="en-US" sz="1600" baseline="-25000"/>
              <a:t>2,2</a:t>
            </a:r>
            <a:r>
              <a:rPr lang="en-US" altLang="en-US" sz="1600"/>
              <a:t> 	P</a:t>
            </a:r>
            <a:r>
              <a:rPr lang="en-US" altLang="en-US" sz="1600" baseline="-25000"/>
              <a:t>3,1</a:t>
            </a:r>
          </a:p>
          <a:p>
            <a:pPr lvl="1" eaLnBrk="1" hangingPunct="1">
              <a:lnSpc>
                <a:spcPct val="80000"/>
              </a:lnSpc>
              <a:buFontTx/>
              <a:buNone/>
            </a:pPr>
            <a:r>
              <a:rPr lang="en-US" altLang="en-US" sz="1600"/>
              <a:t> 		false	true	false</a:t>
            </a:r>
          </a:p>
          <a:p>
            <a:pPr lvl="1" eaLnBrk="1" hangingPunct="1">
              <a:lnSpc>
                <a:spcPct val="80000"/>
              </a:lnSpc>
              <a:buFontTx/>
              <a:buNone/>
            </a:pPr>
            <a:endParaRPr lang="en-US" altLang="en-US" sz="1600"/>
          </a:p>
          <a:p>
            <a:pPr eaLnBrk="1" hangingPunct="1">
              <a:lnSpc>
                <a:spcPct val="80000"/>
              </a:lnSpc>
              <a:buFontTx/>
              <a:buNone/>
            </a:pPr>
            <a:r>
              <a:rPr lang="en-US" altLang="en-US" sz="1800"/>
              <a:t>With these symbols, 8 possible models, can be enumerated automatically.</a:t>
            </a:r>
          </a:p>
          <a:p>
            <a:pPr eaLnBrk="1" hangingPunct="1">
              <a:lnSpc>
                <a:spcPct val="80000"/>
              </a:lnSpc>
              <a:buFontTx/>
              <a:buNone/>
            </a:pPr>
            <a:r>
              <a:rPr lang="en-US" altLang="en-US" sz="1800"/>
              <a:t>Rules for evaluating truth with respect to a model </a:t>
            </a:r>
            <a:r>
              <a:rPr lang="en-US" altLang="en-US" sz="1800" i="1"/>
              <a:t>m</a:t>
            </a:r>
            <a:r>
              <a:rPr lang="en-US" altLang="en-US" sz="1800"/>
              <a:t>:
</a:t>
            </a:r>
          </a:p>
          <a:p>
            <a:pPr eaLnBrk="1" hangingPunct="1">
              <a:lnSpc>
                <a:spcPct val="80000"/>
              </a:lnSpc>
              <a:buFontTx/>
              <a:buNone/>
            </a:pPr>
            <a:r>
              <a:rPr lang="en-US" altLang="en-US" sz="1800">
                <a:sym typeface="Symbol" panose="05050102010706020507" pitchFamily="18" charset="2"/>
              </a:rPr>
              <a:t>		</a:t>
            </a:r>
            <a:r>
              <a:rPr lang="en-US" altLang="en-US" sz="1800"/>
              <a:t>S	is true iff 	S is false  </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a:t>
            </a:r>
            <a:r>
              <a:rPr lang="en-US" altLang="en-US" sz="1800"/>
              <a:t>   is true iff 	S</a:t>
            </a:r>
            <a:r>
              <a:rPr lang="en-US" altLang="en-US" sz="1800" baseline="-25000"/>
              <a:t>1</a:t>
            </a:r>
            <a:r>
              <a:rPr lang="en-US" altLang="en-US" sz="1800"/>
              <a:t> is true </a:t>
            </a:r>
            <a:r>
              <a:rPr lang="en-US" altLang="en-US" sz="1800">
                <a:solidFill>
                  <a:schemeClr val="accent2"/>
                </a:solidFill>
              </a:rPr>
              <a:t>and 	</a:t>
            </a:r>
            <a:r>
              <a:rPr lang="en-US" altLang="en-US" sz="1800"/>
              <a:t>S</a:t>
            </a:r>
            <a:r>
              <a:rPr lang="en-US" altLang="en-US" sz="1800" baseline="-25000"/>
              <a:t>2</a:t>
            </a:r>
            <a:r>
              <a:rPr lang="en-US" altLang="en-US" sz="1800"/>
              <a:t> is true</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a:t>
            </a:r>
            <a:r>
              <a:rPr lang="en-US" altLang="en-US" sz="1800"/>
              <a:t>   is true iff 	S</a:t>
            </a:r>
            <a:r>
              <a:rPr lang="en-US" altLang="en-US" sz="1800" baseline="-25000"/>
              <a:t>1</a:t>
            </a:r>
            <a:r>
              <a:rPr lang="en-US" altLang="en-US" sz="1800"/>
              <a:t>is true </a:t>
            </a:r>
            <a:r>
              <a:rPr lang="en-US" altLang="en-US" sz="1800">
                <a:solidFill>
                  <a:schemeClr val="accent2"/>
                </a:solidFill>
              </a:rPr>
              <a:t>or</a:t>
            </a:r>
            <a:r>
              <a:rPr lang="en-US" altLang="en-US" sz="1800"/>
              <a:t> 	S</a:t>
            </a:r>
            <a:r>
              <a:rPr lang="en-US" altLang="en-US" sz="1800" baseline="-25000"/>
              <a:t>2</a:t>
            </a:r>
            <a:r>
              <a:rPr lang="en-US" altLang="en-US" sz="1800"/>
              <a:t> is true</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a:t>
            </a:r>
            <a:r>
              <a:rPr lang="en-US" altLang="en-US" sz="1800"/>
              <a:t> 	is true iff		S</a:t>
            </a:r>
            <a:r>
              <a:rPr lang="en-US" altLang="en-US" sz="1800" baseline="-25000"/>
              <a:t>1</a:t>
            </a:r>
            <a:r>
              <a:rPr lang="en-US" altLang="en-US" sz="1800"/>
              <a:t> is false </a:t>
            </a:r>
            <a:r>
              <a:rPr lang="en-US" altLang="en-US" sz="1800">
                <a:solidFill>
                  <a:schemeClr val="accent2"/>
                </a:solidFill>
              </a:rPr>
              <a:t>or	</a:t>
            </a:r>
            <a:r>
              <a:rPr lang="en-US" altLang="en-US" sz="1800"/>
              <a:t>S</a:t>
            </a:r>
            <a:r>
              <a:rPr lang="en-US" altLang="en-US" sz="1800" baseline="-25000"/>
              <a:t>2</a:t>
            </a:r>
            <a:r>
              <a:rPr lang="en-US" altLang="en-US" sz="1800"/>
              <a:t> is true</a:t>
            </a:r>
          </a:p>
          <a:p>
            <a:pPr eaLnBrk="1" hangingPunct="1">
              <a:lnSpc>
                <a:spcPct val="80000"/>
              </a:lnSpc>
              <a:buFontTx/>
              <a:buNone/>
            </a:pPr>
            <a:r>
              <a:rPr lang="en-US" altLang="en-US" sz="1800"/>
              <a:t>		 i.e., 	is false iff	S</a:t>
            </a:r>
            <a:r>
              <a:rPr lang="en-US" altLang="en-US" sz="1800" baseline="-25000"/>
              <a:t>1</a:t>
            </a:r>
            <a:r>
              <a:rPr lang="en-US" altLang="en-US" sz="1800"/>
              <a:t> is true </a:t>
            </a:r>
            <a:r>
              <a:rPr lang="en-US" altLang="en-US" sz="1800">
                <a:solidFill>
                  <a:schemeClr val="accent2"/>
                </a:solidFill>
              </a:rPr>
              <a:t>and	</a:t>
            </a:r>
            <a:r>
              <a:rPr lang="en-US" altLang="en-US" sz="1800"/>
              <a:t>S</a:t>
            </a:r>
            <a:r>
              <a:rPr lang="en-US" altLang="en-US" sz="1800" baseline="-25000"/>
              <a:t>2 </a:t>
            </a:r>
            <a:r>
              <a:rPr lang="en-US" altLang="en-US" sz="1800"/>
              <a:t>is false</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	</a:t>
            </a:r>
            <a:r>
              <a:rPr lang="en-US" altLang="en-US" sz="1800"/>
              <a:t>is true iff		S</a:t>
            </a:r>
            <a:r>
              <a:rPr lang="en-US" altLang="en-US" sz="1800" baseline="-25000"/>
              <a:t>1</a:t>
            </a:r>
            <a:r>
              <a:rPr lang="en-US" altLang="en-US" sz="1800">
                <a:sym typeface="Symbol" panose="05050102010706020507" pitchFamily="18" charset="2"/>
              </a:rPr>
              <a:t></a:t>
            </a:r>
            <a:r>
              <a:rPr lang="en-US" altLang="en-US" sz="1800"/>
              <a:t>S</a:t>
            </a:r>
            <a:r>
              <a:rPr lang="en-US" altLang="en-US" sz="1800" baseline="-25000"/>
              <a:t>2</a:t>
            </a:r>
            <a:r>
              <a:rPr lang="en-US" altLang="en-US" sz="1800"/>
              <a:t> is true </a:t>
            </a:r>
            <a:r>
              <a:rPr lang="en-US" altLang="en-US" sz="1800">
                <a:solidFill>
                  <a:schemeClr val="accent2"/>
                </a:solidFill>
              </a:rPr>
              <a:t>and</a:t>
            </a:r>
            <a:r>
              <a:rPr lang="en-US" altLang="en-US" sz="1800"/>
              <a:t>S</a:t>
            </a:r>
            <a:r>
              <a:rPr lang="en-US" altLang="en-US" sz="1800" baseline="-25000"/>
              <a:t>2</a:t>
            </a:r>
            <a:r>
              <a:rPr lang="en-US" altLang="en-US" sz="1800">
                <a:sym typeface="Symbol" panose="05050102010706020507" pitchFamily="18" charset="2"/>
              </a:rPr>
              <a:t></a:t>
            </a:r>
            <a:r>
              <a:rPr lang="en-US" altLang="en-US" sz="1800"/>
              <a:t>S</a:t>
            </a:r>
            <a:r>
              <a:rPr lang="en-US" altLang="en-US" sz="1800" baseline="-25000"/>
              <a:t>1</a:t>
            </a:r>
            <a:r>
              <a:rPr lang="en-US" altLang="en-US" sz="1800"/>
              <a:t> is true</a:t>
            </a:r>
          </a:p>
          <a:p>
            <a:pPr eaLnBrk="1" hangingPunct="1">
              <a:lnSpc>
                <a:spcPct val="80000"/>
              </a:lnSpc>
              <a:buFontTx/>
              <a:buNone/>
            </a:pPr>
            <a:r>
              <a:rPr lang="en-US" altLang="en-US" sz="1800"/>
              <a:t>Simple recursive process evaluates an arbitrary sentence, e.g.,</a:t>
            </a:r>
          </a:p>
          <a:p>
            <a:pPr algn="ctr" eaLnBrk="1" hangingPunct="1">
              <a:lnSpc>
                <a:spcPct val="80000"/>
              </a:lnSpc>
              <a:buFontTx/>
              <a:buNone/>
            </a:pPr>
            <a:endParaRPr lang="en-US" altLang="en-US" sz="1800">
              <a:sym typeface="Symbol" panose="05050102010706020507" pitchFamily="18" charset="2"/>
            </a:endParaRPr>
          </a:p>
          <a:p>
            <a:pPr algn="ctr" eaLnBrk="1" hangingPunct="1">
              <a:lnSpc>
                <a:spcPct val="80000"/>
              </a:lnSpc>
              <a:buFontTx/>
              <a:buNone/>
            </a:pPr>
            <a:r>
              <a:rPr lang="en-US" altLang="en-US" sz="1800">
                <a:sym typeface="Symbol" panose="05050102010706020507" pitchFamily="18" charset="2"/>
              </a:rPr>
              <a:t></a:t>
            </a:r>
            <a:r>
              <a:rPr lang="en-US" altLang="en-US" sz="1800"/>
              <a:t>P</a:t>
            </a:r>
            <a:r>
              <a:rPr lang="en-US" altLang="en-US" sz="1800" baseline="-25000"/>
              <a:t>1,2 </a:t>
            </a:r>
            <a:r>
              <a:rPr lang="en-US" altLang="en-US" sz="1800">
                <a:sym typeface="Symbol" panose="05050102010706020507" pitchFamily="18" charset="2"/>
              </a:rPr>
              <a:t></a:t>
            </a:r>
            <a:r>
              <a:rPr lang="en-US" altLang="en-US" sz="1800"/>
              <a:t> (P</a:t>
            </a:r>
            <a:r>
              <a:rPr lang="en-US" altLang="en-US" sz="1800" baseline="-25000"/>
              <a:t>2,2 </a:t>
            </a:r>
            <a:r>
              <a:rPr lang="en-US" altLang="en-US" sz="1800">
                <a:sym typeface="Symbol" panose="05050102010706020507" pitchFamily="18" charset="2"/>
              </a:rPr>
              <a:t></a:t>
            </a:r>
            <a:r>
              <a:rPr lang="en-US" altLang="en-US" sz="1800" baseline="-25000"/>
              <a:t> </a:t>
            </a:r>
            <a:r>
              <a:rPr lang="en-US" altLang="en-US" sz="1800"/>
              <a:t>P</a:t>
            </a:r>
            <a:r>
              <a:rPr lang="en-US" altLang="en-US" sz="1800" baseline="-25000"/>
              <a:t>3,1</a:t>
            </a:r>
            <a:r>
              <a:rPr lang="en-US" altLang="en-US" sz="1800"/>
              <a:t>) = </a:t>
            </a:r>
            <a:r>
              <a:rPr lang="en-US" altLang="en-US" sz="1800" i="1"/>
              <a:t>true </a:t>
            </a:r>
            <a:r>
              <a:rPr lang="en-US" altLang="en-US" sz="1800">
                <a:sym typeface="Symbol" panose="05050102010706020507" pitchFamily="18" charset="2"/>
              </a:rPr>
              <a:t></a:t>
            </a:r>
            <a:r>
              <a:rPr lang="en-US" altLang="en-US" sz="1800" i="1"/>
              <a:t> </a:t>
            </a:r>
            <a:r>
              <a:rPr lang="en-US" altLang="en-US" sz="1800"/>
              <a:t>(</a:t>
            </a:r>
            <a:r>
              <a:rPr lang="en-US" altLang="en-US" sz="1800" i="1"/>
              <a:t>true </a:t>
            </a:r>
            <a:r>
              <a:rPr lang="en-US" altLang="en-US" sz="1800">
                <a:sym typeface="Symbol" panose="05050102010706020507" pitchFamily="18" charset="2"/>
              </a:rPr>
              <a:t></a:t>
            </a:r>
            <a:r>
              <a:rPr lang="en-US" altLang="en-US" sz="1800" i="1"/>
              <a:t> false</a:t>
            </a:r>
            <a:r>
              <a:rPr lang="en-US" altLang="en-US" sz="1800"/>
              <a:t>) =  </a:t>
            </a:r>
            <a:r>
              <a:rPr lang="en-US" altLang="en-US" sz="1800" i="1"/>
              <a:t>true </a:t>
            </a:r>
            <a:r>
              <a:rPr lang="en-US" altLang="en-US" sz="1800">
                <a:sym typeface="Symbol" panose="05050102010706020507" pitchFamily="18" charset="2"/>
              </a:rPr>
              <a:t></a:t>
            </a:r>
            <a:r>
              <a:rPr lang="en-US" altLang="en-US" sz="1800"/>
              <a:t> </a:t>
            </a:r>
            <a:r>
              <a:rPr lang="en-US" altLang="en-US" sz="1800" i="1"/>
              <a:t>true </a:t>
            </a:r>
            <a:r>
              <a:rPr lang="en-US" altLang="en-US" sz="1800"/>
              <a:t>= </a:t>
            </a:r>
            <a:r>
              <a:rPr lang="en-US" altLang="en-US" sz="1800" i="1"/>
              <a:t>true</a:t>
            </a:r>
            <a:r>
              <a:rPr lang="en-US" altLang="en-US" sz="1800"/>
              <a:t>
</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solidFill>
            <a:srgbClr val="FF99FF"/>
          </a:solidFill>
        </p:spPr>
        <p:txBody>
          <a:bodyPr/>
          <a:lstStyle/>
          <a:p>
            <a:pPr eaLnBrk="1" hangingPunct="1"/>
            <a:r>
              <a:rPr lang="en-US" altLang="en-US"/>
              <a:t>Truth tables for connectives</a:t>
            </a:r>
          </a:p>
        </p:txBody>
      </p:sp>
      <p:pic>
        <p:nvPicPr>
          <p:cNvPr id="32771" name="Picture 5"/>
          <p:cNvPicPr>
            <a:picLocks noChangeAspect="1" noChangeArrowheads="1"/>
          </p:cNvPicPr>
          <p:nvPr/>
        </p:nvPicPr>
        <p:blipFill>
          <a:blip r:embed="rId2">
            <a:extLst>
              <a:ext uri="{28A0092B-C50C-407E-A947-70E740481C1C}">
                <a14:useLocalDpi xmlns:a14="http://schemas.microsoft.com/office/drawing/2010/main" val="0"/>
              </a:ext>
            </a:extLst>
          </a:blip>
          <a:srcRect l="37500" t="30208" r="7813" b="50000"/>
          <a:stretch>
            <a:fillRect/>
          </a:stretch>
        </p:blipFill>
        <p:spPr bwMode="auto">
          <a:xfrm>
            <a:off x="2133600" y="1371600"/>
            <a:ext cx="7696200" cy="20891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solidFill>
            <a:srgbClr val="FF99FF"/>
          </a:solidFill>
        </p:spPr>
        <p:txBody>
          <a:bodyPr/>
          <a:lstStyle/>
          <a:p>
            <a:pPr eaLnBrk="1" hangingPunct="1"/>
            <a:r>
              <a:rPr lang="en-US" altLang="en-US"/>
              <a:t>Wumpus world sentences</a:t>
            </a:r>
          </a:p>
        </p:txBody>
      </p:sp>
      <p:sp>
        <p:nvSpPr>
          <p:cNvPr id="33795" name="Rectangle 3"/>
          <p:cNvSpPr>
            <a:spLocks noGrp="1" noChangeArrowheads="1"/>
          </p:cNvSpPr>
          <p:nvPr>
            <p:ph type="body" idx="1"/>
          </p:nvPr>
        </p:nvSpPr>
        <p:spPr>
          <a:xfrm>
            <a:off x="1981200" y="1600200"/>
            <a:ext cx="8229600" cy="4876800"/>
          </a:xfrm>
          <a:solidFill>
            <a:srgbClr val="92D050"/>
          </a:solidFill>
        </p:spPr>
        <p:txBody>
          <a:bodyPr>
            <a:normAutofit lnSpcReduction="10000"/>
          </a:bodyPr>
          <a:lstStyle/>
          <a:p>
            <a:pPr eaLnBrk="1" hangingPunct="1">
              <a:lnSpc>
                <a:spcPct val="90000"/>
              </a:lnSpc>
              <a:buFontTx/>
              <a:buNone/>
            </a:pPr>
            <a:r>
              <a:rPr lang="en-US" altLang="en-US" sz="2800"/>
              <a:t>Let P</a:t>
            </a:r>
            <a:r>
              <a:rPr lang="en-US" altLang="en-US" sz="2800" baseline="-25000"/>
              <a:t>i,j</a:t>
            </a:r>
            <a:r>
              <a:rPr lang="en-US" altLang="en-US" sz="2800"/>
              <a:t> be true if there is a pit in [i, j].</a:t>
            </a:r>
          </a:p>
          <a:p>
            <a:pPr eaLnBrk="1" hangingPunct="1">
              <a:lnSpc>
                <a:spcPct val="90000"/>
              </a:lnSpc>
              <a:buFontTx/>
              <a:buNone/>
            </a:pPr>
            <a:r>
              <a:rPr lang="en-US" altLang="en-US" sz="2800"/>
              <a:t>Let B</a:t>
            </a:r>
            <a:r>
              <a:rPr lang="en-US" altLang="en-US" sz="2800" baseline="-25000"/>
              <a:t>i,j</a:t>
            </a:r>
            <a:r>
              <a:rPr lang="en-US" altLang="en-US" sz="2800"/>
              <a:t> be true if there is a breeze in [i, j].
</a:t>
            </a:r>
          </a:p>
          <a:p>
            <a:pPr lvl="1" eaLnBrk="1" hangingPunct="1">
              <a:lnSpc>
                <a:spcPct val="90000"/>
              </a:lnSpc>
              <a:buFontTx/>
              <a:buNone/>
            </a:pPr>
            <a:r>
              <a:rPr lang="en-US" altLang="en-US" sz="2400">
                <a:sym typeface="Symbol" panose="05050102010706020507" pitchFamily="18" charset="2"/>
              </a:rPr>
              <a:t></a:t>
            </a:r>
            <a:r>
              <a:rPr lang="en-US" altLang="en-US" sz="2400"/>
              <a:t> P</a:t>
            </a:r>
            <a:r>
              <a:rPr lang="en-US" altLang="en-US" sz="2400" baseline="-25000"/>
              <a:t>1,1</a:t>
            </a:r>
          </a:p>
          <a:p>
            <a:pPr lvl="1" eaLnBrk="1" hangingPunct="1">
              <a:lnSpc>
                <a:spcPct val="90000"/>
              </a:lnSpc>
              <a:buFontTx/>
              <a:buNone/>
            </a:pPr>
            <a:r>
              <a:rPr lang="en-US" altLang="en-US" sz="2400">
                <a:sym typeface="Symbol" panose="05050102010706020507" pitchFamily="18" charset="2"/>
              </a:rPr>
              <a:t></a:t>
            </a:r>
            <a:r>
              <a:rPr lang="en-US" altLang="en-US" sz="2400"/>
              <a:t>B</a:t>
            </a:r>
            <a:r>
              <a:rPr lang="en-US" altLang="en-US" sz="2400" baseline="-25000"/>
              <a:t>1,1</a:t>
            </a:r>
          </a:p>
          <a:p>
            <a:pPr lvl="1" eaLnBrk="1" hangingPunct="1">
              <a:lnSpc>
                <a:spcPct val="90000"/>
              </a:lnSpc>
              <a:buFontTx/>
              <a:buNone/>
            </a:pPr>
            <a:r>
              <a:rPr lang="en-US" altLang="en-US" sz="2400"/>
              <a:t>B</a:t>
            </a:r>
            <a:r>
              <a:rPr lang="en-US" altLang="en-US" sz="2400" baseline="-25000"/>
              <a:t>2,1</a:t>
            </a:r>
            <a:endParaRPr lang="en-US" altLang="en-US" sz="1800"/>
          </a:p>
          <a:p>
            <a:pPr eaLnBrk="1" hangingPunct="1">
              <a:lnSpc>
                <a:spcPct val="90000"/>
              </a:lnSpc>
            </a:pPr>
            <a:r>
              <a:rPr lang="en-US" altLang="en-US" sz="2800"/>
              <a:t>"Pits cause breezes in adjacent squares"</a:t>
            </a:r>
          </a:p>
          <a:p>
            <a:pPr lvl="1" eaLnBrk="1" hangingPunct="1">
              <a:lnSpc>
                <a:spcPct val="90000"/>
              </a:lnSpc>
              <a:buFontTx/>
              <a:buNone/>
            </a:pPr>
            <a:r>
              <a:rPr lang="en-US" altLang="en-US" sz="2400"/>
              <a:t>B</a:t>
            </a:r>
            <a:r>
              <a:rPr lang="en-US" altLang="en-US" sz="2400" baseline="-25000"/>
              <a:t>1,1  </a:t>
            </a:r>
            <a:r>
              <a:rPr lang="en-US" altLang="en-US" sz="2400">
                <a:sym typeface="Symbol" panose="05050102010706020507" pitchFamily="18" charset="2"/>
              </a:rPr>
              <a:t></a:t>
            </a:r>
            <a:r>
              <a:rPr lang="en-US" altLang="en-US" sz="2400" baseline="-25000"/>
              <a:t> 	</a:t>
            </a:r>
            <a:r>
              <a:rPr lang="en-US" altLang="en-US" sz="2400"/>
              <a:t>(P</a:t>
            </a:r>
            <a:r>
              <a:rPr lang="en-US" altLang="en-US" sz="2400" baseline="-25000"/>
              <a:t>1,2</a:t>
            </a:r>
            <a:r>
              <a:rPr lang="en-US" altLang="en-US" sz="2400"/>
              <a:t> </a:t>
            </a:r>
            <a:r>
              <a:rPr lang="en-US" altLang="en-US" sz="2400">
                <a:sym typeface="Symbol" panose="05050102010706020507" pitchFamily="18" charset="2"/>
              </a:rPr>
              <a:t></a:t>
            </a:r>
            <a:r>
              <a:rPr lang="en-US" altLang="en-US" sz="2400"/>
              <a:t> P</a:t>
            </a:r>
            <a:r>
              <a:rPr lang="en-US" altLang="en-US" sz="2400" baseline="-25000"/>
              <a:t>2,1</a:t>
            </a:r>
            <a:r>
              <a:rPr lang="en-US" altLang="en-US" sz="2400"/>
              <a:t>)</a:t>
            </a:r>
          </a:p>
          <a:p>
            <a:pPr lvl="1" eaLnBrk="1" hangingPunct="1">
              <a:lnSpc>
                <a:spcPct val="90000"/>
              </a:lnSpc>
              <a:buFontTx/>
              <a:buNone/>
            </a:pPr>
            <a:r>
              <a:rPr lang="en-US" altLang="en-US" sz="2400"/>
              <a:t>B</a:t>
            </a:r>
            <a:r>
              <a:rPr lang="en-US" altLang="en-US" sz="2400" baseline="-25000"/>
              <a:t>2,1  </a:t>
            </a:r>
            <a:r>
              <a:rPr lang="en-US" altLang="en-US" sz="2400">
                <a:sym typeface="Symbol" panose="05050102010706020507" pitchFamily="18" charset="2"/>
              </a:rPr>
              <a:t></a:t>
            </a:r>
            <a:r>
              <a:rPr lang="en-US" altLang="en-US" sz="2400"/>
              <a:t>	(P</a:t>
            </a:r>
            <a:r>
              <a:rPr lang="en-US" altLang="en-US" sz="2400" baseline="-25000"/>
              <a:t>1,1</a:t>
            </a:r>
            <a:r>
              <a:rPr lang="en-US" altLang="en-US" sz="2400"/>
              <a:t> </a:t>
            </a:r>
            <a:r>
              <a:rPr lang="en-US" altLang="en-US" sz="2400">
                <a:sym typeface="Symbol" panose="05050102010706020507" pitchFamily="18" charset="2"/>
              </a:rPr>
              <a:t></a:t>
            </a:r>
            <a:r>
              <a:rPr lang="en-US" altLang="en-US" sz="2400"/>
              <a:t> P</a:t>
            </a:r>
            <a:r>
              <a:rPr lang="en-US" altLang="en-US" sz="2400" baseline="-25000"/>
              <a:t>2,2 </a:t>
            </a:r>
            <a:r>
              <a:rPr lang="en-US" altLang="en-US" sz="2400">
                <a:sym typeface="Symbol" panose="05050102010706020507" pitchFamily="18" charset="2"/>
              </a:rPr>
              <a:t></a:t>
            </a:r>
            <a:r>
              <a:rPr lang="en-US" altLang="en-US" sz="2400"/>
              <a:t> P</a:t>
            </a:r>
            <a:r>
              <a:rPr lang="en-US" altLang="en-US" sz="2400" baseline="-25000"/>
              <a:t>3,1</a:t>
            </a:r>
            <a:r>
              <a:rPr lang="en-US" altLang="en-US" sz="2400"/>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Driven Agent</a:t>
            </a:r>
          </a:p>
        </p:txBody>
      </p:sp>
      <p:sp>
        <p:nvSpPr>
          <p:cNvPr id="3" name="Content Placeholder 2"/>
          <p:cNvSpPr>
            <a:spLocks noGrp="1"/>
          </p:cNvSpPr>
          <p:nvPr>
            <p:ph idx="1"/>
          </p:nvPr>
        </p:nvSpPr>
        <p:spPr>
          <a:xfrm>
            <a:off x="1484310" y="2743199"/>
            <a:ext cx="10018713" cy="3124201"/>
          </a:xfrm>
        </p:spPr>
        <p:txBody>
          <a:bodyPr>
            <a:normAutofit fontScale="92500" lnSpcReduction="20000"/>
          </a:bodyPr>
          <a:lstStyle/>
          <a:p>
            <a:pPr marL="0" indent="0">
              <a:buNone/>
            </a:pPr>
            <a:r>
              <a:rPr lang="en-US" sz="2800" b="1" dirty="0">
                <a:latin typeface="Times-Bold"/>
              </a:rPr>
              <a:t>function </a:t>
            </a:r>
            <a:r>
              <a:rPr lang="en-US" sz="2800" dirty="0">
                <a:latin typeface="Times-Roman"/>
              </a:rPr>
              <a:t>TABLE-DRIVEN-AGENT(</a:t>
            </a:r>
            <a:r>
              <a:rPr lang="en-US" sz="2800" dirty="0">
                <a:latin typeface="CMTI10"/>
              </a:rPr>
              <a:t>percept </a:t>
            </a:r>
            <a:r>
              <a:rPr lang="en-US" sz="2800" dirty="0">
                <a:latin typeface="Times-Roman"/>
              </a:rPr>
              <a:t>) </a:t>
            </a:r>
            <a:r>
              <a:rPr lang="en-US" sz="2800" b="1" dirty="0">
                <a:latin typeface="Times-Bold"/>
              </a:rPr>
              <a:t>returns </a:t>
            </a:r>
            <a:r>
              <a:rPr lang="en-US" sz="2800" dirty="0">
                <a:latin typeface="Times-Roman"/>
              </a:rPr>
              <a:t>an action</a:t>
            </a:r>
          </a:p>
          <a:p>
            <a:pPr marL="0" indent="0">
              <a:buNone/>
            </a:pPr>
            <a:r>
              <a:rPr lang="en-US" sz="2800" b="1" dirty="0">
                <a:latin typeface="Times-Bold"/>
              </a:rPr>
              <a:t>persistent</a:t>
            </a:r>
            <a:r>
              <a:rPr lang="en-US" sz="2800" dirty="0">
                <a:latin typeface="Times-Roman"/>
              </a:rPr>
              <a:t>: </a:t>
            </a:r>
            <a:r>
              <a:rPr lang="en-US" sz="2800" dirty="0">
                <a:latin typeface="CMTI10"/>
              </a:rPr>
              <a:t>percepts</a:t>
            </a:r>
            <a:r>
              <a:rPr lang="en-US" sz="2800" dirty="0">
                <a:latin typeface="Times-Roman"/>
              </a:rPr>
              <a:t>, a sequence, initially empty</a:t>
            </a:r>
          </a:p>
          <a:p>
            <a:pPr marL="0" indent="0">
              <a:buNone/>
            </a:pPr>
            <a:r>
              <a:rPr lang="en-US" sz="2800" dirty="0">
                <a:latin typeface="CMTI10"/>
              </a:rPr>
              <a:t>table</a:t>
            </a:r>
            <a:r>
              <a:rPr lang="en-US" sz="2800" dirty="0">
                <a:latin typeface="Times-Roman"/>
              </a:rPr>
              <a:t>, a table of actions, indexed by percept sequences, initially fully specified</a:t>
            </a:r>
          </a:p>
          <a:p>
            <a:pPr marL="0" indent="0">
              <a:buNone/>
            </a:pPr>
            <a:r>
              <a:rPr lang="en-US" sz="2800" dirty="0">
                <a:latin typeface="Times-Roman"/>
              </a:rPr>
              <a:t>append </a:t>
            </a:r>
            <a:r>
              <a:rPr lang="en-US" sz="2800" dirty="0">
                <a:latin typeface="CMTI10"/>
              </a:rPr>
              <a:t>percept </a:t>
            </a:r>
            <a:r>
              <a:rPr lang="en-US" sz="2800" dirty="0">
                <a:latin typeface="Times-Roman"/>
              </a:rPr>
              <a:t>to the end of </a:t>
            </a:r>
            <a:r>
              <a:rPr lang="en-US" sz="2800" dirty="0">
                <a:latin typeface="CMTI10"/>
              </a:rPr>
              <a:t>percepts</a:t>
            </a:r>
          </a:p>
          <a:p>
            <a:pPr marL="0" indent="0">
              <a:buNone/>
            </a:pPr>
            <a:r>
              <a:rPr lang="en-US" sz="2800" dirty="0">
                <a:latin typeface="CMTI10"/>
              </a:rPr>
              <a:t>action </a:t>
            </a:r>
            <a:r>
              <a:rPr lang="en-US" sz="2800" dirty="0">
                <a:latin typeface="CMSY10"/>
              </a:rPr>
              <a:t>←</a:t>
            </a:r>
            <a:r>
              <a:rPr lang="en-US" sz="2800" dirty="0">
                <a:latin typeface="Times-Roman"/>
              </a:rPr>
              <a:t>LOOKUP(</a:t>
            </a:r>
            <a:r>
              <a:rPr lang="en-US" sz="2800" dirty="0">
                <a:latin typeface="CMTI10"/>
              </a:rPr>
              <a:t>percepts</a:t>
            </a:r>
            <a:r>
              <a:rPr lang="en-US" sz="2800" dirty="0">
                <a:latin typeface="Times-Roman"/>
              </a:rPr>
              <a:t>, </a:t>
            </a:r>
            <a:r>
              <a:rPr lang="en-US" sz="2800" dirty="0">
                <a:latin typeface="CMTI10"/>
              </a:rPr>
              <a:t>table</a:t>
            </a:r>
            <a:r>
              <a:rPr lang="en-US" sz="2800" dirty="0">
                <a:latin typeface="Times-Roman"/>
              </a:rPr>
              <a:t>)</a:t>
            </a:r>
          </a:p>
          <a:p>
            <a:pPr marL="0" indent="0">
              <a:buNone/>
            </a:pPr>
            <a:r>
              <a:rPr lang="en-US" sz="2800" b="1" dirty="0">
                <a:latin typeface="Times-Bold"/>
              </a:rPr>
              <a:t>return </a:t>
            </a:r>
            <a:r>
              <a:rPr lang="en-US" sz="2800" dirty="0">
                <a:latin typeface="CMTI10"/>
              </a:rPr>
              <a:t>action</a:t>
            </a:r>
            <a:endParaRPr lang="en-US" sz="2800" dirty="0"/>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solidFill>
            <a:srgbClr val="FF99FF"/>
          </a:solidFill>
        </p:spPr>
        <p:txBody>
          <a:bodyPr/>
          <a:lstStyle/>
          <a:p>
            <a:pPr eaLnBrk="1" hangingPunct="1"/>
            <a:r>
              <a:rPr lang="en-US" altLang="en-US"/>
              <a:t>Logical equivalence</a:t>
            </a:r>
          </a:p>
        </p:txBody>
      </p:sp>
      <p:sp>
        <p:nvSpPr>
          <p:cNvPr id="34819" name="Rectangle 3"/>
          <p:cNvSpPr>
            <a:spLocks noGrp="1" noChangeArrowheads="1"/>
          </p:cNvSpPr>
          <p:nvPr>
            <p:ph type="body" idx="1"/>
          </p:nvPr>
        </p:nvSpPr>
        <p:spPr>
          <a:xfrm>
            <a:off x="1981200" y="1600200"/>
            <a:ext cx="8229600" cy="4953000"/>
          </a:xfrm>
          <a:solidFill>
            <a:srgbClr val="92D050"/>
          </a:solidFill>
        </p:spPr>
        <p:txBody>
          <a:bodyPr/>
          <a:lstStyle/>
          <a:p>
            <a:pPr eaLnBrk="1" hangingPunct="1"/>
            <a:r>
              <a:rPr lang="en-US" altLang="en-US"/>
              <a:t>Two sentences are </a:t>
            </a:r>
            <a:r>
              <a:rPr lang="en-US" altLang="en-US">
                <a:solidFill>
                  <a:schemeClr val="accent2"/>
                </a:solidFill>
              </a:rPr>
              <a:t>logically equivalent</a:t>
            </a:r>
            <a:r>
              <a:rPr lang="en-US" altLang="en-US"/>
              <a:t>} iff true in same models: α </a:t>
            </a:r>
            <a:r>
              <a:rPr lang="en-US" altLang="en-US">
                <a:cs typeface="Arial" panose="020B0604020202020204" pitchFamily="34" charset="0"/>
              </a:rPr>
              <a:t>≡ </a:t>
            </a:r>
            <a:r>
              <a:rPr lang="en-US" altLang="en-US"/>
              <a:t>ß iff α╞ </a:t>
            </a:r>
            <a:r>
              <a:rPr lang="el-GR" altLang="en-US">
                <a:cs typeface="Arial" panose="020B0604020202020204" pitchFamily="34" charset="0"/>
              </a:rPr>
              <a:t>β</a:t>
            </a:r>
            <a:r>
              <a:rPr lang="en-US" altLang="en-US">
                <a:cs typeface="Arial" panose="020B0604020202020204" pitchFamily="34" charset="0"/>
              </a:rPr>
              <a:t> </a:t>
            </a:r>
            <a:r>
              <a:rPr lang="en-US" altLang="en-US"/>
              <a:t>and </a:t>
            </a:r>
            <a:r>
              <a:rPr lang="el-GR" altLang="en-US">
                <a:cs typeface="Arial" panose="020B0604020202020204" pitchFamily="34" charset="0"/>
              </a:rPr>
              <a:t>β</a:t>
            </a:r>
            <a:r>
              <a:rPr lang="en-US" altLang="en-US"/>
              <a:t>╞ α</a:t>
            </a:r>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l="33594" t="39583" r="3125" b="15625"/>
          <a:stretch>
            <a:fillRect/>
          </a:stretch>
        </p:blipFill>
        <p:spPr bwMode="auto">
          <a:xfrm>
            <a:off x="2667000" y="2590801"/>
            <a:ext cx="7162800" cy="380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solidFill>
            <a:srgbClr val="FF99FF"/>
          </a:solidFill>
        </p:spPr>
        <p:txBody>
          <a:bodyPr/>
          <a:lstStyle/>
          <a:p>
            <a:pPr eaLnBrk="1" hangingPunct="1"/>
            <a:r>
              <a:rPr lang="en-US" altLang="en-US"/>
              <a:t>Validity and satisfiability</a:t>
            </a:r>
          </a:p>
        </p:txBody>
      </p:sp>
      <p:sp>
        <p:nvSpPr>
          <p:cNvPr id="35843" name="Rectangle 3"/>
          <p:cNvSpPr>
            <a:spLocks noGrp="1" noChangeArrowheads="1"/>
          </p:cNvSpPr>
          <p:nvPr>
            <p:ph type="body" idx="1"/>
          </p:nvPr>
        </p:nvSpPr>
        <p:spPr>
          <a:solidFill>
            <a:srgbClr val="92D050"/>
          </a:solidFill>
        </p:spPr>
        <p:txBody>
          <a:bodyPr>
            <a:normAutofit fontScale="40000" lnSpcReduction="20000"/>
          </a:bodyPr>
          <a:lstStyle/>
          <a:p>
            <a:pPr eaLnBrk="1" hangingPunct="1">
              <a:lnSpc>
                <a:spcPct val="80000"/>
              </a:lnSpc>
              <a:buFontTx/>
              <a:buNone/>
            </a:pPr>
            <a:r>
              <a:rPr lang="en-US" altLang="en-US" sz="2000"/>
              <a:t>A sentence is </a:t>
            </a:r>
            <a:r>
              <a:rPr lang="en-US" altLang="en-US" sz="2000">
                <a:solidFill>
                  <a:schemeClr val="accent2"/>
                </a:solidFill>
              </a:rPr>
              <a:t>valid</a:t>
            </a:r>
            <a:r>
              <a:rPr lang="en-US" altLang="en-US" sz="2000"/>
              <a:t> if it is true in </a:t>
            </a:r>
            <a:r>
              <a:rPr lang="en-US" altLang="en-US" sz="2000">
                <a:solidFill>
                  <a:srgbClr val="FF0000"/>
                </a:solidFill>
              </a:rPr>
              <a:t>all</a:t>
            </a:r>
            <a:r>
              <a:rPr lang="en-US" altLang="en-US" sz="2000"/>
              <a:t> models,</a:t>
            </a:r>
          </a:p>
          <a:p>
            <a:pPr lvl="1" eaLnBrk="1" hangingPunct="1">
              <a:lnSpc>
                <a:spcPct val="80000"/>
              </a:lnSpc>
              <a:buFontTx/>
              <a:buNone/>
            </a:pPr>
            <a:r>
              <a:rPr lang="en-US" altLang="en-US" sz="1800"/>
              <a:t>e.g., </a:t>
            </a:r>
            <a:r>
              <a:rPr lang="en-US" altLang="en-US" sz="1800" i="1"/>
              <a:t>True</a:t>
            </a:r>
            <a:r>
              <a:rPr lang="en-US" altLang="en-US" sz="1800"/>
              <a:t>,	A </a:t>
            </a:r>
            <a:r>
              <a:rPr lang="en-US" altLang="en-US" sz="1800">
                <a:sym typeface="Symbol" panose="05050102010706020507" pitchFamily="18" charset="2"/>
              </a:rPr>
              <a:t></a:t>
            </a:r>
            <a:r>
              <a:rPr lang="en-US" altLang="en-US" sz="1800"/>
              <a:t>A, 	A </a:t>
            </a:r>
            <a:r>
              <a:rPr lang="en-US" altLang="en-US" sz="1800">
                <a:sym typeface="Symbol" panose="05050102010706020507" pitchFamily="18" charset="2"/>
              </a:rPr>
              <a:t></a:t>
            </a:r>
            <a:r>
              <a:rPr lang="en-US" altLang="en-US" sz="1800"/>
              <a:t> A, 	(A </a:t>
            </a:r>
            <a:r>
              <a:rPr lang="en-US" altLang="en-US" sz="1800">
                <a:sym typeface="Symbol" panose="05050102010706020507" pitchFamily="18" charset="2"/>
              </a:rPr>
              <a:t></a:t>
            </a:r>
            <a:r>
              <a:rPr lang="en-US" altLang="en-US" sz="1800"/>
              <a:t> (A </a:t>
            </a:r>
            <a:r>
              <a:rPr lang="en-US" altLang="en-US" sz="1800">
                <a:sym typeface="Symbol" panose="05050102010706020507" pitchFamily="18" charset="2"/>
              </a:rPr>
              <a:t> </a:t>
            </a:r>
            <a:r>
              <a:rPr lang="en-US" altLang="en-US" sz="1800"/>
              <a:t>B)) </a:t>
            </a:r>
            <a:r>
              <a:rPr lang="en-US" altLang="en-US" sz="1800">
                <a:sym typeface="Symbol" panose="05050102010706020507" pitchFamily="18" charset="2"/>
              </a:rPr>
              <a:t></a:t>
            </a:r>
            <a:r>
              <a:rPr lang="en-US" altLang="en-US" sz="1800"/>
              <a:t> B
</a:t>
            </a:r>
          </a:p>
          <a:p>
            <a:pPr lvl="4" eaLnBrk="1" hangingPunct="1">
              <a:lnSpc>
                <a:spcPct val="80000"/>
              </a:lnSpc>
            </a:pPr>
            <a:endParaRPr lang="en-US" altLang="en-US"/>
          </a:p>
          <a:p>
            <a:pPr eaLnBrk="1" hangingPunct="1">
              <a:lnSpc>
                <a:spcPct val="80000"/>
              </a:lnSpc>
              <a:buFontTx/>
              <a:buNone/>
            </a:pPr>
            <a:r>
              <a:rPr lang="en-US" altLang="en-US" sz="2000"/>
              <a:t>Validity is connected to inference via the </a:t>
            </a:r>
            <a:r>
              <a:rPr lang="en-US" altLang="en-US" sz="2000">
                <a:solidFill>
                  <a:schemeClr val="accent2"/>
                </a:solidFill>
              </a:rPr>
              <a:t>Deduction Theorem</a:t>
            </a:r>
            <a:r>
              <a:rPr lang="en-US" altLang="en-US" sz="2000"/>
              <a:t>:</a:t>
            </a:r>
          </a:p>
          <a:p>
            <a:pPr lvl="1" eaLnBrk="1" hangingPunct="1">
              <a:lnSpc>
                <a:spcPct val="80000"/>
              </a:lnSpc>
              <a:buFontTx/>
              <a:buNone/>
            </a:pPr>
            <a:r>
              <a:rPr lang="en-US" altLang="en-US" sz="1800" i="1"/>
              <a:t>KB</a:t>
            </a:r>
            <a:r>
              <a:rPr lang="en-US" altLang="en-US" sz="1800"/>
              <a:t> ╞ α if and only if (</a:t>
            </a:r>
            <a:r>
              <a:rPr lang="en-US" altLang="en-US" sz="1800" i="1"/>
              <a:t>KB</a:t>
            </a:r>
            <a:r>
              <a:rPr lang="en-US" altLang="en-US" sz="1800"/>
              <a:t> </a:t>
            </a:r>
            <a:r>
              <a:rPr lang="en-US" altLang="en-US" sz="1800">
                <a:sym typeface="Symbol" panose="05050102010706020507" pitchFamily="18" charset="2"/>
              </a:rPr>
              <a:t> </a:t>
            </a:r>
            <a:r>
              <a:rPr lang="en-US" altLang="en-US" sz="1800"/>
              <a:t>α) is valid
</a:t>
            </a:r>
          </a:p>
          <a:p>
            <a:pPr eaLnBrk="1" hangingPunct="1">
              <a:lnSpc>
                <a:spcPct val="80000"/>
              </a:lnSpc>
            </a:pPr>
            <a:endParaRPr lang="en-US" altLang="en-US" sz="2000"/>
          </a:p>
          <a:p>
            <a:pPr eaLnBrk="1" hangingPunct="1">
              <a:lnSpc>
                <a:spcPct val="80000"/>
              </a:lnSpc>
              <a:buFontTx/>
              <a:buNone/>
            </a:pPr>
            <a:r>
              <a:rPr lang="en-US" altLang="en-US" sz="2000"/>
              <a:t>A sentence is </a:t>
            </a:r>
            <a:r>
              <a:rPr lang="en-US" altLang="en-US" sz="2000">
                <a:solidFill>
                  <a:schemeClr val="accent2"/>
                </a:solidFill>
              </a:rPr>
              <a:t>satisfiable</a:t>
            </a:r>
            <a:r>
              <a:rPr lang="en-US" altLang="en-US" sz="2000"/>
              <a:t> if it is true in </a:t>
            </a:r>
            <a:r>
              <a:rPr lang="en-US" altLang="en-US" sz="2000">
                <a:solidFill>
                  <a:schemeClr val="accent2"/>
                </a:solidFill>
              </a:rPr>
              <a:t>some</a:t>
            </a:r>
            <a:r>
              <a:rPr lang="en-US" altLang="en-US" sz="2000"/>
              <a:t> model</a:t>
            </a:r>
          </a:p>
          <a:p>
            <a:pPr lvl="1" eaLnBrk="1" hangingPunct="1">
              <a:lnSpc>
                <a:spcPct val="80000"/>
              </a:lnSpc>
              <a:buFontTx/>
              <a:buNone/>
            </a:pPr>
            <a:r>
              <a:rPr lang="en-US" altLang="en-US" sz="1800"/>
              <a:t>e.g., A</a:t>
            </a:r>
            <a:r>
              <a:rPr lang="en-US" altLang="en-US" sz="1800">
                <a:sym typeface="Symbol" panose="05050102010706020507" pitchFamily="18" charset="2"/>
              </a:rPr>
              <a:t></a:t>
            </a:r>
            <a:r>
              <a:rPr lang="en-US" altLang="en-US" sz="1800"/>
              <a:t> B, 	C</a:t>
            </a:r>
          </a:p>
          <a:p>
            <a:pPr lvl="4" eaLnBrk="1" hangingPunct="1">
              <a:lnSpc>
                <a:spcPct val="80000"/>
              </a:lnSpc>
            </a:pPr>
            <a:endParaRPr lang="en-US" altLang="en-US"/>
          </a:p>
          <a:p>
            <a:pPr eaLnBrk="1" hangingPunct="1">
              <a:lnSpc>
                <a:spcPct val="80000"/>
              </a:lnSpc>
              <a:buFontTx/>
              <a:buNone/>
            </a:pPr>
            <a:r>
              <a:rPr lang="en-US" altLang="en-US" sz="2000"/>
              <a:t>A sentence is </a:t>
            </a:r>
            <a:r>
              <a:rPr lang="en-US" altLang="en-US" sz="2000">
                <a:solidFill>
                  <a:schemeClr val="accent2"/>
                </a:solidFill>
              </a:rPr>
              <a:t>unsatisfiable</a:t>
            </a:r>
            <a:r>
              <a:rPr lang="en-US" altLang="en-US" sz="2000"/>
              <a:t> if it is true in </a:t>
            </a:r>
            <a:r>
              <a:rPr lang="en-US" altLang="en-US" sz="2000">
                <a:solidFill>
                  <a:schemeClr val="accent2"/>
                </a:solidFill>
              </a:rPr>
              <a:t>no</a:t>
            </a:r>
            <a:r>
              <a:rPr lang="en-US" altLang="en-US" sz="2000"/>
              <a:t> models</a:t>
            </a:r>
          </a:p>
          <a:p>
            <a:pPr lvl="1" eaLnBrk="1" hangingPunct="1">
              <a:lnSpc>
                <a:spcPct val="80000"/>
              </a:lnSpc>
              <a:buFontTx/>
              <a:buNone/>
            </a:pPr>
            <a:r>
              <a:rPr lang="en-US" altLang="en-US" sz="1800"/>
              <a:t>e.g., A</a:t>
            </a:r>
            <a:r>
              <a:rPr lang="en-US" altLang="en-US" sz="1800">
                <a:sym typeface="Symbol" panose="05050102010706020507" pitchFamily="18" charset="2"/>
              </a:rPr>
              <a:t></a:t>
            </a:r>
            <a:r>
              <a:rPr lang="en-US" altLang="en-US" sz="1800"/>
              <a:t>A</a:t>
            </a:r>
          </a:p>
          <a:p>
            <a:pPr lvl="4" eaLnBrk="1" hangingPunct="1">
              <a:lnSpc>
                <a:spcPct val="80000"/>
              </a:lnSpc>
            </a:pPr>
            <a:endParaRPr lang="en-US" altLang="en-US"/>
          </a:p>
          <a:p>
            <a:pPr eaLnBrk="1" hangingPunct="1">
              <a:lnSpc>
                <a:spcPct val="80000"/>
              </a:lnSpc>
              <a:buFontTx/>
              <a:buNone/>
            </a:pPr>
            <a:r>
              <a:rPr lang="en-US" altLang="en-US" sz="2000"/>
              <a:t>Satisfiability is connected to inference via the following:</a:t>
            </a:r>
          </a:p>
          <a:p>
            <a:pPr lvl="1" eaLnBrk="1" hangingPunct="1">
              <a:lnSpc>
                <a:spcPct val="80000"/>
              </a:lnSpc>
              <a:buFontTx/>
              <a:buNone/>
            </a:pPr>
            <a:r>
              <a:rPr lang="en-US" altLang="en-US" sz="1800" i="1"/>
              <a:t>KB</a:t>
            </a:r>
            <a:r>
              <a:rPr lang="en-US" altLang="en-US" sz="1800"/>
              <a:t> ╞ α if and only if (</a:t>
            </a:r>
            <a:r>
              <a:rPr lang="en-US" altLang="en-US" sz="1800" i="1"/>
              <a:t>KB</a:t>
            </a:r>
            <a:r>
              <a:rPr lang="en-US" altLang="en-US" sz="1800"/>
              <a:t> </a:t>
            </a:r>
            <a:r>
              <a:rPr lang="en-US" altLang="en-US" sz="1800">
                <a:sym typeface="Symbol" panose="05050102010706020507" pitchFamily="18" charset="2"/>
              </a:rPr>
              <a:t></a:t>
            </a:r>
            <a:r>
              <a:rPr lang="en-US" altLang="en-US" sz="1800"/>
              <a:t>α) is unsatisfiable
</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solidFill>
            <a:srgbClr val="FF99FF"/>
          </a:solidFill>
        </p:spPr>
        <p:txBody>
          <a:bodyPr/>
          <a:lstStyle/>
          <a:p>
            <a:pPr eaLnBrk="1" hangingPunct="1"/>
            <a:r>
              <a:rPr lang="en-US" altLang="en-US"/>
              <a:t>Proof methods</a:t>
            </a:r>
          </a:p>
        </p:txBody>
      </p:sp>
      <p:sp>
        <p:nvSpPr>
          <p:cNvPr id="36867" name="Rectangle 3"/>
          <p:cNvSpPr>
            <a:spLocks noGrp="1" noChangeArrowheads="1"/>
          </p:cNvSpPr>
          <p:nvPr>
            <p:ph type="body" idx="1"/>
          </p:nvPr>
        </p:nvSpPr>
        <p:spPr>
          <a:solidFill>
            <a:srgbClr val="92D050"/>
          </a:solidFill>
        </p:spPr>
        <p:txBody>
          <a:bodyPr>
            <a:normAutofit fontScale="55000" lnSpcReduction="20000"/>
          </a:bodyPr>
          <a:lstStyle/>
          <a:p>
            <a:pPr eaLnBrk="1" hangingPunct="1">
              <a:lnSpc>
                <a:spcPct val="90000"/>
              </a:lnSpc>
            </a:pPr>
            <a:r>
              <a:rPr lang="en-US" altLang="en-US"/>
              <a:t>Proof methods divide into (roughly) two kinds:</a:t>
            </a:r>
          </a:p>
          <a:p>
            <a:pPr lvl="4" eaLnBrk="1" hangingPunct="1">
              <a:lnSpc>
                <a:spcPct val="90000"/>
              </a:lnSpc>
              <a:buFontTx/>
              <a:buNone/>
            </a:pPr>
            <a:r>
              <a:rPr lang="en-US" altLang="en-US" sz="1600"/>
              <a:t>
</a:t>
            </a:r>
          </a:p>
          <a:p>
            <a:pPr lvl="1" eaLnBrk="1" hangingPunct="1">
              <a:lnSpc>
                <a:spcPct val="90000"/>
              </a:lnSpc>
            </a:pPr>
            <a:r>
              <a:rPr lang="en-US" altLang="en-US">
                <a:solidFill>
                  <a:schemeClr val="accent2"/>
                </a:solidFill>
              </a:rPr>
              <a:t>Application of inference rules</a:t>
            </a:r>
            <a:endParaRPr lang="en-US" altLang="en-US"/>
          </a:p>
          <a:p>
            <a:pPr lvl="2" eaLnBrk="1" hangingPunct="1">
              <a:lnSpc>
                <a:spcPct val="90000"/>
              </a:lnSpc>
            </a:pPr>
            <a:r>
              <a:rPr lang="en-US" altLang="en-US"/>
              <a:t>Legitimate (sound) generation of new sentences from old</a:t>
            </a:r>
          </a:p>
          <a:p>
            <a:pPr lvl="2" eaLnBrk="1" hangingPunct="1">
              <a:lnSpc>
                <a:spcPct val="90000"/>
              </a:lnSpc>
            </a:pPr>
            <a:r>
              <a:rPr lang="en-US" altLang="en-US">
                <a:solidFill>
                  <a:schemeClr val="accent2"/>
                </a:solidFill>
              </a:rPr>
              <a:t>Proof</a:t>
            </a:r>
            <a:r>
              <a:rPr lang="en-US" altLang="en-US"/>
              <a:t> = a sequence of inference rule applications</a:t>
            </a:r>
            <a:br>
              <a:rPr lang="en-US" altLang="en-US"/>
            </a:br>
            <a:r>
              <a:rPr lang="en-US" altLang="en-US"/>
              <a:t>	Can use inference rules as operators in a standard search algorithm</a:t>
            </a:r>
          </a:p>
          <a:p>
            <a:pPr lvl="2" eaLnBrk="1" hangingPunct="1">
              <a:lnSpc>
                <a:spcPct val="90000"/>
              </a:lnSpc>
            </a:pPr>
            <a:r>
              <a:rPr lang="en-US" altLang="en-US"/>
              <a:t>Typically require transformation of sentences into a </a:t>
            </a:r>
            <a:r>
              <a:rPr lang="en-US" altLang="en-US">
                <a:solidFill>
                  <a:schemeClr val="accent2"/>
                </a:solidFill>
              </a:rPr>
              <a:t>normal form</a:t>
            </a:r>
            <a:endParaRPr lang="en-US" altLang="en-US" sz="1600"/>
          </a:p>
          <a:p>
            <a:pPr lvl="1" eaLnBrk="1" hangingPunct="1">
              <a:lnSpc>
                <a:spcPct val="90000"/>
              </a:lnSpc>
            </a:pPr>
            <a:r>
              <a:rPr lang="en-US" altLang="en-US">
                <a:solidFill>
                  <a:schemeClr val="accent2"/>
                </a:solidFill>
              </a:rPr>
              <a:t>Model checking</a:t>
            </a:r>
          </a:p>
          <a:p>
            <a:pPr lvl="2" eaLnBrk="1" hangingPunct="1">
              <a:lnSpc>
                <a:spcPct val="90000"/>
              </a:lnSpc>
            </a:pPr>
            <a:r>
              <a:rPr lang="en-US" altLang="en-US"/>
              <a:t>truth table enumeration (always exponential in </a:t>
            </a:r>
            <a:r>
              <a:rPr lang="en-US" altLang="en-US" i="1"/>
              <a:t>n</a:t>
            </a:r>
            <a:r>
              <a:rPr lang="en-US" altLang="en-US"/>
              <a:t>)</a:t>
            </a:r>
          </a:p>
          <a:p>
            <a:pPr lvl="2" eaLnBrk="1" hangingPunct="1">
              <a:lnSpc>
                <a:spcPct val="90000"/>
              </a:lnSpc>
            </a:pPr>
            <a:r>
              <a:rPr lang="en-US" altLang="en-US"/>
              <a:t>improved backtracking</a:t>
            </a:r>
          </a:p>
          <a:p>
            <a:pPr lvl="2" eaLnBrk="1" hangingPunct="1">
              <a:lnSpc>
                <a:spcPct val="90000"/>
              </a:lnSpc>
            </a:pPr>
            <a:r>
              <a:rPr lang="en-US" altLang="en-US"/>
              <a:t>heuristic search in model space (sound but incomplete)</a:t>
            </a:r>
          </a:p>
          <a:p>
            <a:pPr lvl="2" eaLnBrk="1" hangingPunct="1">
              <a:lnSpc>
                <a:spcPct val="90000"/>
              </a:lnSpc>
              <a:buFontTx/>
              <a:buNone/>
            </a:pPr>
            <a:r>
              <a:rPr lang="en-US" altLang="en-US"/>
              <a:t>		e.g., min-conflicts-like hill-climbing algorithms
</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solidFill>
            <a:srgbClr val="FF99FF"/>
          </a:solidFill>
        </p:spPr>
        <p:txBody>
          <a:bodyPr/>
          <a:lstStyle/>
          <a:p>
            <a:pPr eaLnBrk="1" hangingPunct="1"/>
            <a:r>
              <a:rPr lang="en-US" altLang="en-US"/>
              <a:t>Resolution</a:t>
            </a:r>
          </a:p>
        </p:txBody>
      </p:sp>
      <p:sp>
        <p:nvSpPr>
          <p:cNvPr id="37891" name="Rectangle 3"/>
          <p:cNvSpPr>
            <a:spLocks noGrp="1" noChangeArrowheads="1"/>
          </p:cNvSpPr>
          <p:nvPr>
            <p:ph type="body" idx="1"/>
          </p:nvPr>
        </p:nvSpPr>
        <p:spPr>
          <a:solidFill>
            <a:srgbClr val="92D050"/>
          </a:solidFill>
        </p:spPr>
        <p:txBody>
          <a:bodyPr>
            <a:normAutofit fontScale="55000" lnSpcReduction="20000"/>
          </a:bodyPr>
          <a:lstStyle/>
          <a:p>
            <a:pPr eaLnBrk="1" hangingPunct="1">
              <a:lnSpc>
                <a:spcPct val="80000"/>
              </a:lnSpc>
              <a:buFontTx/>
              <a:buNone/>
            </a:pPr>
            <a:r>
              <a:rPr lang="en-US" altLang="en-US" sz="2000">
                <a:solidFill>
                  <a:schemeClr val="accent2"/>
                </a:solidFill>
              </a:rPr>
              <a:t>Conjunctive Normal Form</a:t>
            </a:r>
            <a:r>
              <a:rPr lang="en-US" altLang="en-US" sz="2000"/>
              <a:t> (CNF)</a:t>
            </a:r>
          </a:p>
          <a:p>
            <a:pPr lvl="1" eaLnBrk="1" hangingPunct="1">
              <a:lnSpc>
                <a:spcPct val="80000"/>
              </a:lnSpc>
              <a:buFontTx/>
              <a:buNone/>
            </a:pPr>
            <a:r>
              <a:rPr lang="en-US" altLang="en-US" sz="1800"/>
              <a:t>   </a:t>
            </a:r>
            <a:r>
              <a:rPr lang="en-US" altLang="en-US" sz="1800">
                <a:solidFill>
                  <a:srgbClr val="FF0000"/>
                </a:solidFill>
              </a:rPr>
              <a:t>conjunction</a:t>
            </a:r>
            <a:r>
              <a:rPr lang="en-US" altLang="en-US" sz="1800"/>
              <a:t> of </a:t>
            </a:r>
            <a:r>
              <a:rPr lang="en-US" altLang="en-US" sz="1800">
                <a:solidFill>
                  <a:srgbClr val="FF0000"/>
                </a:solidFill>
              </a:rPr>
              <a:t>disjunctions</a:t>
            </a:r>
            <a:r>
              <a:rPr lang="en-US" altLang="en-US" sz="1800"/>
              <a:t> of </a:t>
            </a:r>
            <a:r>
              <a:rPr lang="en-US" altLang="en-US" sz="1800">
                <a:solidFill>
                  <a:srgbClr val="FF0000"/>
                </a:solidFill>
              </a:rPr>
              <a:t>literals</a:t>
            </a:r>
            <a:endParaRPr lang="en-US" altLang="en-US" sz="1800"/>
          </a:p>
          <a:p>
            <a:pPr lvl="1" eaLnBrk="1" hangingPunct="1">
              <a:lnSpc>
                <a:spcPct val="80000"/>
              </a:lnSpc>
              <a:buFontTx/>
              <a:buNone/>
            </a:pPr>
            <a:r>
              <a:rPr lang="en-US" altLang="en-US" sz="1800">
                <a:solidFill>
                  <a:srgbClr val="FF0000"/>
                </a:solidFill>
              </a:rPr>
              <a:t>				clauses</a:t>
            </a:r>
            <a:endParaRPr lang="en-US" altLang="en-US" sz="1800"/>
          </a:p>
          <a:p>
            <a:pPr lvl="1" eaLnBrk="1" hangingPunct="1">
              <a:lnSpc>
                <a:spcPct val="80000"/>
              </a:lnSpc>
              <a:buFontTx/>
              <a:buNone/>
            </a:pPr>
            <a:r>
              <a:rPr lang="en-US" altLang="en-US" sz="1800"/>
              <a:t>	E.g., (A </a:t>
            </a:r>
            <a:r>
              <a:rPr lang="en-US" altLang="en-US" sz="1800">
                <a:sym typeface="Symbol" panose="05050102010706020507" pitchFamily="18" charset="2"/>
              </a:rPr>
              <a:t></a:t>
            </a:r>
            <a:r>
              <a:rPr lang="en-US" altLang="en-US" sz="1800"/>
              <a:t> </a:t>
            </a:r>
            <a:r>
              <a:rPr lang="en-US" altLang="en-US" sz="1800">
                <a:sym typeface="Symbol" panose="05050102010706020507" pitchFamily="18" charset="2"/>
              </a:rPr>
              <a:t></a:t>
            </a:r>
            <a:r>
              <a:rPr lang="en-US" altLang="en-US" sz="1800"/>
              <a:t>B) </a:t>
            </a:r>
            <a:r>
              <a:rPr lang="en-US" altLang="en-US" sz="1800">
                <a:sym typeface="Symbol" panose="05050102010706020507" pitchFamily="18" charset="2"/>
              </a:rPr>
              <a:t></a:t>
            </a:r>
            <a:r>
              <a:rPr lang="en-US" altLang="en-US" sz="1800"/>
              <a:t> (B </a:t>
            </a:r>
            <a:r>
              <a:rPr lang="en-US" altLang="en-US" sz="1800">
                <a:sym typeface="Symbol" panose="05050102010706020507" pitchFamily="18" charset="2"/>
              </a:rPr>
              <a:t></a:t>
            </a:r>
            <a:r>
              <a:rPr lang="en-US" altLang="en-US" sz="1800"/>
              <a:t> </a:t>
            </a:r>
            <a:r>
              <a:rPr lang="en-US" altLang="en-US" sz="1800">
                <a:sym typeface="Symbol" panose="05050102010706020507" pitchFamily="18" charset="2"/>
              </a:rPr>
              <a:t></a:t>
            </a:r>
            <a:r>
              <a:rPr lang="en-US" altLang="en-US" sz="1800"/>
              <a:t>C </a:t>
            </a:r>
            <a:r>
              <a:rPr lang="en-US" altLang="en-US" sz="1800">
                <a:sym typeface="Symbol" panose="05050102010706020507" pitchFamily="18" charset="2"/>
              </a:rPr>
              <a:t></a:t>
            </a:r>
            <a:r>
              <a:rPr lang="en-US" altLang="en-US" sz="1800"/>
              <a:t> </a:t>
            </a:r>
            <a:r>
              <a:rPr lang="en-US" altLang="en-US" sz="1800">
                <a:sym typeface="Symbol" panose="05050102010706020507" pitchFamily="18" charset="2"/>
              </a:rPr>
              <a:t></a:t>
            </a:r>
            <a:r>
              <a:rPr lang="en-US" altLang="en-US" sz="1800"/>
              <a:t>D)
</a:t>
            </a:r>
            <a:r>
              <a:rPr lang="en-US" altLang="en-US">
                <a:solidFill>
                  <a:schemeClr val="accent2"/>
                </a:solidFill>
              </a:rPr>
              <a:t>Resolution</a:t>
            </a:r>
            <a:r>
              <a:rPr lang="en-US" altLang="en-US"/>
              <a:t> inference rule (for CNF):
			</a:t>
            </a:r>
            <a:r>
              <a:rPr lang="en-US" altLang="en-US">
                <a:latin typeface="Monotype Corsiva" panose="03010101010201010101" pitchFamily="66" charset="0"/>
              </a:rPr>
              <a:t>l</a:t>
            </a:r>
            <a:r>
              <a:rPr lang="en-US" altLang="en-US" baseline="-25000"/>
              <a:t>i</a:t>
            </a:r>
            <a:r>
              <a:rPr lang="en-US" altLang="en-US"/>
              <a:t>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 </a:t>
            </a:r>
            <a:r>
              <a:rPr lang="en-US" altLang="en-US">
                <a:latin typeface="Monotype Corsiva" panose="03010101010201010101" pitchFamily="66" charset="0"/>
              </a:rPr>
              <a:t>l</a:t>
            </a:r>
            <a:r>
              <a:rPr lang="en-US" altLang="en-US" baseline="-25000"/>
              <a:t>k</a:t>
            </a:r>
            <a:r>
              <a:rPr lang="en-US" altLang="en-US"/>
              <a:t>, 	 </a:t>
            </a:r>
            <a:r>
              <a:rPr lang="en-US" altLang="en-US">
                <a:latin typeface="Monotype Corsiva" panose="03010101010201010101" pitchFamily="66" charset="0"/>
              </a:rPr>
              <a:t>m</a:t>
            </a:r>
            <a:r>
              <a:rPr lang="en-US" altLang="en-US" baseline="-25000"/>
              <a:t>1</a:t>
            </a:r>
            <a:r>
              <a:rPr lang="en-US" altLang="en-US"/>
              <a:t> </a:t>
            </a:r>
            <a:r>
              <a:rPr lang="en-US" altLang="en-US">
                <a:sym typeface="Symbol" panose="05050102010706020507" pitchFamily="18" charset="2"/>
              </a:rPr>
              <a:t></a:t>
            </a:r>
            <a:r>
              <a:rPr lang="en-US" altLang="en-US"/>
              <a:t> … </a:t>
            </a:r>
            <a:r>
              <a:rPr lang="en-US" altLang="en-US">
                <a:sym typeface="Symbol" panose="05050102010706020507" pitchFamily="18" charset="2"/>
              </a:rPr>
              <a:t></a:t>
            </a:r>
            <a:r>
              <a:rPr lang="en-US" altLang="en-US"/>
              <a:t> </a:t>
            </a:r>
            <a:r>
              <a:rPr lang="en-US" altLang="en-US">
                <a:latin typeface="Monotype Corsiva" panose="03010101010201010101" pitchFamily="66" charset="0"/>
              </a:rPr>
              <a:t>m</a:t>
            </a:r>
            <a:r>
              <a:rPr lang="en-US" altLang="en-US" baseline="-25000"/>
              <a:t>n</a:t>
            </a:r>
            <a:r>
              <a:rPr lang="en-US" altLang="en-US"/>
              <a:t>
</a:t>
            </a:r>
          </a:p>
          <a:p>
            <a:pPr algn="ctr" eaLnBrk="1" hangingPunct="1">
              <a:lnSpc>
                <a:spcPct val="80000"/>
              </a:lnSpc>
              <a:buFontTx/>
              <a:buNone/>
            </a:pPr>
            <a:r>
              <a:rPr lang="en-US" altLang="en-US" sz="2000">
                <a:latin typeface="Monotype Corsiva" panose="03010101010201010101" pitchFamily="66" charset="0"/>
              </a:rPr>
              <a:t>l</a:t>
            </a:r>
            <a:r>
              <a:rPr lang="en-US" altLang="en-US" sz="2000" baseline="-25000"/>
              <a:t>i</a:t>
            </a:r>
            <a:r>
              <a:rPr lang="en-US" altLang="en-US" sz="2000"/>
              <a:t> </a:t>
            </a:r>
            <a:r>
              <a:rPr lang="en-US" altLang="en-US" sz="2000">
                <a:sym typeface="Symbol" panose="05050102010706020507" pitchFamily="18" charset="2"/>
              </a:rPr>
              <a:t></a:t>
            </a:r>
            <a:r>
              <a:rPr lang="en-US" altLang="en-US" sz="2000"/>
              <a:t> … </a:t>
            </a:r>
            <a:r>
              <a:rPr lang="en-US" altLang="en-US" sz="2000">
                <a:sym typeface="Symbol" panose="05050102010706020507" pitchFamily="18" charset="2"/>
              </a:rPr>
              <a:t></a:t>
            </a:r>
            <a:r>
              <a:rPr lang="en-US" altLang="en-US" sz="2000"/>
              <a:t> </a:t>
            </a:r>
            <a:r>
              <a:rPr lang="en-US" altLang="en-US" sz="2000">
                <a:latin typeface="Monotype Corsiva" panose="03010101010201010101" pitchFamily="66" charset="0"/>
              </a:rPr>
              <a:t>l</a:t>
            </a:r>
            <a:r>
              <a:rPr lang="en-US" altLang="en-US" sz="2000" baseline="-25000"/>
              <a:t>i-1 </a:t>
            </a:r>
            <a:r>
              <a:rPr lang="en-US" altLang="en-US" sz="2000">
                <a:sym typeface="Symbol" panose="05050102010706020507" pitchFamily="18" charset="2"/>
              </a:rPr>
              <a:t></a:t>
            </a:r>
            <a:r>
              <a:rPr lang="en-US" altLang="en-US" sz="2000" baseline="-25000"/>
              <a:t> </a:t>
            </a:r>
            <a:r>
              <a:rPr lang="en-US" altLang="en-US" sz="2000">
                <a:latin typeface="Monotype Corsiva" panose="03010101010201010101" pitchFamily="66" charset="0"/>
              </a:rPr>
              <a:t>l</a:t>
            </a:r>
            <a:r>
              <a:rPr lang="en-US" altLang="en-US" sz="2000" baseline="-25000"/>
              <a:t>i+1 </a:t>
            </a:r>
            <a:r>
              <a:rPr lang="en-US" altLang="en-US" sz="2000">
                <a:sym typeface="Symbol" panose="05050102010706020507" pitchFamily="18" charset="2"/>
              </a:rPr>
              <a:t></a:t>
            </a:r>
            <a:r>
              <a:rPr lang="en-US" altLang="en-US" sz="2000"/>
              <a:t> … </a:t>
            </a:r>
            <a:r>
              <a:rPr lang="en-US" altLang="en-US" sz="2000">
                <a:sym typeface="Symbol" panose="05050102010706020507" pitchFamily="18" charset="2"/>
              </a:rPr>
              <a:t></a:t>
            </a:r>
            <a:r>
              <a:rPr lang="en-US" altLang="en-US" sz="2000"/>
              <a:t> </a:t>
            </a:r>
            <a:r>
              <a:rPr lang="en-US" altLang="en-US" sz="2000">
                <a:latin typeface="Monotype Corsiva" panose="03010101010201010101" pitchFamily="66" charset="0"/>
              </a:rPr>
              <a:t>l</a:t>
            </a:r>
            <a:r>
              <a:rPr lang="en-US" altLang="en-US" sz="2000" baseline="-25000"/>
              <a:t>k</a:t>
            </a:r>
            <a:r>
              <a:rPr lang="en-US" altLang="en-US" sz="2000"/>
              <a:t> </a:t>
            </a:r>
            <a:r>
              <a:rPr lang="en-US" altLang="en-US" sz="2000">
                <a:sym typeface="Symbol" panose="05050102010706020507" pitchFamily="18" charset="2"/>
              </a:rPr>
              <a:t></a:t>
            </a:r>
            <a:r>
              <a:rPr lang="en-US" altLang="en-US" sz="2000"/>
              <a:t> </a:t>
            </a:r>
            <a:r>
              <a:rPr lang="en-US" altLang="en-US" sz="2000">
                <a:latin typeface="Monotype Corsiva" panose="03010101010201010101" pitchFamily="66" charset="0"/>
              </a:rPr>
              <a:t>m</a:t>
            </a:r>
            <a:r>
              <a:rPr lang="en-US" altLang="en-US" sz="2000" baseline="-25000"/>
              <a:t>1</a:t>
            </a:r>
            <a:r>
              <a:rPr lang="en-US" altLang="en-US" sz="2000"/>
              <a:t> </a:t>
            </a:r>
            <a:r>
              <a:rPr lang="en-US" altLang="en-US" sz="2000">
                <a:sym typeface="Symbol" panose="05050102010706020507" pitchFamily="18" charset="2"/>
              </a:rPr>
              <a:t></a:t>
            </a:r>
            <a:r>
              <a:rPr lang="en-US" altLang="en-US" sz="2000"/>
              <a:t> … </a:t>
            </a:r>
            <a:r>
              <a:rPr lang="en-US" altLang="en-US" sz="2000">
                <a:sym typeface="Symbol" panose="05050102010706020507" pitchFamily="18" charset="2"/>
              </a:rPr>
              <a:t></a:t>
            </a:r>
            <a:r>
              <a:rPr lang="en-US" altLang="en-US" sz="2000"/>
              <a:t> </a:t>
            </a:r>
            <a:r>
              <a:rPr lang="en-US" altLang="en-US" sz="2000">
                <a:latin typeface="Monotype Corsiva" panose="03010101010201010101" pitchFamily="66" charset="0"/>
              </a:rPr>
              <a:t>m</a:t>
            </a:r>
            <a:r>
              <a:rPr lang="en-US" altLang="en-US" sz="2000" baseline="-25000"/>
              <a:t>j-1 </a:t>
            </a:r>
            <a:r>
              <a:rPr lang="en-US" altLang="en-US" sz="2000">
                <a:sym typeface="Symbol" panose="05050102010706020507" pitchFamily="18" charset="2"/>
              </a:rPr>
              <a:t></a:t>
            </a:r>
            <a:r>
              <a:rPr lang="en-US" altLang="en-US" sz="2000"/>
              <a:t> </a:t>
            </a:r>
            <a:r>
              <a:rPr lang="en-US" altLang="en-US" sz="2000">
                <a:latin typeface="Monotype Corsiva" panose="03010101010201010101" pitchFamily="66" charset="0"/>
              </a:rPr>
              <a:t>m</a:t>
            </a:r>
            <a:r>
              <a:rPr lang="en-US" altLang="en-US" sz="2000" baseline="-25000"/>
              <a:t>j+1</a:t>
            </a:r>
            <a:r>
              <a:rPr lang="en-US" altLang="en-US" sz="2000"/>
              <a:t>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 </a:t>
            </a:r>
            <a:r>
              <a:rPr lang="en-US" altLang="en-US" sz="2000">
                <a:latin typeface="Monotype Corsiva" panose="03010101010201010101" pitchFamily="66" charset="0"/>
              </a:rPr>
              <a:t>m</a:t>
            </a:r>
            <a:r>
              <a:rPr lang="en-US" altLang="en-US" sz="2000" baseline="-25000"/>
              <a:t>n</a:t>
            </a:r>
            <a:r>
              <a:rPr lang="en-US" altLang="en-US" sz="2000"/>
              <a:t> </a:t>
            </a:r>
          </a:p>
          <a:p>
            <a:pPr lvl="4" eaLnBrk="1" hangingPunct="1">
              <a:lnSpc>
                <a:spcPct val="80000"/>
              </a:lnSpc>
              <a:buFontTx/>
              <a:buNone/>
            </a:pPr>
            <a:r>
              <a:rPr lang="en-US" altLang="en-US"/>
              <a:t>
where </a:t>
            </a:r>
            <a:r>
              <a:rPr lang="en-US" altLang="en-US">
                <a:latin typeface="Monotype Corsiva" panose="03010101010201010101" pitchFamily="66" charset="0"/>
              </a:rPr>
              <a:t>l</a:t>
            </a:r>
            <a:r>
              <a:rPr lang="en-US" altLang="en-US" baseline="-25000"/>
              <a:t>i</a:t>
            </a:r>
            <a:r>
              <a:rPr lang="en-US" altLang="en-US"/>
              <a:t> and </a:t>
            </a:r>
            <a:r>
              <a:rPr lang="en-US" altLang="en-US">
                <a:latin typeface="Monotype Corsiva" panose="03010101010201010101" pitchFamily="66" charset="0"/>
              </a:rPr>
              <a:t>m</a:t>
            </a:r>
            <a:r>
              <a:rPr lang="en-US" altLang="en-US" baseline="-25000"/>
              <a:t>j</a:t>
            </a:r>
            <a:r>
              <a:rPr lang="en-US" altLang="en-US"/>
              <a:t> are complementary literals. </a:t>
            </a:r>
          </a:p>
          <a:p>
            <a:pPr eaLnBrk="1" hangingPunct="1">
              <a:lnSpc>
                <a:spcPct val="80000"/>
              </a:lnSpc>
              <a:buFontTx/>
              <a:buNone/>
            </a:pPr>
            <a:r>
              <a:rPr lang="en-US" altLang="en-US" sz="2000"/>
              <a:t>	E.g., </a:t>
            </a:r>
            <a:r>
              <a:rPr lang="en-US" altLang="en-US" sz="2000" i="1"/>
              <a:t>P</a:t>
            </a:r>
            <a:r>
              <a:rPr lang="en-US" altLang="en-US" sz="2000" baseline="-25000"/>
              <a:t>1,3</a:t>
            </a:r>
            <a:r>
              <a:rPr lang="en-US" altLang="en-US" sz="2000"/>
              <a:t> </a:t>
            </a:r>
            <a:r>
              <a:rPr lang="en-US" altLang="en-US" sz="2000">
                <a:sym typeface="Symbol" panose="05050102010706020507" pitchFamily="18" charset="2"/>
              </a:rPr>
              <a:t></a:t>
            </a:r>
            <a:r>
              <a:rPr lang="en-US" altLang="en-US" sz="2000"/>
              <a:t> </a:t>
            </a:r>
            <a:r>
              <a:rPr lang="en-US" altLang="en-US" sz="2000" i="1"/>
              <a:t>P</a:t>
            </a:r>
            <a:r>
              <a:rPr lang="en-US" altLang="en-US" sz="2000" baseline="-25000"/>
              <a:t>2,2</a:t>
            </a:r>
            <a:r>
              <a:rPr lang="en-US" altLang="en-US" sz="2000"/>
              <a:t>, 	</a:t>
            </a:r>
            <a:r>
              <a:rPr lang="en-US" altLang="en-US" sz="2000">
                <a:sym typeface="Symbol" panose="05050102010706020507" pitchFamily="18" charset="2"/>
              </a:rPr>
              <a:t></a:t>
            </a:r>
            <a:r>
              <a:rPr lang="en-US" altLang="en-US" sz="2000" i="1"/>
              <a:t>P</a:t>
            </a:r>
            <a:r>
              <a:rPr lang="en-US" altLang="en-US" sz="2000" baseline="-25000"/>
              <a:t>2,2</a:t>
            </a:r>
            <a:r>
              <a:rPr lang="en-US" altLang="en-US" sz="2000"/>
              <a:t>
     	 	 </a:t>
            </a:r>
            <a:r>
              <a:rPr lang="en-US" altLang="en-US" sz="2000" i="1"/>
              <a:t>P</a:t>
            </a:r>
            <a:r>
              <a:rPr lang="en-US" altLang="en-US" sz="2000" baseline="-25000"/>
              <a:t>1,3</a:t>
            </a:r>
            <a:r>
              <a:rPr lang="en-US" altLang="en-US" sz="2000"/>
              <a:t>
</a:t>
            </a:r>
          </a:p>
          <a:p>
            <a:pPr eaLnBrk="1" hangingPunct="1">
              <a:lnSpc>
                <a:spcPct val="80000"/>
              </a:lnSpc>
              <a:buFontTx/>
              <a:buNone/>
            </a:pPr>
            <a:r>
              <a:rPr lang="en-US" altLang="en-US" sz="2000"/>
              <a:t>Resolution is sound and complete for propositional logic
</a:t>
            </a:r>
          </a:p>
        </p:txBody>
      </p:sp>
      <p:pic>
        <p:nvPicPr>
          <p:cNvPr id="37892" name="Picture 4" descr="wumpus-seq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1" y="1600201"/>
            <a:ext cx="18891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Line 5"/>
          <p:cNvSpPr>
            <a:spLocks noChangeShapeType="1"/>
          </p:cNvSpPr>
          <p:nvPr/>
        </p:nvSpPr>
        <p:spPr bwMode="auto">
          <a:xfrm>
            <a:off x="2971800" y="3581400"/>
            <a:ext cx="5105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37894" name="Line 6"/>
          <p:cNvSpPr>
            <a:spLocks noChangeShapeType="1"/>
          </p:cNvSpPr>
          <p:nvPr/>
        </p:nvSpPr>
        <p:spPr bwMode="auto">
          <a:xfrm>
            <a:off x="2971800" y="4724400"/>
            <a:ext cx="2438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solidFill>
            <a:srgbClr val="FF99FF"/>
          </a:solidFill>
        </p:spPr>
        <p:txBody>
          <a:bodyPr/>
          <a:lstStyle/>
          <a:p>
            <a:pPr eaLnBrk="1" hangingPunct="1"/>
            <a:r>
              <a:rPr lang="en-US" altLang="en-US"/>
              <a:t>Conversion to CNF</a:t>
            </a:r>
          </a:p>
        </p:txBody>
      </p:sp>
      <p:sp>
        <p:nvSpPr>
          <p:cNvPr id="39939" name="Rectangle 3"/>
          <p:cNvSpPr>
            <a:spLocks noGrp="1" noChangeArrowheads="1"/>
          </p:cNvSpPr>
          <p:nvPr>
            <p:ph type="body" idx="1"/>
          </p:nvPr>
        </p:nvSpPr>
        <p:spPr>
          <a:xfrm>
            <a:off x="1981200" y="1600200"/>
            <a:ext cx="8229600" cy="5029200"/>
          </a:xfrm>
          <a:solidFill>
            <a:srgbClr val="92D050"/>
          </a:solidFill>
        </p:spPr>
        <p:txBody>
          <a:bodyPr>
            <a:normAutofit fontScale="92500" lnSpcReduction="10000"/>
          </a:bodyPr>
          <a:lstStyle/>
          <a:p>
            <a:pPr marL="457200" indent="-457200">
              <a:lnSpc>
                <a:spcPct val="80000"/>
              </a:lnSpc>
              <a:buNone/>
              <a:defRPr/>
            </a:pPr>
            <a:r>
              <a:rPr lang="en-US" dirty="0"/>
              <a:t>B</a:t>
            </a:r>
            <a:r>
              <a:rPr lang="en-US" baseline="-25000" dirty="0"/>
              <a:t>1,1</a:t>
            </a:r>
            <a:r>
              <a:rPr lang="en-US" dirty="0"/>
              <a:t>  </a:t>
            </a:r>
            <a:r>
              <a:rPr lang="en-US" dirty="0">
                <a:sym typeface="Symbol" panose="05050102010706020507" pitchFamily="18" charset="2"/>
              </a:rPr>
              <a:t></a:t>
            </a:r>
            <a:r>
              <a:rPr lang="en-US" dirty="0"/>
              <a:t> (P</a:t>
            </a:r>
            <a:r>
              <a:rPr lang="en-US" baseline="-25000" dirty="0"/>
              <a:t>1,2</a:t>
            </a:r>
            <a:r>
              <a:rPr lang="en-US" dirty="0"/>
              <a:t> </a:t>
            </a:r>
            <a:r>
              <a:rPr lang="en-US" dirty="0">
                <a:sym typeface="Symbol" panose="05050102010706020507" pitchFamily="18" charset="2"/>
              </a:rPr>
              <a:t></a:t>
            </a:r>
            <a:r>
              <a:rPr lang="en-US" dirty="0"/>
              <a:t> P</a:t>
            </a:r>
            <a:r>
              <a:rPr lang="en-US" baseline="-25000" dirty="0"/>
              <a:t>2,1</a:t>
            </a:r>
            <a:r>
              <a:rPr lang="en-US" dirty="0"/>
              <a:t>)
</a:t>
            </a:r>
          </a:p>
          <a:p>
            <a:pPr marL="457200" indent="-457200">
              <a:lnSpc>
                <a:spcPct val="80000"/>
              </a:lnSpc>
              <a:buFontTx/>
              <a:buAutoNum type="arabicPeriod"/>
              <a:defRPr/>
            </a:pPr>
            <a:r>
              <a:rPr lang="en-US" dirty="0"/>
              <a:t>Eliminate </a:t>
            </a:r>
            <a:r>
              <a:rPr lang="en-US" dirty="0">
                <a:sym typeface="Symbol" panose="05050102010706020507" pitchFamily="18" charset="2"/>
              </a:rPr>
              <a:t>,</a:t>
            </a:r>
            <a:r>
              <a:rPr lang="en-US" dirty="0"/>
              <a:t> replacing α </a:t>
            </a:r>
            <a:r>
              <a:rPr lang="en-US" dirty="0">
                <a:sym typeface="Symbol" panose="05050102010706020507" pitchFamily="18" charset="2"/>
              </a:rPr>
              <a:t></a:t>
            </a:r>
            <a:r>
              <a:rPr lang="en-US" dirty="0"/>
              <a:t> β with (α </a:t>
            </a:r>
            <a:r>
              <a:rPr lang="en-US" dirty="0">
                <a:sym typeface="Symbol" panose="05050102010706020507" pitchFamily="18" charset="2"/>
              </a:rPr>
              <a:t></a:t>
            </a:r>
            <a:r>
              <a:rPr lang="en-US" dirty="0"/>
              <a:t> β)</a:t>
            </a:r>
            <a:r>
              <a:rPr lang="en-US" dirty="0">
                <a:sym typeface="Symbol" panose="05050102010706020507" pitchFamily="18" charset="2"/>
              </a:rPr>
              <a:t></a:t>
            </a:r>
            <a:r>
              <a:rPr lang="en-US" dirty="0"/>
              <a:t>(β </a:t>
            </a:r>
            <a:r>
              <a:rPr lang="en-US" dirty="0">
                <a:sym typeface="Symbol" panose="05050102010706020507" pitchFamily="18" charset="2"/>
              </a:rPr>
              <a:t></a:t>
            </a:r>
            <a:r>
              <a:rPr lang="en-US" dirty="0"/>
              <a:t> α).
</a:t>
            </a:r>
            <a:r>
              <a:rPr lang="en-US" sz="2000" dirty="0"/>
              <a:t>(B</a:t>
            </a:r>
            <a:r>
              <a:rPr lang="en-US" sz="2000" baseline="-25000" dirty="0"/>
              <a:t>1,1</a:t>
            </a:r>
            <a:r>
              <a:rPr lang="en-US" sz="2000" dirty="0"/>
              <a:t> </a:t>
            </a:r>
            <a:r>
              <a:rPr lang="en-US" sz="2000" dirty="0">
                <a:sym typeface="Symbol" panose="05050102010706020507" pitchFamily="18" charset="2"/>
              </a:rPr>
              <a:t></a:t>
            </a:r>
            <a:r>
              <a:rPr lang="en-US" sz="2000" dirty="0"/>
              <a:t> (P</a:t>
            </a:r>
            <a:r>
              <a:rPr lang="en-US" sz="2000" baseline="-25000" dirty="0"/>
              <a:t>1,2</a:t>
            </a:r>
            <a:r>
              <a:rPr lang="en-US" sz="2000" dirty="0"/>
              <a:t> </a:t>
            </a:r>
            <a:r>
              <a:rPr lang="en-US" sz="2000" dirty="0">
                <a:sym typeface="Symbol" panose="05050102010706020507" pitchFamily="18" charset="2"/>
              </a:rPr>
              <a:t></a:t>
            </a:r>
            <a:r>
              <a:rPr lang="en-US" sz="2000" dirty="0"/>
              <a:t> P</a:t>
            </a:r>
            <a:r>
              <a:rPr lang="en-US" sz="2000" baseline="-25000" dirty="0"/>
              <a:t>2,1</a:t>
            </a:r>
            <a:r>
              <a:rPr lang="en-US" sz="2000" dirty="0"/>
              <a:t>)) </a:t>
            </a:r>
            <a:r>
              <a:rPr lang="en-US" sz="2000" dirty="0">
                <a:sym typeface="Symbol" panose="05050102010706020507" pitchFamily="18" charset="2"/>
              </a:rPr>
              <a:t></a:t>
            </a:r>
            <a:r>
              <a:rPr lang="en-US" sz="2000" dirty="0"/>
              <a:t> ((P</a:t>
            </a:r>
            <a:r>
              <a:rPr lang="en-US" sz="2000" baseline="-25000" dirty="0"/>
              <a:t>1,2</a:t>
            </a:r>
            <a:r>
              <a:rPr lang="en-US" sz="2000" dirty="0"/>
              <a:t> </a:t>
            </a:r>
            <a:r>
              <a:rPr lang="en-US" sz="2000" dirty="0">
                <a:sym typeface="Symbol" panose="05050102010706020507" pitchFamily="18" charset="2"/>
              </a:rPr>
              <a:t></a:t>
            </a:r>
            <a:r>
              <a:rPr lang="en-US" sz="2000" dirty="0"/>
              <a:t> P</a:t>
            </a:r>
            <a:r>
              <a:rPr lang="en-US" sz="2000" baseline="-25000" dirty="0"/>
              <a:t>2,1</a:t>
            </a:r>
            <a:r>
              <a:rPr lang="en-US" sz="2000" dirty="0"/>
              <a:t>) </a:t>
            </a:r>
            <a:r>
              <a:rPr lang="en-US" sz="2000" dirty="0">
                <a:sym typeface="Symbol" panose="05050102010706020507" pitchFamily="18" charset="2"/>
              </a:rPr>
              <a:t></a:t>
            </a:r>
            <a:r>
              <a:rPr lang="en-US" sz="2000" dirty="0"/>
              <a:t> B</a:t>
            </a:r>
            <a:r>
              <a:rPr lang="en-US" sz="2000" baseline="-25000" dirty="0"/>
              <a:t>1,1</a:t>
            </a:r>
            <a:r>
              <a:rPr lang="en-US" sz="2000" dirty="0"/>
              <a:t>)
</a:t>
            </a:r>
            <a:r>
              <a:rPr lang="en-US" dirty="0"/>
              <a:t> Eliminate </a:t>
            </a:r>
            <a:r>
              <a:rPr lang="en-US" dirty="0">
                <a:sym typeface="Symbol" panose="05050102010706020507" pitchFamily="18" charset="2"/>
              </a:rPr>
              <a:t>, r</a:t>
            </a:r>
            <a:r>
              <a:rPr lang="en-US" dirty="0"/>
              <a:t>eplacing α </a:t>
            </a:r>
            <a:r>
              <a:rPr lang="en-US" dirty="0">
                <a:sym typeface="Symbol" panose="05050102010706020507" pitchFamily="18" charset="2"/>
              </a:rPr>
              <a:t></a:t>
            </a:r>
            <a:r>
              <a:rPr lang="en-US" dirty="0"/>
              <a:t> β with </a:t>
            </a:r>
            <a:r>
              <a:rPr lang="en-US" dirty="0">
                <a:sym typeface="Symbol" panose="05050102010706020507" pitchFamily="18" charset="2"/>
              </a:rPr>
              <a:t></a:t>
            </a:r>
            <a:r>
              <a:rPr lang="en-US" dirty="0"/>
              <a:t>α</a:t>
            </a:r>
            <a:r>
              <a:rPr lang="en-US" dirty="0">
                <a:sym typeface="Symbol" panose="05050102010706020507" pitchFamily="18" charset="2"/>
              </a:rPr>
              <a:t></a:t>
            </a:r>
            <a:r>
              <a:rPr lang="en-US" dirty="0"/>
              <a:t> β.
</a:t>
            </a:r>
            <a:r>
              <a:rPr lang="en-US" sz="2000" dirty="0"/>
              <a:t>(</a:t>
            </a:r>
            <a:r>
              <a:rPr lang="en-US" sz="2000" dirty="0">
                <a:sym typeface="Symbol" panose="05050102010706020507" pitchFamily="18" charset="2"/>
              </a:rPr>
              <a:t></a:t>
            </a:r>
            <a:r>
              <a:rPr lang="en-US" sz="2000" dirty="0"/>
              <a:t>B</a:t>
            </a:r>
            <a:r>
              <a:rPr lang="en-US" sz="2000" baseline="-25000" dirty="0"/>
              <a:t>1,1</a:t>
            </a:r>
            <a:r>
              <a:rPr lang="en-US" sz="2000" dirty="0"/>
              <a:t> </a:t>
            </a:r>
            <a:r>
              <a:rPr lang="en-US" sz="2000" dirty="0">
                <a:sym typeface="Symbol" panose="05050102010706020507" pitchFamily="18" charset="2"/>
              </a:rPr>
              <a:t></a:t>
            </a:r>
            <a:r>
              <a:rPr lang="en-US" sz="2000" dirty="0"/>
              <a:t> P</a:t>
            </a:r>
            <a:r>
              <a:rPr lang="en-US" sz="2000" baseline="-25000" dirty="0"/>
              <a:t>1,2</a:t>
            </a:r>
            <a:r>
              <a:rPr lang="en-US" sz="2000" dirty="0"/>
              <a:t> </a:t>
            </a:r>
            <a:r>
              <a:rPr lang="en-US" sz="2000" dirty="0">
                <a:sym typeface="Symbol" panose="05050102010706020507" pitchFamily="18" charset="2"/>
              </a:rPr>
              <a:t></a:t>
            </a:r>
            <a:r>
              <a:rPr lang="en-US" sz="2000" dirty="0"/>
              <a:t> P</a:t>
            </a:r>
            <a:r>
              <a:rPr lang="en-US" sz="2000" baseline="-25000" dirty="0"/>
              <a:t>2,1</a:t>
            </a:r>
            <a:r>
              <a:rPr lang="en-US" sz="2000" dirty="0"/>
              <a:t>) </a:t>
            </a:r>
            <a:r>
              <a:rPr lang="en-US" sz="2000" dirty="0">
                <a:sym typeface="Symbol" panose="05050102010706020507" pitchFamily="18" charset="2"/>
              </a:rPr>
              <a:t></a:t>
            </a:r>
            <a:r>
              <a:rPr lang="en-US" sz="2000" dirty="0"/>
              <a:t> (</a:t>
            </a:r>
            <a:r>
              <a:rPr lang="en-US" sz="2000" dirty="0">
                <a:sym typeface="Symbol" panose="05050102010706020507" pitchFamily="18" charset="2"/>
              </a:rPr>
              <a:t></a:t>
            </a:r>
            <a:r>
              <a:rPr lang="en-US" sz="2000" dirty="0"/>
              <a:t>(P</a:t>
            </a:r>
            <a:r>
              <a:rPr lang="en-US" sz="2000" baseline="-25000" dirty="0"/>
              <a:t>1,2</a:t>
            </a:r>
            <a:r>
              <a:rPr lang="en-US" sz="2000" dirty="0"/>
              <a:t> </a:t>
            </a:r>
            <a:r>
              <a:rPr lang="en-US" sz="2000" dirty="0">
                <a:sym typeface="Symbol" panose="05050102010706020507" pitchFamily="18" charset="2"/>
              </a:rPr>
              <a:t> </a:t>
            </a:r>
            <a:r>
              <a:rPr lang="en-US" sz="2000" dirty="0"/>
              <a:t>P</a:t>
            </a:r>
            <a:r>
              <a:rPr lang="en-US" sz="2000" baseline="-25000" dirty="0"/>
              <a:t>2,1</a:t>
            </a:r>
            <a:r>
              <a:rPr lang="en-US" sz="2000" dirty="0"/>
              <a:t>) </a:t>
            </a:r>
            <a:r>
              <a:rPr lang="en-US" sz="2000" dirty="0">
                <a:sym typeface="Symbol" panose="05050102010706020507" pitchFamily="18" charset="2"/>
              </a:rPr>
              <a:t></a:t>
            </a:r>
            <a:r>
              <a:rPr lang="en-US" sz="2000" dirty="0"/>
              <a:t> B</a:t>
            </a:r>
            <a:r>
              <a:rPr lang="en-US" sz="2000" baseline="-25000" dirty="0"/>
              <a:t>1,1</a:t>
            </a:r>
            <a:r>
              <a:rPr lang="en-US" sz="2000" dirty="0"/>
              <a:t>)</a:t>
            </a:r>
          </a:p>
          <a:p>
            <a:pPr marL="457200" indent="-457200">
              <a:lnSpc>
                <a:spcPct val="80000"/>
              </a:lnSpc>
              <a:buNone/>
              <a:defRPr/>
            </a:pPr>
            <a:r>
              <a:rPr lang="en-US" dirty="0"/>
              <a:t>5. Move </a:t>
            </a:r>
            <a:r>
              <a:rPr lang="en-US" dirty="0">
                <a:sym typeface="Symbol" panose="05050102010706020507" pitchFamily="18" charset="2"/>
              </a:rPr>
              <a:t></a:t>
            </a:r>
            <a:r>
              <a:rPr lang="en-US" dirty="0"/>
              <a:t> inwards using de Morgan's rules and double-negation:</a:t>
            </a:r>
          </a:p>
          <a:p>
            <a:pPr marL="838200" lvl="1" indent="-381000">
              <a:lnSpc>
                <a:spcPct val="80000"/>
              </a:lnSpc>
              <a:buNone/>
              <a:defRPr/>
            </a:pPr>
            <a:r>
              <a:rPr lang="en-US" dirty="0"/>
              <a:t>(</a:t>
            </a:r>
            <a:r>
              <a:rPr lang="en-US" dirty="0">
                <a:sym typeface="Symbol" panose="05050102010706020507" pitchFamily="18" charset="2"/>
              </a:rPr>
              <a:t></a:t>
            </a:r>
            <a:r>
              <a:rPr lang="en-US" dirty="0"/>
              <a:t>B</a:t>
            </a:r>
            <a:r>
              <a:rPr lang="en-US" baseline="-25000" dirty="0"/>
              <a:t>1,1 </a:t>
            </a:r>
            <a:r>
              <a:rPr lang="en-US" dirty="0">
                <a:sym typeface="Symbol" panose="05050102010706020507" pitchFamily="18" charset="2"/>
              </a:rPr>
              <a:t></a:t>
            </a:r>
            <a:r>
              <a:rPr lang="en-US" dirty="0"/>
              <a:t> P</a:t>
            </a:r>
            <a:r>
              <a:rPr lang="en-US" baseline="-25000" dirty="0"/>
              <a:t>1,2</a:t>
            </a:r>
            <a:r>
              <a:rPr lang="en-US" dirty="0"/>
              <a:t> </a:t>
            </a:r>
            <a:r>
              <a:rPr lang="en-US" dirty="0">
                <a:sym typeface="Symbol" panose="05050102010706020507" pitchFamily="18" charset="2"/>
              </a:rPr>
              <a:t></a:t>
            </a:r>
            <a:r>
              <a:rPr lang="en-US" dirty="0"/>
              <a:t> P</a:t>
            </a:r>
            <a:r>
              <a:rPr lang="en-US" baseline="-25000" dirty="0"/>
              <a:t>2,1</a:t>
            </a:r>
            <a:r>
              <a:rPr lang="en-US" dirty="0"/>
              <a:t>) </a:t>
            </a:r>
            <a:r>
              <a:rPr lang="en-US" dirty="0">
                <a:sym typeface="Symbol" panose="05050102010706020507" pitchFamily="18" charset="2"/>
              </a:rPr>
              <a:t></a:t>
            </a:r>
            <a:r>
              <a:rPr lang="en-US" dirty="0"/>
              <a:t> ((</a:t>
            </a:r>
            <a:r>
              <a:rPr lang="en-US" dirty="0">
                <a:sym typeface="Symbol" panose="05050102010706020507" pitchFamily="18" charset="2"/>
              </a:rPr>
              <a:t></a:t>
            </a:r>
            <a:r>
              <a:rPr lang="en-US" dirty="0"/>
              <a:t>P</a:t>
            </a:r>
            <a:r>
              <a:rPr lang="en-US" baseline="-25000" dirty="0"/>
              <a:t>1,2 </a:t>
            </a:r>
            <a:r>
              <a:rPr lang="en-US" dirty="0">
                <a:sym typeface="Symbol" panose="05050102010706020507" pitchFamily="18" charset="2"/>
              </a:rPr>
              <a:t> </a:t>
            </a:r>
            <a:r>
              <a:rPr lang="en-US" dirty="0"/>
              <a:t>P</a:t>
            </a:r>
            <a:r>
              <a:rPr lang="en-US" baseline="-25000" dirty="0"/>
              <a:t>2,1</a:t>
            </a:r>
            <a:r>
              <a:rPr lang="en-US" dirty="0"/>
              <a:t>) </a:t>
            </a:r>
            <a:r>
              <a:rPr lang="en-US" dirty="0">
                <a:sym typeface="Symbol" panose="05050102010706020507" pitchFamily="18" charset="2"/>
              </a:rPr>
              <a:t></a:t>
            </a:r>
            <a:r>
              <a:rPr lang="en-US" dirty="0"/>
              <a:t> B</a:t>
            </a:r>
            <a:r>
              <a:rPr lang="en-US" baseline="-25000" dirty="0"/>
              <a:t>1,1</a:t>
            </a:r>
            <a:r>
              <a:rPr lang="en-US" dirty="0"/>
              <a:t>)</a:t>
            </a:r>
          </a:p>
          <a:p>
            <a:pPr marL="838200" lvl="1" indent="-381000">
              <a:lnSpc>
                <a:spcPct val="80000"/>
              </a:lnSpc>
              <a:buNone/>
              <a:defRPr/>
            </a:pPr>
            <a:r>
              <a:rPr lang="en-US" dirty="0"/>
              <a:t>									</a:t>
            </a:r>
          </a:p>
          <a:p>
            <a:pPr marL="438150" indent="-381000">
              <a:lnSpc>
                <a:spcPct val="80000"/>
              </a:lnSpc>
              <a:buNone/>
              <a:defRPr/>
            </a:pPr>
            <a:r>
              <a:rPr lang="en-US" sz="2000" dirty="0"/>
              <a:t>6. Apply distributive law (</a:t>
            </a:r>
            <a:r>
              <a:rPr lang="en-US" sz="2000" dirty="0">
                <a:sym typeface="Symbol" panose="05050102010706020507" pitchFamily="18" charset="2"/>
              </a:rPr>
              <a:t></a:t>
            </a:r>
            <a:r>
              <a:rPr lang="en-US" sz="2000" dirty="0"/>
              <a:t> over </a:t>
            </a:r>
            <a:r>
              <a:rPr lang="en-US" sz="2000" dirty="0">
                <a:sym typeface="Symbol" panose="05050102010706020507" pitchFamily="18" charset="2"/>
              </a:rPr>
              <a:t></a:t>
            </a:r>
            <a:r>
              <a:rPr lang="en-US" sz="2000" dirty="0"/>
              <a:t>) and flatten:
    (</a:t>
            </a:r>
            <a:r>
              <a:rPr lang="en-US" sz="2000" dirty="0">
                <a:sym typeface="Symbol" panose="05050102010706020507" pitchFamily="18" charset="2"/>
              </a:rPr>
              <a:t></a:t>
            </a:r>
            <a:r>
              <a:rPr lang="en-US" sz="2000" dirty="0"/>
              <a:t>B</a:t>
            </a:r>
            <a:r>
              <a:rPr lang="en-US" sz="2000" baseline="-25000" dirty="0"/>
              <a:t>1,1</a:t>
            </a:r>
            <a:r>
              <a:rPr lang="en-US" sz="2000" dirty="0"/>
              <a:t> </a:t>
            </a:r>
            <a:r>
              <a:rPr lang="en-US" sz="2000" dirty="0">
                <a:sym typeface="Symbol" panose="05050102010706020507" pitchFamily="18" charset="2"/>
              </a:rPr>
              <a:t></a:t>
            </a:r>
            <a:r>
              <a:rPr lang="en-US" sz="2000" dirty="0"/>
              <a:t> P</a:t>
            </a:r>
            <a:r>
              <a:rPr lang="en-US" sz="2000" baseline="-25000" dirty="0"/>
              <a:t>1,2</a:t>
            </a:r>
            <a:r>
              <a:rPr lang="en-US" sz="2000" dirty="0"/>
              <a:t> </a:t>
            </a:r>
            <a:r>
              <a:rPr lang="en-US" sz="2000" dirty="0">
                <a:sym typeface="Symbol" panose="05050102010706020507" pitchFamily="18" charset="2"/>
              </a:rPr>
              <a:t></a:t>
            </a:r>
            <a:r>
              <a:rPr lang="en-US" sz="2000" dirty="0"/>
              <a:t> P</a:t>
            </a:r>
            <a:r>
              <a:rPr lang="en-US" sz="2000" baseline="-25000" dirty="0"/>
              <a:t>2,1</a:t>
            </a:r>
            <a:r>
              <a:rPr lang="en-US" sz="2000" dirty="0"/>
              <a:t>) </a:t>
            </a:r>
            <a:r>
              <a:rPr lang="en-US" sz="2000" dirty="0">
                <a:sym typeface="Symbol" panose="05050102010706020507" pitchFamily="18" charset="2"/>
              </a:rPr>
              <a:t></a:t>
            </a:r>
            <a:r>
              <a:rPr lang="en-US" sz="2000" dirty="0"/>
              <a:t> (</a:t>
            </a:r>
            <a:r>
              <a:rPr lang="en-US" sz="2000" dirty="0">
                <a:sym typeface="Symbol" panose="05050102010706020507" pitchFamily="18" charset="2"/>
              </a:rPr>
              <a:t></a:t>
            </a:r>
            <a:r>
              <a:rPr lang="en-US" sz="2000" dirty="0"/>
              <a:t>P</a:t>
            </a:r>
            <a:r>
              <a:rPr lang="en-US" sz="2000" baseline="-25000" dirty="0"/>
              <a:t>1,2 </a:t>
            </a:r>
            <a:r>
              <a:rPr lang="en-US" sz="2000" dirty="0">
                <a:sym typeface="Symbol" panose="05050102010706020507" pitchFamily="18" charset="2"/>
              </a:rPr>
              <a:t></a:t>
            </a:r>
            <a:r>
              <a:rPr lang="en-US" sz="2000" dirty="0"/>
              <a:t> B</a:t>
            </a:r>
            <a:r>
              <a:rPr lang="en-US" sz="2000" baseline="-25000" dirty="0"/>
              <a:t>1,1</a:t>
            </a:r>
            <a:r>
              <a:rPr lang="en-US" sz="2000" dirty="0"/>
              <a:t>) </a:t>
            </a:r>
            <a:r>
              <a:rPr lang="en-US" sz="2000" dirty="0">
                <a:sym typeface="Symbol" panose="05050102010706020507" pitchFamily="18" charset="2"/>
              </a:rPr>
              <a:t></a:t>
            </a:r>
            <a:r>
              <a:rPr lang="en-US" sz="2000" dirty="0"/>
              <a:t> (</a:t>
            </a:r>
            <a:r>
              <a:rPr lang="en-US" sz="2000" dirty="0">
                <a:sym typeface="Symbol" panose="05050102010706020507" pitchFamily="18" charset="2"/>
              </a:rPr>
              <a:t></a:t>
            </a:r>
            <a:r>
              <a:rPr lang="en-US" sz="2000" dirty="0"/>
              <a:t>P</a:t>
            </a:r>
            <a:r>
              <a:rPr lang="en-US" sz="2000" baseline="-25000" dirty="0"/>
              <a:t>2,1</a:t>
            </a:r>
            <a:r>
              <a:rPr lang="en-US" sz="2000" dirty="0"/>
              <a:t> </a:t>
            </a:r>
            <a:r>
              <a:rPr lang="en-US" sz="2000" dirty="0">
                <a:sym typeface="Symbol" panose="05050102010706020507" pitchFamily="18" charset="2"/>
              </a:rPr>
              <a:t></a:t>
            </a:r>
            <a:r>
              <a:rPr lang="en-US" sz="2000" dirty="0"/>
              <a:t> B</a:t>
            </a:r>
            <a:r>
              <a:rPr lang="en-US" sz="2000" baseline="-25000" dirty="0"/>
              <a:t>1,1</a:t>
            </a:r>
            <a:r>
              <a:rPr lang="en-US" sz="2000" dirty="0"/>
              <a:t>)</a:t>
            </a:r>
          </a:p>
          <a:p>
            <a:pPr marL="838200" lvl="1" indent="-381000">
              <a:lnSpc>
                <a:spcPct val="80000"/>
              </a:lnSpc>
              <a:buNone/>
              <a:defRPr/>
            </a:pPr>
            <a:endParaRPr lang="en-US" dirty="0"/>
          </a:p>
          <a:p>
            <a:pPr marL="838200" lvl="1" indent="-381000">
              <a:lnSpc>
                <a:spcPct val="80000"/>
              </a:lnSpc>
              <a:buNone/>
              <a:defRPr/>
            </a:pPr>
            <a:r>
              <a:rPr lang="en-US" dirty="0"/>
              <a:t>Now it is in CNF form.
</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solidFill>
            <a:srgbClr val="FF99FF"/>
          </a:solidFill>
        </p:spPr>
        <p:txBody>
          <a:bodyPr/>
          <a:lstStyle/>
          <a:p>
            <a:pPr eaLnBrk="1" hangingPunct="1"/>
            <a:r>
              <a:rPr lang="en-US" altLang="en-US"/>
              <a:t>Resolution rules</a:t>
            </a:r>
          </a:p>
        </p:txBody>
      </p:sp>
      <p:sp>
        <p:nvSpPr>
          <p:cNvPr id="39939" name="Rectangle 3"/>
          <p:cNvSpPr>
            <a:spLocks noGrp="1" noChangeArrowheads="1"/>
          </p:cNvSpPr>
          <p:nvPr>
            <p:ph type="body" idx="1"/>
          </p:nvPr>
        </p:nvSpPr>
        <p:spPr>
          <a:xfrm>
            <a:off x="1981200" y="1600200"/>
            <a:ext cx="8229600" cy="4953000"/>
          </a:xfrm>
          <a:solidFill>
            <a:srgbClr val="92D050"/>
          </a:solidFill>
        </p:spPr>
        <p:txBody>
          <a:bodyPr>
            <a:normAutofit lnSpcReduction="10000"/>
          </a:bodyPr>
          <a:lstStyle/>
          <a:p>
            <a:pPr eaLnBrk="1" hangingPunct="1"/>
            <a:r>
              <a:rPr lang="en-US" altLang="en-US"/>
              <a:t>Modus ponens</a:t>
            </a:r>
          </a:p>
          <a:p>
            <a:pPr eaLnBrk="1" hangingPunct="1">
              <a:buFontTx/>
              <a:buNone/>
            </a:pPr>
            <a:r>
              <a:rPr lang="en-US" altLang="en-US"/>
              <a:t>	α     </a:t>
            </a:r>
            <a:r>
              <a:rPr lang="el-GR" altLang="en-US">
                <a:cs typeface="Arial" panose="020B0604020202020204" pitchFamily="34" charset="0"/>
              </a:rPr>
              <a:t>β</a:t>
            </a:r>
            <a:r>
              <a:rPr lang="en-US" altLang="en-US">
                <a:cs typeface="Arial" panose="020B0604020202020204" pitchFamily="34" charset="0"/>
              </a:rPr>
              <a:t> , </a:t>
            </a:r>
            <a:r>
              <a:rPr lang="en-US" altLang="en-US"/>
              <a:t>α</a:t>
            </a:r>
          </a:p>
          <a:p>
            <a:pPr eaLnBrk="1" hangingPunct="1">
              <a:buFontTx/>
              <a:buNone/>
            </a:pPr>
            <a:r>
              <a:rPr lang="en-US" altLang="en-US"/>
              <a:t>            </a:t>
            </a:r>
            <a:r>
              <a:rPr lang="el-GR" altLang="en-US">
                <a:cs typeface="Arial" panose="020B0604020202020204" pitchFamily="34" charset="0"/>
              </a:rPr>
              <a:t> β</a:t>
            </a:r>
            <a:endParaRPr lang="en-US" altLang="en-US">
              <a:cs typeface="Arial" panose="020B0604020202020204" pitchFamily="34" charset="0"/>
            </a:endParaRPr>
          </a:p>
          <a:p>
            <a:pPr eaLnBrk="1" hangingPunct="1">
              <a:buFontTx/>
              <a:buNone/>
            </a:pPr>
            <a:endParaRPr lang="en-US" altLang="en-US">
              <a:cs typeface="Arial" panose="020B0604020202020204" pitchFamily="34" charset="0"/>
            </a:endParaRPr>
          </a:p>
          <a:p>
            <a:pPr eaLnBrk="1" hangingPunct="1"/>
            <a:r>
              <a:rPr lang="en-US" altLang="en-US">
                <a:cs typeface="Arial" panose="020B0604020202020204" pitchFamily="34" charset="0"/>
              </a:rPr>
              <a:t>And-elimination</a:t>
            </a:r>
          </a:p>
          <a:p>
            <a:pPr eaLnBrk="1" hangingPunct="1">
              <a:buFontTx/>
              <a:buNone/>
            </a:pPr>
            <a:r>
              <a:rPr lang="en-US" altLang="en-US">
                <a:cs typeface="Arial" panose="020B0604020202020204" pitchFamily="34" charset="0"/>
              </a:rPr>
              <a:t>	</a:t>
            </a:r>
            <a:r>
              <a:rPr lang="en-US" altLang="en-US"/>
              <a:t> α  </a:t>
            </a:r>
            <a:r>
              <a:rPr lang="en-US" altLang="en-US">
                <a:sym typeface="Symbol" panose="05050102010706020507" pitchFamily="18" charset="2"/>
              </a:rPr>
              <a:t></a:t>
            </a:r>
            <a:r>
              <a:rPr lang="en-US" altLang="en-US"/>
              <a:t>  </a:t>
            </a:r>
            <a:r>
              <a:rPr lang="el-GR" altLang="en-US">
                <a:cs typeface="Arial" panose="020B0604020202020204" pitchFamily="34" charset="0"/>
              </a:rPr>
              <a:t>β</a:t>
            </a:r>
            <a:endParaRPr lang="en-US" altLang="en-US">
              <a:cs typeface="Arial" panose="020B0604020202020204" pitchFamily="34" charset="0"/>
            </a:endParaRPr>
          </a:p>
          <a:p>
            <a:pPr eaLnBrk="1" hangingPunct="1">
              <a:buFontTx/>
              <a:buNone/>
            </a:pPr>
            <a:r>
              <a:rPr lang="en-US" altLang="en-US"/>
              <a:t>		α</a:t>
            </a:r>
          </a:p>
          <a:p>
            <a:pPr eaLnBrk="1" hangingPunct="1"/>
            <a:r>
              <a:rPr lang="en-US" altLang="en-US"/>
              <a:t>Elimination of complementary literals</a:t>
            </a:r>
          </a:p>
          <a:p>
            <a:pPr eaLnBrk="1" hangingPunct="1">
              <a:buFontTx/>
              <a:buNone/>
            </a:pPr>
            <a:r>
              <a:rPr lang="en-US" altLang="en-US"/>
              <a:t>	α </a:t>
            </a:r>
            <a:r>
              <a:rPr lang="en-US" altLang="en-US">
                <a:sym typeface="Symbol" panose="05050102010706020507" pitchFamily="18" charset="2"/>
              </a:rPr>
              <a:t></a:t>
            </a:r>
            <a:r>
              <a:rPr lang="en-US" altLang="en-US"/>
              <a:t> </a:t>
            </a:r>
            <a:r>
              <a:rPr lang="el-GR" altLang="en-US">
                <a:cs typeface="Arial" panose="020B0604020202020204" pitchFamily="34" charset="0"/>
              </a:rPr>
              <a:t>β</a:t>
            </a:r>
            <a:r>
              <a:rPr lang="en-US" altLang="en-US"/>
              <a:t> , ~α </a:t>
            </a:r>
            <a:r>
              <a:rPr lang="en-US" altLang="en-US">
                <a:sym typeface="Symbol" panose="05050102010706020507" pitchFamily="18" charset="2"/>
              </a:rPr>
              <a:t></a:t>
            </a:r>
            <a:r>
              <a:rPr lang="en-US" altLang="en-US"/>
              <a:t> </a:t>
            </a:r>
            <a:r>
              <a:rPr lang="el-GR" altLang="en-US"/>
              <a:t>γ</a:t>
            </a:r>
            <a:endParaRPr lang="en-US" altLang="en-US"/>
          </a:p>
          <a:p>
            <a:pPr eaLnBrk="1" hangingPunct="1">
              <a:buFontTx/>
              <a:buNone/>
            </a:pPr>
            <a:r>
              <a:rPr lang="en-US" altLang="en-US"/>
              <a:t>            </a:t>
            </a:r>
            <a:r>
              <a:rPr lang="el-GR" altLang="en-US">
                <a:cs typeface="Arial" panose="020B0604020202020204" pitchFamily="34" charset="0"/>
              </a:rPr>
              <a:t>β</a:t>
            </a:r>
            <a:r>
              <a:rPr lang="en-US" altLang="en-US"/>
              <a:t> </a:t>
            </a:r>
            <a:r>
              <a:rPr lang="en-US" altLang="en-US">
                <a:sym typeface="Symbol" panose="05050102010706020507" pitchFamily="18" charset="2"/>
              </a:rPr>
              <a:t></a:t>
            </a:r>
            <a:r>
              <a:rPr lang="en-US" altLang="en-US"/>
              <a:t> </a:t>
            </a:r>
            <a:r>
              <a:rPr lang="el-GR" altLang="en-US"/>
              <a:t>γ</a:t>
            </a:r>
            <a:endParaRPr lang="en-US" altLang="en-US"/>
          </a:p>
          <a:p>
            <a:pPr eaLnBrk="1" hangingPunct="1">
              <a:buFontTx/>
              <a:buNone/>
            </a:pPr>
            <a:endParaRPr lang="en-US" altLang="en-US">
              <a:cs typeface="Arial" panose="020B0604020202020204" pitchFamily="34" charset="0"/>
            </a:endParaRPr>
          </a:p>
        </p:txBody>
      </p:sp>
      <p:sp>
        <p:nvSpPr>
          <p:cNvPr id="39940" name="Right Arrow 4"/>
          <p:cNvSpPr>
            <a:spLocks noChangeArrowheads="1"/>
          </p:cNvSpPr>
          <p:nvPr/>
        </p:nvSpPr>
        <p:spPr bwMode="auto">
          <a:xfrm>
            <a:off x="2590800" y="2286000"/>
            <a:ext cx="381000" cy="46038"/>
          </a:xfrm>
          <a:prstGeom prst="rightArrow">
            <a:avLst>
              <a:gd name="adj1" fmla="val 50000"/>
              <a:gd name="adj2" fmla="val 49655"/>
            </a:avLst>
          </a:prstGeom>
          <a:solidFill>
            <a:schemeClr val="accent1"/>
          </a:solidFill>
          <a:ln w="9525" algn="ctr">
            <a:solidFill>
              <a:schemeClr val="tx1"/>
            </a:solidFill>
            <a:round/>
          </a:ln>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p:txBody>
      </p:sp>
      <p:cxnSp>
        <p:nvCxnSpPr>
          <p:cNvPr id="39941" name="Straight Connector 6"/>
          <p:cNvCxnSpPr>
            <a:cxnSpLocks noChangeShapeType="1"/>
          </p:cNvCxnSpPr>
          <p:nvPr/>
        </p:nvCxnSpPr>
        <p:spPr bwMode="auto">
          <a:xfrm>
            <a:off x="2133600" y="2438400"/>
            <a:ext cx="1828800"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9942" name="Straight Connector 8"/>
          <p:cNvCxnSpPr>
            <a:cxnSpLocks noChangeShapeType="1"/>
          </p:cNvCxnSpPr>
          <p:nvPr/>
        </p:nvCxnSpPr>
        <p:spPr bwMode="auto">
          <a:xfrm>
            <a:off x="2286000" y="4191000"/>
            <a:ext cx="1371600"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9943" name="Straight Connector 7"/>
          <p:cNvCxnSpPr>
            <a:cxnSpLocks noChangeShapeType="1"/>
          </p:cNvCxnSpPr>
          <p:nvPr/>
        </p:nvCxnSpPr>
        <p:spPr bwMode="auto">
          <a:xfrm>
            <a:off x="2286000" y="5486400"/>
            <a:ext cx="2133600"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solidFill>
            <a:srgbClr val="FF99FF"/>
          </a:solidFill>
        </p:spPr>
        <p:txBody>
          <a:bodyPr/>
          <a:lstStyle/>
          <a:p>
            <a:pPr eaLnBrk="1" hangingPunct="1"/>
            <a:r>
              <a:rPr lang="en-US" altLang="en-US"/>
              <a:t>Resolution algorithm</a:t>
            </a:r>
          </a:p>
        </p:txBody>
      </p:sp>
      <p:sp>
        <p:nvSpPr>
          <p:cNvPr id="40963" name="Rectangle 3"/>
          <p:cNvSpPr>
            <a:spLocks noGrp="1" noChangeArrowheads="1"/>
          </p:cNvSpPr>
          <p:nvPr>
            <p:ph type="body" idx="1"/>
          </p:nvPr>
        </p:nvSpPr>
        <p:spPr>
          <a:xfrm>
            <a:off x="1981200" y="1600200"/>
            <a:ext cx="8229600" cy="4953000"/>
          </a:xfrm>
          <a:solidFill>
            <a:schemeClr val="accent1"/>
          </a:solidFill>
        </p:spPr>
        <p:txBody>
          <a:bodyPr/>
          <a:lstStyle/>
          <a:p>
            <a:pPr eaLnBrk="1" hangingPunct="1"/>
            <a:r>
              <a:rPr lang="en-US" altLang="en-US"/>
              <a:t>Proof by contradiction, i.e., show </a:t>
            </a:r>
            <a:r>
              <a:rPr lang="en-US" altLang="en-US" i="1"/>
              <a:t>KB</a:t>
            </a:r>
            <a:r>
              <a:rPr lang="en-US" altLang="en-US">
                <a:sym typeface="Symbol" panose="05050102010706020507" pitchFamily="18" charset="2"/>
              </a:rPr>
              <a:t></a:t>
            </a:r>
            <a:r>
              <a:rPr lang="en-US" altLang="en-US"/>
              <a:t>α un-satisfiable</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l="25781" t="28125" r="5469" b="32292"/>
          <a:stretch>
            <a:fillRect/>
          </a:stretch>
        </p:blipFill>
        <p:spPr bwMode="auto">
          <a:xfrm>
            <a:off x="2209800" y="2133601"/>
            <a:ext cx="77724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solidFill>
            <a:srgbClr val="FF99FF"/>
          </a:solidFill>
        </p:spPr>
        <p:txBody>
          <a:bodyPr/>
          <a:lstStyle/>
          <a:p>
            <a:pPr eaLnBrk="1" hangingPunct="1"/>
            <a:r>
              <a:rPr lang="en-US" altLang="en-US"/>
              <a:t>Resolution example </a:t>
            </a:r>
          </a:p>
        </p:txBody>
      </p:sp>
      <p:sp>
        <p:nvSpPr>
          <p:cNvPr id="41987" name="Rectangle 3"/>
          <p:cNvSpPr>
            <a:spLocks noGrp="1" noChangeArrowheads="1"/>
          </p:cNvSpPr>
          <p:nvPr>
            <p:ph type="body" idx="1"/>
          </p:nvPr>
        </p:nvSpPr>
        <p:spPr>
          <a:xfrm>
            <a:off x="1905000" y="1371600"/>
            <a:ext cx="8458200" cy="5334000"/>
          </a:xfrm>
          <a:solidFill>
            <a:schemeClr val="accent1">
              <a:lumMod val="75000"/>
            </a:schemeClr>
          </a:solidFill>
        </p:spPr>
        <p:txBody>
          <a:bodyPr>
            <a:normAutofit fontScale="92500" lnSpcReduction="20000"/>
          </a:bodyPr>
          <a:lstStyle/>
          <a:p>
            <a:pPr eaLnBrk="1" hangingPunct="1">
              <a:buFontTx/>
              <a:buNone/>
              <a:defRPr/>
            </a:pPr>
            <a:r>
              <a:rPr lang="en-US" sz="2800" dirty="0"/>
              <a:t>Q1. Prove that there is no pit in [1, 2].</a:t>
            </a:r>
          </a:p>
          <a:p>
            <a:pPr eaLnBrk="1" hangingPunct="1">
              <a:buFontTx/>
              <a:buNone/>
              <a:defRPr/>
            </a:pPr>
            <a:r>
              <a:rPr lang="en-US" sz="2800" dirty="0" err="1"/>
              <a:t>Ans</a:t>
            </a:r>
            <a:r>
              <a:rPr lang="en-US" sz="2800" dirty="0"/>
              <a:t>:- </a:t>
            </a:r>
          </a:p>
          <a:p>
            <a:pPr eaLnBrk="1" hangingPunct="1">
              <a:buFontTx/>
              <a:buNone/>
              <a:defRPr/>
            </a:pPr>
            <a:r>
              <a:rPr lang="en-US" sz="2800" dirty="0"/>
              <a:t>From the KB we have:-</a:t>
            </a:r>
          </a:p>
          <a:p>
            <a:pPr eaLnBrk="1" hangingPunct="1">
              <a:buFontTx/>
              <a:buNone/>
              <a:defRPr/>
            </a:pPr>
            <a:r>
              <a:rPr lang="en-US" sz="2800" dirty="0"/>
              <a:t> from observation:</a:t>
            </a:r>
          </a:p>
          <a:p>
            <a:pPr marL="514350" indent="-514350">
              <a:buNone/>
              <a:defRPr/>
            </a:pPr>
            <a:r>
              <a:rPr lang="en-US" dirty="0"/>
              <a:t>R1: ~P</a:t>
            </a:r>
            <a:r>
              <a:rPr lang="en-US" baseline="-25000" dirty="0"/>
              <a:t>1,1                    ,                                   4</a:t>
            </a:r>
          </a:p>
          <a:p>
            <a:pPr marL="514350" indent="-514350">
              <a:buNone/>
              <a:defRPr/>
            </a:pPr>
            <a:r>
              <a:rPr lang="en-US" dirty="0"/>
              <a:t>R2: ~ B</a:t>
            </a:r>
            <a:r>
              <a:rPr lang="en-US" baseline="-25000" dirty="0"/>
              <a:t>1,1                                                     </a:t>
            </a:r>
          </a:p>
          <a:p>
            <a:pPr marL="514350" indent="-514350">
              <a:buNone/>
              <a:defRPr/>
            </a:pPr>
            <a:r>
              <a:rPr lang="en-US" baseline="-25000" dirty="0"/>
              <a:t>                                                                             3 </a:t>
            </a:r>
          </a:p>
          <a:p>
            <a:pPr marL="514350" indent="-514350">
              <a:buNone/>
              <a:defRPr/>
            </a:pPr>
            <a:endParaRPr lang="en-US" dirty="0"/>
          </a:p>
          <a:p>
            <a:pPr marL="514350" indent="-514350">
              <a:buNone/>
              <a:defRPr/>
            </a:pPr>
            <a:r>
              <a:rPr lang="en-US" dirty="0"/>
              <a:t>From rule:-                                   </a:t>
            </a:r>
            <a:r>
              <a:rPr lang="en-US" sz="1600" dirty="0"/>
              <a:t>2</a:t>
            </a:r>
            <a:endParaRPr lang="en-US" dirty="0"/>
          </a:p>
          <a:p>
            <a:pPr marL="514350" indent="-514350">
              <a:buNone/>
              <a:defRPr/>
            </a:pPr>
            <a:r>
              <a:rPr lang="en-US" dirty="0"/>
              <a:t>R3. (B</a:t>
            </a:r>
            <a:r>
              <a:rPr lang="en-US" baseline="-25000" dirty="0"/>
              <a:t>1,1</a:t>
            </a:r>
            <a:r>
              <a:rPr lang="en-US" dirty="0"/>
              <a:t> </a:t>
            </a:r>
            <a:r>
              <a:rPr lang="en-US" dirty="0">
                <a:sym typeface="Symbol" panose="05050102010706020507" pitchFamily="18" charset="2"/>
              </a:rPr>
              <a:t></a:t>
            </a:r>
            <a:r>
              <a:rPr lang="en-US" dirty="0"/>
              <a:t> (P</a:t>
            </a:r>
            <a:r>
              <a:rPr lang="en-US" baseline="-25000" dirty="0"/>
              <a:t>1,2</a:t>
            </a:r>
            <a:r>
              <a:rPr lang="en-US" dirty="0">
                <a:sym typeface="Symbol" panose="05050102010706020507" pitchFamily="18" charset="2"/>
              </a:rPr>
              <a:t></a:t>
            </a:r>
            <a:r>
              <a:rPr lang="en-US" dirty="0"/>
              <a:t> P</a:t>
            </a:r>
            <a:r>
              <a:rPr lang="en-US" baseline="-25000" dirty="0"/>
              <a:t>2,1</a:t>
            </a:r>
            <a:r>
              <a:rPr lang="en-US" dirty="0"/>
              <a:t>))                               </a:t>
            </a:r>
          </a:p>
          <a:p>
            <a:pPr marL="514350" indent="-514350">
              <a:buNone/>
              <a:defRPr/>
            </a:pPr>
            <a:r>
              <a:rPr lang="en-US" sz="1600" dirty="0"/>
              <a:t>                                                                             1</a:t>
            </a:r>
            <a:endParaRPr lang="en-US" dirty="0"/>
          </a:p>
          <a:p>
            <a:pPr marL="514350" indent="-514350">
              <a:buNone/>
              <a:defRPr/>
            </a:pPr>
            <a:r>
              <a:rPr lang="en-US" dirty="0"/>
              <a:t>                                                            </a:t>
            </a:r>
            <a:r>
              <a:rPr lang="en-US" sz="1600" dirty="0"/>
              <a:t>1            2              3          4</a:t>
            </a:r>
            <a:endParaRPr lang="en-US" dirty="0"/>
          </a:p>
          <a:p>
            <a:pPr marL="514350" indent="-514350">
              <a:buNone/>
              <a:defRPr/>
            </a:pPr>
            <a:endParaRPr lang="en-US" dirty="0"/>
          </a:p>
          <a:p>
            <a:pPr marL="514350" indent="-514350">
              <a:buNone/>
              <a:defRPr/>
            </a:pPr>
            <a:endParaRPr lang="en-US" dirty="0"/>
          </a:p>
        </p:txBody>
      </p:sp>
      <p:pic>
        <p:nvPicPr>
          <p:cNvPr id="41988" name="Picture 5" descr="wumpus-wor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600200"/>
            <a:ext cx="22542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wumpus-seq0c"/>
          <p:cNvPicPr>
            <a:picLocks noChangeAspect="1" noChangeArrowheads="1"/>
          </p:cNvPicPr>
          <p:nvPr/>
        </p:nvPicPr>
        <p:blipFill>
          <a:blip r:embed="rId3"/>
          <a:srcRect/>
          <a:stretch>
            <a:fillRect/>
          </a:stretch>
        </p:blipFill>
        <p:spPr bwMode="auto">
          <a:xfrm>
            <a:off x="6705600" y="3810000"/>
            <a:ext cx="3429000" cy="2514600"/>
          </a:xfrm>
          <a:prstGeom prst="rect">
            <a:avLst/>
          </a:prstGeom>
          <a:solidFill>
            <a:schemeClr val="bg2">
              <a:lumMod val="20000"/>
              <a:lumOff val="80000"/>
            </a:schemeClr>
          </a:solidFill>
          <a:ln w="9525">
            <a:noFill/>
            <a:miter lim="800000"/>
            <a:headEnd/>
            <a:tailEnd/>
          </a:ln>
        </p:spPr>
      </p:pic>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274638"/>
            <a:ext cx="8229600" cy="792162"/>
          </a:xfrm>
          <a:solidFill>
            <a:srgbClr val="FF99FF"/>
          </a:solidFill>
        </p:spPr>
        <p:txBody>
          <a:bodyPr/>
          <a:lstStyle/>
          <a:p>
            <a:pPr eaLnBrk="1" hangingPunct="1"/>
            <a:r>
              <a:rPr lang="en-US" altLang="en-US"/>
              <a:t>Resolution example </a:t>
            </a:r>
          </a:p>
        </p:txBody>
      </p:sp>
      <p:sp>
        <p:nvSpPr>
          <p:cNvPr id="41987" name="Rectangle 3"/>
          <p:cNvSpPr>
            <a:spLocks noGrp="1" noChangeArrowheads="1"/>
          </p:cNvSpPr>
          <p:nvPr>
            <p:ph type="body" idx="1"/>
          </p:nvPr>
        </p:nvSpPr>
        <p:spPr>
          <a:xfrm>
            <a:off x="1981200" y="1143000"/>
            <a:ext cx="8229600" cy="5486400"/>
          </a:xfrm>
          <a:solidFill>
            <a:schemeClr val="accent1">
              <a:lumMod val="75000"/>
            </a:schemeClr>
          </a:solidFill>
        </p:spPr>
        <p:txBody>
          <a:bodyPr>
            <a:noAutofit/>
          </a:bodyPr>
          <a:lstStyle/>
          <a:p>
            <a:pPr marL="514350" indent="-514350">
              <a:buNone/>
              <a:defRPr/>
            </a:pPr>
            <a:r>
              <a:rPr lang="en-US" dirty="0"/>
              <a:t>Applying bi-conditional elimination to R3:-</a:t>
            </a:r>
          </a:p>
          <a:p>
            <a:pPr marL="514350" indent="-514350">
              <a:buNone/>
              <a:defRPr/>
            </a:pPr>
            <a:r>
              <a:rPr lang="en-US" dirty="0"/>
              <a:t>R4. (B</a:t>
            </a:r>
            <a:r>
              <a:rPr lang="en-US" baseline="-25000" dirty="0"/>
              <a:t>1,1</a:t>
            </a:r>
            <a:r>
              <a:rPr lang="en-US" dirty="0"/>
              <a:t> </a:t>
            </a:r>
            <a:r>
              <a:rPr lang="en-US" dirty="0">
                <a:sym typeface="Symbol" panose="05050102010706020507" pitchFamily="18" charset="2"/>
              </a:rPr>
              <a:t></a:t>
            </a:r>
            <a:r>
              <a:rPr lang="en-US" dirty="0"/>
              <a:t> (P</a:t>
            </a:r>
            <a:r>
              <a:rPr lang="en-US" baseline="-25000" dirty="0"/>
              <a:t>1,2</a:t>
            </a:r>
            <a:r>
              <a:rPr lang="en-US" dirty="0">
                <a:sym typeface="Symbol" panose="05050102010706020507" pitchFamily="18" charset="2"/>
              </a:rPr>
              <a:t></a:t>
            </a:r>
            <a:r>
              <a:rPr lang="en-US" dirty="0"/>
              <a:t> P</a:t>
            </a:r>
            <a:r>
              <a:rPr lang="en-US" baseline="-25000" dirty="0"/>
              <a:t>2,1</a:t>
            </a:r>
            <a:r>
              <a:rPr lang="en-US" dirty="0"/>
              <a:t>)) </a:t>
            </a:r>
            <a:r>
              <a:rPr lang="en-US" dirty="0">
                <a:sym typeface="Symbol" panose="05050102010706020507" pitchFamily="18" charset="2"/>
              </a:rPr>
              <a:t> (</a:t>
            </a:r>
            <a:r>
              <a:rPr lang="en-US" dirty="0"/>
              <a:t>(P</a:t>
            </a:r>
            <a:r>
              <a:rPr lang="en-US" baseline="-25000" dirty="0"/>
              <a:t>1,2</a:t>
            </a:r>
            <a:r>
              <a:rPr lang="en-US" dirty="0">
                <a:sym typeface="Symbol" panose="05050102010706020507" pitchFamily="18" charset="2"/>
              </a:rPr>
              <a:t></a:t>
            </a:r>
            <a:r>
              <a:rPr lang="en-US" dirty="0"/>
              <a:t> P</a:t>
            </a:r>
            <a:r>
              <a:rPr lang="en-US" baseline="-25000" dirty="0"/>
              <a:t>2,1</a:t>
            </a:r>
            <a:r>
              <a:rPr lang="en-US" dirty="0"/>
              <a:t>) </a:t>
            </a:r>
            <a:r>
              <a:rPr lang="en-US" dirty="0">
                <a:sym typeface="Symbol" panose="05050102010706020507" pitchFamily="18" charset="2"/>
              </a:rPr>
              <a:t></a:t>
            </a:r>
            <a:r>
              <a:rPr lang="en-US" dirty="0"/>
              <a:t> B</a:t>
            </a:r>
            <a:r>
              <a:rPr lang="en-US" baseline="-25000" dirty="0"/>
              <a:t>1,1</a:t>
            </a:r>
            <a:r>
              <a:rPr lang="en-US" dirty="0"/>
              <a:t>)</a:t>
            </a:r>
          </a:p>
          <a:p>
            <a:pPr marL="514350" indent="-514350">
              <a:buNone/>
              <a:defRPr/>
            </a:pPr>
            <a:r>
              <a:rPr lang="en-US" dirty="0"/>
              <a:t>Applying end elimination on R4 </a:t>
            </a:r>
          </a:p>
          <a:p>
            <a:pPr marL="514350" indent="-514350">
              <a:buNone/>
              <a:defRPr/>
            </a:pPr>
            <a:r>
              <a:rPr lang="en-US" dirty="0"/>
              <a:t>R5. </a:t>
            </a:r>
            <a:r>
              <a:rPr lang="en-US" dirty="0">
                <a:sym typeface="Symbol" panose="05050102010706020507" pitchFamily="18" charset="2"/>
              </a:rPr>
              <a:t>(</a:t>
            </a:r>
            <a:r>
              <a:rPr lang="en-US" dirty="0"/>
              <a:t>(P</a:t>
            </a:r>
            <a:r>
              <a:rPr lang="en-US" baseline="-25000" dirty="0"/>
              <a:t>1,2</a:t>
            </a:r>
            <a:r>
              <a:rPr lang="en-US" dirty="0">
                <a:sym typeface="Symbol" panose="05050102010706020507" pitchFamily="18" charset="2"/>
              </a:rPr>
              <a:t></a:t>
            </a:r>
            <a:r>
              <a:rPr lang="en-US" dirty="0"/>
              <a:t> P</a:t>
            </a:r>
            <a:r>
              <a:rPr lang="en-US" baseline="-25000" dirty="0"/>
              <a:t>2,1</a:t>
            </a:r>
            <a:r>
              <a:rPr lang="en-US" dirty="0"/>
              <a:t>) </a:t>
            </a:r>
            <a:r>
              <a:rPr lang="en-US" dirty="0">
                <a:sym typeface="Symbol" panose="05050102010706020507" pitchFamily="18" charset="2"/>
              </a:rPr>
              <a:t></a:t>
            </a:r>
            <a:r>
              <a:rPr lang="en-US" dirty="0"/>
              <a:t> B</a:t>
            </a:r>
            <a:r>
              <a:rPr lang="en-US" baseline="-25000" dirty="0"/>
              <a:t>1,1</a:t>
            </a:r>
            <a:r>
              <a:rPr lang="en-US" dirty="0"/>
              <a:t> ) </a:t>
            </a:r>
          </a:p>
          <a:p>
            <a:pPr marL="514350" indent="-514350">
              <a:buNone/>
              <a:defRPr/>
            </a:pPr>
            <a:r>
              <a:rPr lang="en-US" dirty="0"/>
              <a:t>Applying  contra-positive law to R5 :-</a:t>
            </a:r>
          </a:p>
          <a:p>
            <a:pPr marL="514350" indent="-514350">
              <a:buNone/>
              <a:defRPr/>
            </a:pPr>
            <a:r>
              <a:rPr lang="en-US" dirty="0"/>
              <a:t>R6:~ B</a:t>
            </a:r>
            <a:r>
              <a:rPr lang="en-US" baseline="-25000" dirty="0"/>
              <a:t>1,1</a:t>
            </a:r>
            <a:r>
              <a:rPr lang="en-US" dirty="0"/>
              <a:t> </a:t>
            </a:r>
            <a:r>
              <a:rPr lang="en-US" dirty="0">
                <a:sym typeface="Symbol" panose="05050102010706020507" pitchFamily="18" charset="2"/>
              </a:rPr>
              <a:t></a:t>
            </a:r>
            <a:r>
              <a:rPr lang="en-US" dirty="0"/>
              <a:t> ~ (P</a:t>
            </a:r>
            <a:r>
              <a:rPr lang="en-US" baseline="-25000" dirty="0"/>
              <a:t>1,2</a:t>
            </a:r>
            <a:r>
              <a:rPr lang="en-US" dirty="0">
                <a:sym typeface="Symbol" panose="05050102010706020507" pitchFamily="18" charset="2"/>
              </a:rPr>
              <a:t></a:t>
            </a:r>
            <a:r>
              <a:rPr lang="en-US" dirty="0"/>
              <a:t> P</a:t>
            </a:r>
            <a:r>
              <a:rPr lang="en-US" baseline="-25000" dirty="0"/>
              <a:t>2,1</a:t>
            </a:r>
            <a:r>
              <a:rPr lang="en-US" dirty="0"/>
              <a:t>)</a:t>
            </a:r>
          </a:p>
          <a:p>
            <a:pPr marL="514350" indent="-514350">
              <a:buNone/>
              <a:defRPr/>
            </a:pPr>
            <a:r>
              <a:rPr lang="en-US" dirty="0"/>
              <a:t>Applying modus </a:t>
            </a:r>
            <a:r>
              <a:rPr lang="en-US" dirty="0" err="1"/>
              <a:t>ponence</a:t>
            </a:r>
            <a:r>
              <a:rPr lang="en-US" dirty="0"/>
              <a:t> to R6 and R2 </a:t>
            </a:r>
          </a:p>
          <a:p>
            <a:pPr marL="514350" indent="-514350">
              <a:buNone/>
              <a:defRPr/>
            </a:pPr>
            <a:r>
              <a:rPr lang="en-US" dirty="0"/>
              <a:t>R7:~ (P</a:t>
            </a:r>
            <a:r>
              <a:rPr lang="en-US" baseline="-25000" dirty="0"/>
              <a:t>1,2</a:t>
            </a:r>
            <a:r>
              <a:rPr lang="en-US" dirty="0">
                <a:sym typeface="Symbol" panose="05050102010706020507" pitchFamily="18" charset="2"/>
              </a:rPr>
              <a:t></a:t>
            </a:r>
            <a:r>
              <a:rPr lang="en-US" dirty="0"/>
              <a:t> P</a:t>
            </a:r>
            <a:r>
              <a:rPr lang="en-US" baseline="-25000" dirty="0"/>
              <a:t>2,1</a:t>
            </a:r>
            <a:r>
              <a:rPr lang="en-US" dirty="0"/>
              <a:t>)</a:t>
            </a:r>
          </a:p>
          <a:p>
            <a:pPr marL="514350" indent="-514350">
              <a:buNone/>
              <a:defRPr/>
            </a:pPr>
            <a:r>
              <a:rPr lang="en-US" dirty="0"/>
              <a:t>Applying </a:t>
            </a:r>
            <a:r>
              <a:rPr lang="en-US" dirty="0" err="1"/>
              <a:t>D’morgan’s</a:t>
            </a:r>
            <a:r>
              <a:rPr lang="en-US" dirty="0"/>
              <a:t> rule to R7:</a:t>
            </a:r>
          </a:p>
          <a:p>
            <a:pPr marL="514350" indent="-514350">
              <a:buNone/>
              <a:defRPr/>
            </a:pPr>
            <a:r>
              <a:rPr lang="en-US" dirty="0"/>
              <a:t>R8: ~ P</a:t>
            </a:r>
            <a:r>
              <a:rPr lang="en-US" baseline="-25000" dirty="0"/>
              <a:t>1,2</a:t>
            </a:r>
            <a:r>
              <a:rPr lang="en-US" dirty="0"/>
              <a:t> </a:t>
            </a:r>
            <a:r>
              <a:rPr lang="en-US" dirty="0">
                <a:sym typeface="Symbol" panose="05050102010706020507" pitchFamily="18" charset="2"/>
              </a:rPr>
              <a:t></a:t>
            </a:r>
            <a:r>
              <a:rPr lang="en-US" dirty="0"/>
              <a:t> ~P</a:t>
            </a:r>
            <a:r>
              <a:rPr lang="en-US" baseline="-25000" dirty="0"/>
              <a:t>2,1.   </a:t>
            </a:r>
            <a:r>
              <a:rPr lang="en-US" dirty="0"/>
              <a:t>applying end elimination to R8:</a:t>
            </a:r>
          </a:p>
          <a:p>
            <a:pPr marL="514350" indent="-514350">
              <a:buNone/>
              <a:defRPr/>
            </a:pPr>
            <a:r>
              <a:rPr lang="en-US" dirty="0"/>
              <a:t>R9: ~ P</a:t>
            </a:r>
            <a:r>
              <a:rPr lang="en-US" baseline="-25000" dirty="0"/>
              <a:t>1,2</a:t>
            </a:r>
            <a:r>
              <a:rPr lang="en-US" dirty="0"/>
              <a:t>  and  ~P</a:t>
            </a:r>
            <a:r>
              <a:rPr lang="en-US" baseline="-25000" dirty="0"/>
              <a:t>2,1</a:t>
            </a:r>
            <a:r>
              <a:rPr lang="en-US" dirty="0"/>
              <a:t>  are true.</a:t>
            </a:r>
            <a:endParaRPr lang="en-US" baseline="-25000" dirty="0"/>
          </a:p>
          <a:p>
            <a:pPr marL="514350" indent="-514350">
              <a:buNone/>
              <a:defRPr/>
            </a:pPr>
            <a:r>
              <a:rPr lang="en-US" dirty="0"/>
              <a:t>So, there is no pit in either [1,2] or [2,1]</a:t>
            </a:r>
            <a:endParaRPr lang="en-US" baseline="-25000" dirty="0"/>
          </a:p>
          <a:p>
            <a:pPr marL="514350" indent="-514350">
              <a:buNone/>
              <a:defRPr/>
            </a:pPr>
            <a:endParaRPr lang="en-US" baseline="-25000" dirty="0"/>
          </a:p>
          <a:p>
            <a:pPr marL="514350" indent="-514350">
              <a:buNone/>
              <a:defRPr/>
            </a:pPr>
            <a:endParaRPr lang="en-US" dirty="0"/>
          </a:p>
          <a:p>
            <a:pPr marL="514350" indent="-514350">
              <a:buNone/>
              <a:defRPr/>
            </a:pPr>
            <a:endParaRPr lang="en-US" sz="2800" dirty="0"/>
          </a:p>
          <a:p>
            <a:pPr eaLnBrk="1" hangingPunct="1">
              <a:buFontTx/>
              <a:buNone/>
              <a:defRPr/>
            </a:pPr>
            <a:endParaRPr lang="en-US" dirty="0"/>
          </a:p>
          <a:p>
            <a:pPr eaLnBrk="1" hangingPunct="1">
              <a:buFontTx/>
              <a:buNone/>
              <a:defRPr/>
            </a:pPr>
            <a:r>
              <a:rPr lang="en-US" dirty="0"/>
              <a:t> </a:t>
            </a: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solidFill>
            <a:srgbClr val="FF99FF"/>
          </a:solidFill>
        </p:spPr>
        <p:txBody>
          <a:bodyPr/>
          <a:lstStyle/>
          <a:p>
            <a:pPr eaLnBrk="1" hangingPunct="1"/>
            <a:r>
              <a:rPr lang="en-US" altLang="en-US"/>
              <a:t>Resolution example </a:t>
            </a:r>
          </a:p>
        </p:txBody>
      </p:sp>
      <p:sp>
        <p:nvSpPr>
          <p:cNvPr id="41987" name="Rectangle 3"/>
          <p:cNvSpPr>
            <a:spLocks noGrp="1" noChangeArrowheads="1"/>
          </p:cNvSpPr>
          <p:nvPr>
            <p:ph type="body" idx="1"/>
          </p:nvPr>
        </p:nvSpPr>
        <p:spPr>
          <a:xfrm>
            <a:off x="1981200" y="1600200"/>
            <a:ext cx="8229600" cy="5105400"/>
          </a:xfrm>
          <a:solidFill>
            <a:schemeClr val="accent1">
              <a:lumMod val="75000"/>
            </a:schemeClr>
          </a:solidFill>
        </p:spPr>
        <p:txBody>
          <a:bodyPr>
            <a:normAutofit fontScale="70000" lnSpcReduction="20000"/>
          </a:bodyPr>
          <a:lstStyle/>
          <a:p>
            <a:pPr eaLnBrk="1" hangingPunct="1">
              <a:buFontTx/>
              <a:buNone/>
              <a:defRPr/>
            </a:pPr>
            <a:r>
              <a:rPr lang="en-US" sz="2800" dirty="0"/>
              <a:t>Q2. Prove that there is no pit in [2, 2]</a:t>
            </a:r>
          </a:p>
          <a:p>
            <a:pPr eaLnBrk="1" hangingPunct="1">
              <a:buFontTx/>
              <a:buNone/>
              <a:defRPr/>
            </a:pPr>
            <a:r>
              <a:rPr lang="en-US" sz="2800" dirty="0"/>
              <a:t>and no pit in [3,1].</a:t>
            </a:r>
          </a:p>
          <a:p>
            <a:pPr eaLnBrk="1" hangingPunct="1">
              <a:buFontTx/>
              <a:buNone/>
              <a:defRPr/>
            </a:pPr>
            <a:r>
              <a:rPr lang="en-US" sz="2800" dirty="0" err="1"/>
              <a:t>Ans</a:t>
            </a:r>
            <a:r>
              <a:rPr lang="en-US" sz="2800" dirty="0"/>
              <a:t>:- </a:t>
            </a:r>
          </a:p>
          <a:p>
            <a:pPr eaLnBrk="1" hangingPunct="1">
              <a:buFontTx/>
              <a:buNone/>
              <a:defRPr/>
            </a:pPr>
            <a:r>
              <a:rPr lang="en-US" sz="2800" dirty="0"/>
              <a:t>From the KB we have:- </a:t>
            </a:r>
          </a:p>
          <a:p>
            <a:pPr eaLnBrk="1" hangingPunct="1">
              <a:buFontTx/>
              <a:buNone/>
              <a:defRPr/>
            </a:pPr>
            <a:r>
              <a:rPr lang="en-US" sz="2800" dirty="0"/>
              <a:t>from observation:                 </a:t>
            </a:r>
            <a:r>
              <a:rPr lang="en-US" sz="1600" dirty="0"/>
              <a:t>4</a:t>
            </a:r>
            <a:endParaRPr lang="en-US" sz="2800" dirty="0"/>
          </a:p>
          <a:p>
            <a:pPr marL="514350" indent="-514350">
              <a:buNone/>
              <a:defRPr/>
            </a:pPr>
            <a:r>
              <a:rPr lang="en-US" dirty="0"/>
              <a:t>R10: B</a:t>
            </a:r>
            <a:r>
              <a:rPr lang="en-US" baseline="-25000" dirty="0"/>
              <a:t>1,2                    ,                                   3                                   </a:t>
            </a:r>
          </a:p>
          <a:p>
            <a:pPr marL="514350" indent="-514350">
              <a:buNone/>
              <a:defRPr/>
            </a:pPr>
            <a:r>
              <a:rPr lang="en-US" dirty="0"/>
              <a:t>R11: S</a:t>
            </a:r>
            <a:r>
              <a:rPr lang="en-US" baseline="-25000" dirty="0"/>
              <a:t>2,1                                                        </a:t>
            </a:r>
          </a:p>
          <a:p>
            <a:pPr marL="514350" indent="-514350">
              <a:buNone/>
              <a:defRPr/>
            </a:pPr>
            <a:r>
              <a:rPr lang="en-US" dirty="0"/>
              <a:t>R12: ~B</a:t>
            </a:r>
            <a:r>
              <a:rPr lang="en-US" baseline="-25000" dirty="0"/>
              <a:t>2,1                                                     2  </a:t>
            </a:r>
          </a:p>
          <a:p>
            <a:pPr marL="514350" indent="-514350">
              <a:buNone/>
              <a:defRPr/>
            </a:pPr>
            <a:r>
              <a:rPr lang="en-US" baseline="-25000" dirty="0"/>
              <a:t> </a:t>
            </a:r>
            <a:r>
              <a:rPr lang="en-US" dirty="0"/>
              <a:t>From rule:-</a:t>
            </a:r>
            <a:r>
              <a:rPr lang="en-US" baseline="-25000" dirty="0"/>
              <a:t>                                                  1</a:t>
            </a:r>
          </a:p>
          <a:p>
            <a:pPr marL="514350" indent="-514350">
              <a:buNone/>
              <a:defRPr/>
            </a:pPr>
            <a:r>
              <a:rPr lang="en-US" dirty="0"/>
              <a:t>R13: (B</a:t>
            </a:r>
            <a:r>
              <a:rPr lang="en-US" baseline="-25000" dirty="0"/>
              <a:t>1,2</a:t>
            </a:r>
            <a:r>
              <a:rPr lang="en-US" dirty="0"/>
              <a:t> </a:t>
            </a:r>
            <a:r>
              <a:rPr lang="en-US" dirty="0">
                <a:sym typeface="Symbol" panose="05050102010706020507" pitchFamily="18" charset="2"/>
              </a:rPr>
              <a:t></a:t>
            </a:r>
            <a:r>
              <a:rPr lang="en-US" dirty="0"/>
              <a:t> (P</a:t>
            </a:r>
            <a:r>
              <a:rPr lang="en-US" baseline="-25000" dirty="0"/>
              <a:t>1,1</a:t>
            </a:r>
            <a:r>
              <a:rPr lang="en-US" dirty="0">
                <a:sym typeface="Symbol" panose="05050102010706020507" pitchFamily="18" charset="2"/>
              </a:rPr>
              <a:t></a:t>
            </a:r>
            <a:r>
              <a:rPr lang="en-US" dirty="0"/>
              <a:t> P</a:t>
            </a:r>
            <a:r>
              <a:rPr lang="en-US" baseline="-25000" dirty="0"/>
              <a:t>2,2</a:t>
            </a:r>
            <a:r>
              <a:rPr lang="en-US" dirty="0">
                <a:sym typeface="Symbol" panose="05050102010706020507" pitchFamily="18" charset="2"/>
              </a:rPr>
              <a:t> </a:t>
            </a:r>
            <a:r>
              <a:rPr lang="en-US" dirty="0"/>
              <a:t> P</a:t>
            </a:r>
            <a:r>
              <a:rPr lang="en-US" baseline="-25000" dirty="0"/>
              <a:t>1,3</a:t>
            </a:r>
            <a:r>
              <a:rPr lang="en-US" dirty="0"/>
              <a:t> ))     </a:t>
            </a:r>
            <a:r>
              <a:rPr lang="en-US" sz="2800" dirty="0"/>
              <a:t>    </a:t>
            </a:r>
            <a:r>
              <a:rPr lang="en-US" sz="1800" dirty="0"/>
              <a:t>1             2              3          4 R14. (B</a:t>
            </a:r>
            <a:r>
              <a:rPr lang="en-US" sz="1800" baseline="-25000" dirty="0"/>
              <a:t>2,1</a:t>
            </a:r>
            <a:r>
              <a:rPr lang="en-US" sz="1800" dirty="0"/>
              <a:t> </a:t>
            </a:r>
            <a:r>
              <a:rPr lang="en-US" sz="1800" dirty="0">
                <a:sym typeface="Symbol" panose="05050102010706020507" pitchFamily="18" charset="2"/>
              </a:rPr>
              <a:t></a:t>
            </a:r>
            <a:r>
              <a:rPr lang="en-US" sz="1800" dirty="0"/>
              <a:t> (P</a:t>
            </a:r>
            <a:r>
              <a:rPr lang="en-US" sz="1800" baseline="-25000" dirty="0"/>
              <a:t>1,1</a:t>
            </a:r>
            <a:r>
              <a:rPr lang="en-US" sz="1800" dirty="0">
                <a:sym typeface="Symbol" panose="05050102010706020507" pitchFamily="18" charset="2"/>
              </a:rPr>
              <a:t></a:t>
            </a:r>
            <a:r>
              <a:rPr lang="en-US" sz="1800" dirty="0"/>
              <a:t> P</a:t>
            </a:r>
            <a:r>
              <a:rPr lang="en-US" sz="1800" baseline="-25000" dirty="0"/>
              <a:t>2,2</a:t>
            </a:r>
            <a:r>
              <a:rPr lang="en-US" sz="1800" dirty="0">
                <a:sym typeface="Symbol" panose="05050102010706020507" pitchFamily="18" charset="2"/>
              </a:rPr>
              <a:t> </a:t>
            </a:r>
            <a:r>
              <a:rPr lang="en-US" sz="1800" dirty="0"/>
              <a:t> P</a:t>
            </a:r>
            <a:r>
              <a:rPr lang="en-US" sz="1800" baseline="-25000" dirty="0"/>
              <a:t>3,1</a:t>
            </a:r>
            <a:r>
              <a:rPr lang="en-US" sz="1800" dirty="0"/>
              <a:t> ))</a:t>
            </a:r>
          </a:p>
          <a:p>
            <a:pPr marL="514350" indent="-514350">
              <a:buNone/>
              <a:defRPr/>
            </a:pPr>
            <a:endParaRPr lang="en-US" sz="2800" dirty="0"/>
          </a:p>
          <a:p>
            <a:pPr marL="514350" indent="-514350">
              <a:buNone/>
              <a:defRPr/>
            </a:pPr>
            <a:r>
              <a:rPr lang="en-US" dirty="0"/>
              <a:t>                              </a:t>
            </a:r>
          </a:p>
          <a:p>
            <a:pPr marL="514350" indent="-514350">
              <a:buNone/>
              <a:defRPr/>
            </a:pPr>
            <a:r>
              <a:rPr lang="en-US" dirty="0"/>
              <a:t>                                                          </a:t>
            </a:r>
          </a:p>
          <a:p>
            <a:pPr marL="514350" indent="-514350">
              <a:buNone/>
              <a:defRPr/>
            </a:pPr>
            <a:r>
              <a:rPr lang="en-US" dirty="0"/>
              <a:t>                                                                   </a:t>
            </a:r>
          </a:p>
          <a:p>
            <a:pPr marL="514350" indent="-514350">
              <a:buNone/>
              <a:defRPr/>
            </a:pPr>
            <a:endParaRPr lang="en-US" dirty="0"/>
          </a:p>
          <a:p>
            <a:pPr marL="514350" indent="-514350">
              <a:buNone/>
              <a:defRPr/>
            </a:pPr>
            <a:endParaRPr lang="en-US" dirty="0"/>
          </a:p>
        </p:txBody>
      </p:sp>
      <p:pic>
        <p:nvPicPr>
          <p:cNvPr id="44036" name="Picture 3" descr="wumpus-seq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3581400"/>
            <a:ext cx="3540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descr="wumpus-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1600200"/>
            <a:ext cx="22542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419100"/>
            <a:ext cx="8534400" cy="800100"/>
          </a:xfrm>
        </p:spPr>
        <p:txBody>
          <a:bodyPr>
            <a:normAutofit fontScale="90000"/>
          </a:bodyPr>
          <a:lstStyle/>
          <a:p>
            <a:r>
              <a:rPr lang="en-US" sz="4800" b="1" dirty="0"/>
              <a:t>Introduction</a:t>
            </a:r>
            <a:r>
              <a:rPr lang="en-US" dirty="0"/>
              <a:t> – Four Approaches to AI?</a:t>
            </a:r>
          </a:p>
        </p:txBody>
      </p:sp>
      <p:sp>
        <p:nvSpPr>
          <p:cNvPr id="3" name="Content Placeholder 2"/>
          <p:cNvSpPr>
            <a:spLocks noGrp="1"/>
          </p:cNvSpPr>
          <p:nvPr>
            <p:ph idx="1"/>
          </p:nvPr>
        </p:nvSpPr>
        <p:spPr>
          <a:xfrm>
            <a:off x="1981200" y="1524000"/>
            <a:ext cx="8534400" cy="2057400"/>
          </a:xfrm>
        </p:spPr>
        <p:txBody>
          <a:bodyPr>
            <a:normAutofit/>
          </a:bodyPr>
          <a:lstStyle/>
          <a:p>
            <a:r>
              <a:rPr lang="en-US" sz="2000" dirty="0"/>
              <a:t>Systems that act like humans</a:t>
            </a:r>
          </a:p>
          <a:p>
            <a:r>
              <a:rPr lang="en-US" sz="2000" dirty="0"/>
              <a:t>Systems that think like humans </a:t>
            </a:r>
          </a:p>
          <a:p>
            <a:r>
              <a:rPr lang="en-US" sz="2000" dirty="0"/>
              <a:t>Systems that think rationally</a:t>
            </a:r>
          </a:p>
          <a:p>
            <a:r>
              <a:rPr lang="en-US" sz="2000" dirty="0"/>
              <a:t> Systems that act rationally</a:t>
            </a:r>
          </a:p>
        </p:txBody>
      </p:sp>
      <p:graphicFrame>
        <p:nvGraphicFramePr>
          <p:cNvPr id="4" name="Table 3"/>
          <p:cNvGraphicFramePr>
            <a:graphicFrameLocks noGrp="1"/>
          </p:cNvGraphicFramePr>
          <p:nvPr/>
        </p:nvGraphicFramePr>
        <p:xfrm>
          <a:off x="3200400" y="4191000"/>
          <a:ext cx="6096000" cy="18288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dirty="0"/>
                        <a:t>Systems that think like humans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dirty="0"/>
                        <a:t>Systems that think rationally</a:t>
                      </a:r>
                    </a:p>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dirty="0"/>
                        <a:t>Systems that act like humans </a:t>
                      </a:r>
                    </a:p>
                    <a:p>
                      <a:endParaRPr lang="en-US" dirty="0"/>
                    </a:p>
                  </a:txBody>
                  <a:tcPr/>
                </a:tc>
                <a:tc>
                  <a:txBody>
                    <a:bodyPr/>
                    <a:lstStyle/>
                    <a:p>
                      <a:r>
                        <a:rPr lang="en-US" sz="1800" b="1" dirty="0"/>
                        <a:t>Systems that act rationally</a:t>
                      </a:r>
                      <a:endParaRPr lang="en-US"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Table Driven  Agent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4310" y="2819399"/>
                <a:ext cx="10018713" cy="3124201"/>
              </a:xfrm>
            </p:spPr>
            <p:txBody>
              <a:bodyPr>
                <a:normAutofit fontScale="77500" lnSpcReduction="20000"/>
              </a:bodyPr>
              <a:lstStyle/>
              <a:p>
                <a:pPr marL="0" indent="0">
                  <a:buNone/>
                </a:pPr>
                <a:r>
                  <a:rPr lang="en-US" sz="1800" dirty="0">
                    <a:latin typeface="Times-Roman"/>
                  </a:rPr>
                  <a:t>Let </a:t>
                </a:r>
                <a:r>
                  <a:rPr lang="en-US" sz="1800" dirty="0">
                    <a:latin typeface="CMSY10"/>
                  </a:rPr>
                  <a:t>P </a:t>
                </a:r>
                <a:r>
                  <a:rPr lang="en-US" sz="1800" dirty="0">
                    <a:latin typeface="Times-Roman"/>
                  </a:rPr>
                  <a:t>be the set of possible percepts and let </a:t>
                </a:r>
                <a:r>
                  <a:rPr lang="en-US" sz="1800" dirty="0">
                    <a:latin typeface="CMMI10"/>
                  </a:rPr>
                  <a:t>T </a:t>
                </a:r>
                <a:r>
                  <a:rPr lang="en-US" sz="1800" dirty="0">
                    <a:latin typeface="Times-Roman"/>
                  </a:rPr>
                  <a:t>be the lifetime of the</a:t>
                </a:r>
              </a:p>
              <a:p>
                <a:pPr marL="0" indent="0">
                  <a:buNone/>
                </a:pPr>
                <a:r>
                  <a:rPr lang="en-US" sz="1800" dirty="0">
                    <a:latin typeface="Times-Roman"/>
                  </a:rPr>
                  <a:t>agent (the total number of percepts it will receive). The lookup table will contain </a:t>
                </a:r>
              </a:p>
              <a:p>
                <a:pPr marL="0" indent="0">
                  <a:buNone/>
                </a:pPr>
                <a:endParaRPr lang="en-US" sz="1800" dirty="0">
                  <a:latin typeface="CMMI8"/>
                </a:endParaRPr>
              </a:p>
              <a:p>
                <a:pPr marL="0" indent="0">
                  <a:buNone/>
                </a:pPr>
                <a:r>
                  <a:rPr lang="en-US" sz="1800" dirty="0">
                    <a:latin typeface="Times-Roman"/>
                  </a:rPr>
                  <a:t>entries. </a:t>
                </a:r>
              </a:p>
              <a:p>
                <a:pPr marL="0" indent="0">
                  <a:buNone/>
                </a:pPr>
                <a:endParaRPr lang="en-US" sz="1800" dirty="0">
                  <a:latin typeface="Times-Roman"/>
                </a:endParaRPr>
              </a:p>
              <a:p>
                <a:pPr marL="0" indent="0">
                  <a:buNone/>
                </a:pPr>
                <a:endParaRPr lang="en-US" sz="1800" dirty="0">
                  <a:latin typeface="Times-Roman"/>
                </a:endParaRPr>
              </a:p>
              <a:p>
                <a:pPr marL="0" indent="0">
                  <a:buNone/>
                </a:pPr>
                <a:r>
                  <a:rPr lang="en-US" sz="1800" dirty="0">
                    <a:latin typeface="Times-Roman"/>
                  </a:rPr>
                  <a:t>Consider </a:t>
                </a:r>
                <a:r>
                  <a:rPr lang="en-US" sz="1800" dirty="0">
                    <a:solidFill>
                      <a:srgbClr val="FFC000"/>
                    </a:solidFill>
                    <a:latin typeface="Times-Roman"/>
                  </a:rPr>
                  <a:t>the automated taxi</a:t>
                </a:r>
                <a:r>
                  <a:rPr lang="en-US" sz="1800" dirty="0">
                    <a:latin typeface="Times-Roman"/>
                  </a:rPr>
                  <a:t>: the visual input from a single camera comes in at the</a:t>
                </a:r>
              </a:p>
              <a:p>
                <a:pPr marL="0" indent="0">
                  <a:buNone/>
                </a:pPr>
                <a:r>
                  <a:rPr lang="en-US" sz="1800" dirty="0">
                    <a:latin typeface="Times-Roman"/>
                  </a:rPr>
                  <a:t>rate of roughly 27 megabytes per second (30 frames per second, </a:t>
                </a:r>
                <a:r>
                  <a:rPr lang="en-US" sz="1800" dirty="0">
                    <a:latin typeface="CMR10"/>
                  </a:rPr>
                  <a:t>640</a:t>
                </a:r>
                <a:r>
                  <a:rPr lang="en-US" sz="1800" dirty="0">
                    <a:latin typeface="CMSY10"/>
                  </a:rPr>
                  <a:t>×</a:t>
                </a:r>
                <a:r>
                  <a:rPr lang="en-US" sz="1800" dirty="0">
                    <a:latin typeface="CMR10"/>
                  </a:rPr>
                  <a:t>480 </a:t>
                </a:r>
                <a:r>
                  <a:rPr lang="en-US" sz="1800" dirty="0">
                    <a:latin typeface="Times-Roman"/>
                  </a:rPr>
                  <a:t>pixels with 24 bits of color information). This gives a lookup table with over </a:t>
                </a:r>
                <a14:m>
                  <m:oMath xmlns:m="http://schemas.openxmlformats.org/officeDocument/2006/math">
                    <m:sSup>
                      <m:sSupPr>
                        <m:ctrlPr>
                          <a:rPr lang="en-US" sz="1800" i="1">
                            <a:latin typeface="Cambria Math" panose="02040503050406030204" pitchFamily="18" charset="0"/>
                          </a:rPr>
                        </m:ctrlPr>
                      </m:sSupPr>
                      <m:e>
                        <m:r>
                          <a:rPr lang="en-US" sz="1800">
                            <a:latin typeface="Cambria Math" panose="02040503050406030204" pitchFamily="18" charset="0"/>
                          </a:rPr>
                          <m:t>10</m:t>
                        </m:r>
                      </m:e>
                      <m:sup>
                        <m:r>
                          <a:rPr lang="en-US" sz="1800">
                            <a:latin typeface="Cambria Math" panose="02040503050406030204" pitchFamily="18" charset="0"/>
                          </a:rPr>
                          <m:t>250000000000</m:t>
                        </m:r>
                      </m:sup>
                    </m:sSup>
                    <m:r>
                      <a:rPr lang="en-US" sz="1800" i="1">
                        <a:latin typeface="Cambria Math" panose="02040503050406030204" pitchFamily="18" charset="0"/>
                      </a:rPr>
                      <m:t> </m:t>
                    </m:r>
                  </m:oMath>
                </a14:m>
                <a:r>
                  <a:rPr lang="en-US" sz="1800" dirty="0">
                    <a:latin typeface="Times-Roman"/>
                  </a:rPr>
                  <a:t>entries for an hour’s driving. </a:t>
                </a:r>
              </a:p>
              <a:p>
                <a:pPr marL="0" indent="0">
                  <a:buNone/>
                </a:pPr>
                <a:r>
                  <a:rPr lang="en-US" sz="1800" dirty="0">
                    <a:latin typeface="Times-Roman"/>
                  </a:rPr>
                  <a:t>Even the lookup table for chess—a tiny, well-behaved fragment of the real</a:t>
                </a:r>
              </a:p>
              <a:p>
                <a:pPr marL="0" indent="0">
                  <a:buNone/>
                </a:pPr>
                <a:r>
                  <a:rPr lang="en-US" sz="1800" dirty="0">
                    <a:latin typeface="Times-Roman"/>
                  </a:rPr>
                  <a:t>world—would have at least </a:t>
                </a:r>
                <a14:m>
                  <m:oMath xmlns:m="http://schemas.openxmlformats.org/officeDocument/2006/math">
                    <m:sSup>
                      <m:sSupPr>
                        <m:ctrlPr>
                          <a:rPr lang="en-US" sz="1800" i="1" dirty="0">
                            <a:latin typeface="Cambria Math" panose="02040503050406030204" pitchFamily="18" charset="0"/>
                          </a:rPr>
                        </m:ctrlPr>
                      </m:sSupPr>
                      <m:e>
                        <m:r>
                          <a:rPr lang="en-US" sz="1800" dirty="0">
                            <a:latin typeface="Cambria Math" panose="02040503050406030204" pitchFamily="18" charset="0"/>
                          </a:rPr>
                          <m:t>10</m:t>
                        </m:r>
                      </m:e>
                      <m:sup>
                        <m:r>
                          <a:rPr lang="en-US" sz="1800" dirty="0">
                            <a:latin typeface="Cambria Math" panose="02040503050406030204" pitchFamily="18" charset="0"/>
                          </a:rPr>
                          <m:t>150</m:t>
                        </m:r>
                      </m:sup>
                    </m:sSup>
                  </m:oMath>
                </a14:m>
                <a:r>
                  <a:rPr lang="en-US" sz="1800" dirty="0">
                    <a:latin typeface="Times-Roman"/>
                  </a:rPr>
                  <a:t> entries.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4310" y="2819399"/>
                <a:ext cx="10018713" cy="3124201"/>
              </a:xfrm>
              <a:blipFill>
                <a:blip r:embed="rId2"/>
                <a:stretch>
                  <a:fillRect l="-182" t="-390" b="-585"/>
                </a:stretch>
              </a:blipFill>
            </p:spPr>
            <p:txBody>
              <a:bodyPr/>
              <a:lstStyle/>
              <a:p>
                <a:r>
                  <a:rPr lang="en-US">
                    <a:noFill/>
                  </a:rPr>
                  <a:t> </a:t>
                </a:r>
              </a:p>
            </p:txBody>
          </p:sp>
        </mc:Fallback>
      </mc:AlternateContent>
      <p:sp>
        <p:nvSpPr>
          <p:cNvPr id="4" name="TextBox 3"/>
          <p:cNvSpPr txBox="1">
            <a:spLocks noRot="1" noChangeAspect="1" noMove="1" noResize="1" noEditPoints="1" noAdjustHandles="1" noChangeArrowheads="1" noChangeShapeType="1" noTextEdit="1"/>
          </p:cNvSpPr>
          <p:nvPr/>
        </p:nvSpPr>
        <p:spPr>
          <a:xfrm>
            <a:off x="2743200" y="2895600"/>
            <a:ext cx="457200" cy="778868"/>
          </a:xfrm>
          <a:prstGeom prst="rect">
            <a:avLst/>
          </a:prstGeom>
          <a:blipFill rotWithShape="1">
            <a:blip r:embed="rId3"/>
            <a:stretch>
              <a:fillRect r="-62917" b="46"/>
            </a:stretch>
          </a:blipFill>
        </p:spPr>
        <p:txBody>
          <a:bodyPr/>
          <a:lstStyle/>
          <a:p>
            <a:r>
              <a:rPr lang="en-US" altLang="en-US">
                <a:noFill/>
              </a:rPr>
              <a:t> </a:t>
            </a: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981200" y="152400"/>
            <a:ext cx="8229600" cy="685800"/>
          </a:xfrm>
          <a:solidFill>
            <a:srgbClr val="FF99FF"/>
          </a:solidFill>
        </p:spPr>
        <p:txBody>
          <a:bodyPr>
            <a:normAutofit fontScale="90000"/>
          </a:bodyPr>
          <a:lstStyle/>
          <a:p>
            <a:pPr eaLnBrk="1" hangingPunct="1"/>
            <a:r>
              <a:rPr lang="en-US" altLang="en-US"/>
              <a:t>Resolution example </a:t>
            </a:r>
          </a:p>
        </p:txBody>
      </p:sp>
      <p:sp>
        <p:nvSpPr>
          <p:cNvPr id="41987" name="Rectangle 3"/>
          <p:cNvSpPr>
            <a:spLocks noGrp="1" noChangeArrowheads="1"/>
          </p:cNvSpPr>
          <p:nvPr>
            <p:ph type="body" idx="1"/>
          </p:nvPr>
        </p:nvSpPr>
        <p:spPr>
          <a:xfrm>
            <a:off x="1981200" y="914400"/>
            <a:ext cx="8229600" cy="5715000"/>
          </a:xfrm>
          <a:solidFill>
            <a:schemeClr val="accent1">
              <a:lumMod val="75000"/>
            </a:schemeClr>
          </a:solidFill>
        </p:spPr>
        <p:txBody>
          <a:bodyPr>
            <a:noAutofit/>
          </a:bodyPr>
          <a:lstStyle/>
          <a:p>
            <a:pPr marL="514350" indent="-514350">
              <a:buNone/>
              <a:defRPr/>
            </a:pPr>
            <a:r>
              <a:rPr lang="en-US" dirty="0"/>
              <a:t>Applying bi-conditional elimination to R14:-</a:t>
            </a:r>
          </a:p>
          <a:p>
            <a:pPr marL="514350" indent="-514350">
              <a:buNone/>
              <a:defRPr/>
            </a:pPr>
            <a:r>
              <a:rPr lang="en-US" sz="2000" dirty="0"/>
              <a:t>R15. (B</a:t>
            </a:r>
            <a:r>
              <a:rPr lang="en-US" sz="2000" baseline="-25000" dirty="0"/>
              <a:t>2,1</a:t>
            </a:r>
            <a:r>
              <a:rPr lang="en-US" sz="2000" dirty="0"/>
              <a:t> </a:t>
            </a:r>
            <a:r>
              <a:rPr lang="en-US" sz="2000" dirty="0">
                <a:sym typeface="Symbol" panose="05050102010706020507" pitchFamily="18" charset="2"/>
              </a:rPr>
              <a:t></a:t>
            </a:r>
            <a:r>
              <a:rPr lang="en-US" sz="2000" dirty="0"/>
              <a:t> (P</a:t>
            </a:r>
            <a:r>
              <a:rPr lang="en-US" sz="2000" baseline="-25000" dirty="0"/>
              <a:t>1,1</a:t>
            </a:r>
            <a:r>
              <a:rPr lang="en-US" sz="2000" dirty="0">
                <a:sym typeface="Symbol" panose="05050102010706020507" pitchFamily="18" charset="2"/>
              </a:rPr>
              <a:t></a:t>
            </a:r>
            <a:r>
              <a:rPr lang="en-US" sz="2000" dirty="0"/>
              <a:t> P</a:t>
            </a:r>
            <a:r>
              <a:rPr lang="en-US" sz="2000" baseline="-25000" dirty="0"/>
              <a:t>2,2</a:t>
            </a:r>
            <a:r>
              <a:rPr lang="en-US" sz="2000" dirty="0">
                <a:sym typeface="Symbol" panose="05050102010706020507" pitchFamily="18" charset="2"/>
              </a:rPr>
              <a:t> </a:t>
            </a:r>
            <a:r>
              <a:rPr lang="en-US" sz="2000" dirty="0"/>
              <a:t> P</a:t>
            </a:r>
            <a:r>
              <a:rPr lang="en-US" sz="2000" baseline="-25000" dirty="0"/>
              <a:t>3,1</a:t>
            </a:r>
            <a:r>
              <a:rPr lang="en-US" sz="2000" dirty="0"/>
              <a:t> )) </a:t>
            </a:r>
            <a:r>
              <a:rPr lang="en-US" sz="2000" dirty="0">
                <a:sym typeface="Symbol" panose="05050102010706020507" pitchFamily="18" charset="2"/>
              </a:rPr>
              <a:t> (</a:t>
            </a:r>
            <a:r>
              <a:rPr lang="en-US" sz="2000" dirty="0"/>
              <a:t>(P</a:t>
            </a:r>
            <a:r>
              <a:rPr lang="en-US" sz="2000" baseline="-25000" dirty="0"/>
              <a:t>1,1</a:t>
            </a:r>
            <a:r>
              <a:rPr lang="en-US" sz="2000" dirty="0">
                <a:sym typeface="Symbol" panose="05050102010706020507" pitchFamily="18" charset="2"/>
              </a:rPr>
              <a:t></a:t>
            </a:r>
            <a:r>
              <a:rPr lang="en-US" sz="2000" dirty="0"/>
              <a:t> P</a:t>
            </a:r>
            <a:r>
              <a:rPr lang="en-US" sz="2000" baseline="-25000" dirty="0"/>
              <a:t>2,2</a:t>
            </a:r>
            <a:r>
              <a:rPr lang="en-US" sz="2000" dirty="0">
                <a:sym typeface="Symbol" panose="05050102010706020507" pitchFamily="18" charset="2"/>
              </a:rPr>
              <a:t> </a:t>
            </a:r>
            <a:r>
              <a:rPr lang="en-US" sz="2000" dirty="0"/>
              <a:t> P</a:t>
            </a:r>
            <a:r>
              <a:rPr lang="en-US" sz="2000" baseline="-25000" dirty="0"/>
              <a:t>3,1</a:t>
            </a:r>
            <a:r>
              <a:rPr lang="en-US" sz="2000" dirty="0"/>
              <a:t> ) </a:t>
            </a:r>
            <a:r>
              <a:rPr lang="en-US" sz="2000" dirty="0">
                <a:sym typeface="Symbol" panose="05050102010706020507" pitchFamily="18" charset="2"/>
              </a:rPr>
              <a:t></a:t>
            </a:r>
            <a:r>
              <a:rPr lang="en-US" sz="2000" dirty="0"/>
              <a:t> B</a:t>
            </a:r>
            <a:r>
              <a:rPr lang="en-US" sz="2000" baseline="-25000" dirty="0"/>
              <a:t>2,1</a:t>
            </a:r>
            <a:r>
              <a:rPr lang="en-US" sz="2000" dirty="0"/>
              <a:t>)</a:t>
            </a:r>
          </a:p>
          <a:p>
            <a:pPr marL="514350" indent="-514350">
              <a:buNone/>
              <a:defRPr/>
            </a:pPr>
            <a:r>
              <a:rPr lang="en-US" dirty="0"/>
              <a:t>Applying end elimination on R15 </a:t>
            </a:r>
          </a:p>
          <a:p>
            <a:pPr marL="514350" indent="-514350">
              <a:buNone/>
              <a:defRPr/>
            </a:pPr>
            <a:r>
              <a:rPr lang="en-US" dirty="0"/>
              <a:t>R16. </a:t>
            </a:r>
            <a:r>
              <a:rPr lang="en-US" dirty="0">
                <a:sym typeface="Symbol" panose="05050102010706020507" pitchFamily="18" charset="2"/>
              </a:rPr>
              <a:t>(</a:t>
            </a:r>
            <a:r>
              <a:rPr lang="en-US" dirty="0"/>
              <a:t>(P</a:t>
            </a:r>
            <a:r>
              <a:rPr lang="en-US" baseline="-25000" dirty="0"/>
              <a:t>1,1</a:t>
            </a:r>
            <a:r>
              <a:rPr lang="en-US" dirty="0">
                <a:sym typeface="Symbol" panose="05050102010706020507" pitchFamily="18" charset="2"/>
              </a:rPr>
              <a:t></a:t>
            </a:r>
            <a:r>
              <a:rPr lang="en-US" dirty="0"/>
              <a:t> P</a:t>
            </a:r>
            <a:r>
              <a:rPr lang="en-US" baseline="-25000" dirty="0"/>
              <a:t>2,2</a:t>
            </a:r>
            <a:r>
              <a:rPr lang="en-US" dirty="0">
                <a:sym typeface="Symbol" panose="05050102010706020507" pitchFamily="18" charset="2"/>
              </a:rPr>
              <a:t> </a:t>
            </a:r>
            <a:r>
              <a:rPr lang="en-US" dirty="0"/>
              <a:t> P</a:t>
            </a:r>
            <a:r>
              <a:rPr lang="en-US" baseline="-25000" dirty="0"/>
              <a:t>3,1</a:t>
            </a:r>
            <a:r>
              <a:rPr lang="en-US" dirty="0"/>
              <a:t> ) </a:t>
            </a:r>
            <a:r>
              <a:rPr lang="en-US" dirty="0">
                <a:sym typeface="Symbol" panose="05050102010706020507" pitchFamily="18" charset="2"/>
              </a:rPr>
              <a:t></a:t>
            </a:r>
            <a:r>
              <a:rPr lang="en-US" dirty="0"/>
              <a:t> B</a:t>
            </a:r>
            <a:r>
              <a:rPr lang="en-US" baseline="-25000" dirty="0"/>
              <a:t>2,1</a:t>
            </a:r>
            <a:r>
              <a:rPr lang="en-US" dirty="0"/>
              <a:t>) </a:t>
            </a:r>
          </a:p>
          <a:p>
            <a:pPr marL="514350" indent="-514350">
              <a:buNone/>
              <a:defRPr/>
            </a:pPr>
            <a:r>
              <a:rPr lang="en-US" dirty="0"/>
              <a:t>Applying  contra-positive law to R16 :-</a:t>
            </a:r>
          </a:p>
          <a:p>
            <a:pPr marL="514350" indent="-514350">
              <a:buNone/>
              <a:defRPr/>
            </a:pPr>
            <a:r>
              <a:rPr lang="en-US" dirty="0"/>
              <a:t>R17:~ B</a:t>
            </a:r>
            <a:r>
              <a:rPr lang="en-US" baseline="-25000" dirty="0"/>
              <a:t>2,1</a:t>
            </a:r>
            <a:r>
              <a:rPr lang="en-US" dirty="0"/>
              <a:t> </a:t>
            </a:r>
            <a:r>
              <a:rPr lang="en-US" dirty="0">
                <a:sym typeface="Symbol" panose="05050102010706020507" pitchFamily="18" charset="2"/>
              </a:rPr>
              <a:t></a:t>
            </a:r>
            <a:r>
              <a:rPr lang="en-US" dirty="0"/>
              <a:t> ~ (P</a:t>
            </a:r>
            <a:r>
              <a:rPr lang="en-US" baseline="-25000" dirty="0"/>
              <a:t>1,1</a:t>
            </a:r>
            <a:r>
              <a:rPr lang="en-US" dirty="0">
                <a:sym typeface="Symbol" panose="05050102010706020507" pitchFamily="18" charset="2"/>
              </a:rPr>
              <a:t></a:t>
            </a:r>
            <a:r>
              <a:rPr lang="en-US" dirty="0"/>
              <a:t> P</a:t>
            </a:r>
            <a:r>
              <a:rPr lang="en-US" baseline="-25000" dirty="0"/>
              <a:t>2,2</a:t>
            </a:r>
            <a:r>
              <a:rPr lang="en-US" dirty="0">
                <a:sym typeface="Symbol" panose="05050102010706020507" pitchFamily="18" charset="2"/>
              </a:rPr>
              <a:t> </a:t>
            </a:r>
            <a:r>
              <a:rPr lang="en-US" dirty="0"/>
              <a:t> P</a:t>
            </a:r>
            <a:r>
              <a:rPr lang="en-US" baseline="-25000" dirty="0"/>
              <a:t>3,1</a:t>
            </a:r>
            <a:r>
              <a:rPr lang="en-US" dirty="0"/>
              <a:t> )</a:t>
            </a:r>
          </a:p>
          <a:p>
            <a:pPr marL="514350" indent="-514350">
              <a:buNone/>
              <a:defRPr/>
            </a:pPr>
            <a:r>
              <a:rPr lang="en-US" dirty="0"/>
              <a:t>Applying modus </a:t>
            </a:r>
            <a:r>
              <a:rPr lang="en-US" dirty="0" err="1"/>
              <a:t>ponence</a:t>
            </a:r>
            <a:r>
              <a:rPr lang="en-US" dirty="0"/>
              <a:t> to R17 and R12 </a:t>
            </a:r>
          </a:p>
          <a:p>
            <a:pPr marL="514350" indent="-514350">
              <a:buNone/>
              <a:defRPr/>
            </a:pPr>
            <a:r>
              <a:rPr lang="en-US" dirty="0"/>
              <a:t>R18:~ (P</a:t>
            </a:r>
            <a:r>
              <a:rPr lang="en-US" baseline="-25000" dirty="0"/>
              <a:t>1,1</a:t>
            </a:r>
            <a:r>
              <a:rPr lang="en-US" dirty="0">
                <a:sym typeface="Symbol" panose="05050102010706020507" pitchFamily="18" charset="2"/>
              </a:rPr>
              <a:t></a:t>
            </a:r>
            <a:r>
              <a:rPr lang="en-US" dirty="0"/>
              <a:t> P</a:t>
            </a:r>
            <a:r>
              <a:rPr lang="en-US" baseline="-25000" dirty="0"/>
              <a:t>2,2</a:t>
            </a:r>
            <a:r>
              <a:rPr lang="en-US" dirty="0">
                <a:sym typeface="Symbol" panose="05050102010706020507" pitchFamily="18" charset="2"/>
              </a:rPr>
              <a:t> </a:t>
            </a:r>
            <a:r>
              <a:rPr lang="en-US" dirty="0"/>
              <a:t> P</a:t>
            </a:r>
            <a:r>
              <a:rPr lang="en-US" baseline="-25000" dirty="0"/>
              <a:t>3,1</a:t>
            </a:r>
            <a:r>
              <a:rPr lang="en-US" dirty="0"/>
              <a:t> )</a:t>
            </a:r>
          </a:p>
          <a:p>
            <a:pPr marL="514350" indent="-514350">
              <a:buNone/>
              <a:defRPr/>
            </a:pPr>
            <a:r>
              <a:rPr lang="en-US" dirty="0"/>
              <a:t>Applying </a:t>
            </a:r>
            <a:r>
              <a:rPr lang="en-US" dirty="0" err="1"/>
              <a:t>D’morgan’s</a:t>
            </a:r>
            <a:r>
              <a:rPr lang="en-US" dirty="0"/>
              <a:t> rule to R18:</a:t>
            </a:r>
          </a:p>
          <a:p>
            <a:pPr marL="514350" indent="-514350">
              <a:buNone/>
              <a:defRPr/>
            </a:pPr>
            <a:r>
              <a:rPr lang="en-US" dirty="0"/>
              <a:t>R19: ~ P</a:t>
            </a:r>
            <a:r>
              <a:rPr lang="en-US" baseline="-25000" dirty="0"/>
              <a:t>1,1</a:t>
            </a:r>
            <a:r>
              <a:rPr lang="en-US" dirty="0"/>
              <a:t> </a:t>
            </a:r>
            <a:r>
              <a:rPr lang="en-US" dirty="0">
                <a:sym typeface="Symbol" panose="05050102010706020507" pitchFamily="18" charset="2"/>
              </a:rPr>
              <a:t></a:t>
            </a:r>
            <a:r>
              <a:rPr lang="en-US" dirty="0"/>
              <a:t> ~P</a:t>
            </a:r>
            <a:r>
              <a:rPr lang="en-US" baseline="-25000" dirty="0"/>
              <a:t>2,2. </a:t>
            </a:r>
            <a:r>
              <a:rPr lang="en-US" dirty="0">
                <a:sym typeface="Symbol" panose="05050102010706020507" pitchFamily="18" charset="2"/>
              </a:rPr>
              <a:t></a:t>
            </a:r>
            <a:r>
              <a:rPr lang="en-US" dirty="0"/>
              <a:t> ~P</a:t>
            </a:r>
            <a:r>
              <a:rPr lang="en-US" baseline="-25000" dirty="0"/>
              <a:t>3,1  </a:t>
            </a:r>
          </a:p>
          <a:p>
            <a:pPr marL="514350" indent="-514350">
              <a:buNone/>
              <a:defRPr/>
            </a:pPr>
            <a:r>
              <a:rPr lang="en-US" dirty="0"/>
              <a:t>Applying end elimination to R19:</a:t>
            </a:r>
          </a:p>
          <a:p>
            <a:pPr marL="514350" indent="-514350">
              <a:buNone/>
              <a:defRPr/>
            </a:pPr>
            <a:r>
              <a:rPr lang="en-US" dirty="0"/>
              <a:t>R20: ~ P</a:t>
            </a:r>
            <a:r>
              <a:rPr lang="en-US" baseline="-25000" dirty="0"/>
              <a:t>1,1</a:t>
            </a:r>
            <a:r>
              <a:rPr lang="en-US" dirty="0"/>
              <a:t>  and  ~P</a:t>
            </a:r>
            <a:r>
              <a:rPr lang="en-US" baseline="-25000" dirty="0"/>
              <a:t>2,2</a:t>
            </a:r>
            <a:r>
              <a:rPr lang="en-US" dirty="0"/>
              <a:t>  and ~P</a:t>
            </a:r>
            <a:r>
              <a:rPr lang="en-US" baseline="-25000" dirty="0"/>
              <a:t>3,1  </a:t>
            </a:r>
            <a:r>
              <a:rPr lang="en-US" dirty="0"/>
              <a:t>are true.</a:t>
            </a:r>
            <a:endParaRPr lang="en-US" baseline="-25000" dirty="0"/>
          </a:p>
          <a:p>
            <a:pPr marL="514350" indent="-514350">
              <a:buNone/>
              <a:defRPr/>
            </a:pPr>
            <a:r>
              <a:rPr lang="en-US" dirty="0"/>
              <a:t>So, there is no pit in [1,1] , [2,2] or [3,1]</a:t>
            </a:r>
            <a:endParaRPr lang="en-US" baseline="-25000" dirty="0"/>
          </a:p>
          <a:p>
            <a:pPr marL="514350" indent="-514350">
              <a:buNone/>
              <a:defRPr/>
            </a:pPr>
            <a:endParaRPr lang="en-US" baseline="-25000" dirty="0"/>
          </a:p>
          <a:p>
            <a:pPr marL="514350" indent="-514350">
              <a:buNone/>
              <a:defRPr/>
            </a:pPr>
            <a:endParaRPr lang="en-US" dirty="0"/>
          </a:p>
          <a:p>
            <a:pPr marL="514350" indent="-514350">
              <a:buNone/>
              <a:defRPr/>
            </a:pPr>
            <a:endParaRPr lang="en-US" sz="2800" dirty="0"/>
          </a:p>
          <a:p>
            <a:pPr eaLnBrk="1" hangingPunct="1">
              <a:buFontTx/>
              <a:buNone/>
              <a:defRPr/>
            </a:pPr>
            <a:endParaRPr lang="en-US" dirty="0"/>
          </a:p>
          <a:p>
            <a:pPr eaLnBrk="1" hangingPunct="1">
              <a:buFontTx/>
              <a:buNone/>
              <a:defRPr/>
            </a:pPr>
            <a:r>
              <a:rPr lang="en-US" dirty="0"/>
              <a:t> </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solidFill>
            <a:srgbClr val="FF99FF"/>
          </a:solidFill>
        </p:spPr>
        <p:txBody>
          <a:bodyPr/>
          <a:lstStyle/>
          <a:p>
            <a:pPr eaLnBrk="1" hangingPunct="1"/>
            <a:r>
              <a:rPr lang="en-US" altLang="en-US"/>
              <a:t>Resolution example </a:t>
            </a:r>
          </a:p>
        </p:txBody>
      </p:sp>
      <p:sp>
        <p:nvSpPr>
          <p:cNvPr id="41987" name="Rectangle 3"/>
          <p:cNvSpPr>
            <a:spLocks noGrp="1" noChangeArrowheads="1"/>
          </p:cNvSpPr>
          <p:nvPr>
            <p:ph type="body" idx="1"/>
          </p:nvPr>
        </p:nvSpPr>
        <p:spPr>
          <a:xfrm>
            <a:off x="1981200" y="1600200"/>
            <a:ext cx="8229600" cy="5029200"/>
          </a:xfrm>
          <a:solidFill>
            <a:schemeClr val="accent1">
              <a:lumMod val="75000"/>
            </a:schemeClr>
          </a:solidFill>
        </p:spPr>
        <p:txBody>
          <a:bodyPr>
            <a:noAutofit/>
          </a:bodyPr>
          <a:lstStyle/>
          <a:p>
            <a:pPr marL="514350" indent="-514350">
              <a:buNone/>
              <a:defRPr/>
            </a:pPr>
            <a:r>
              <a:rPr lang="en-US" dirty="0"/>
              <a:t>Q3. Prove that there is </a:t>
            </a:r>
            <a:r>
              <a:rPr lang="en-US" dirty="0" err="1"/>
              <a:t>Wumpus</a:t>
            </a:r>
            <a:r>
              <a:rPr lang="en-US" dirty="0"/>
              <a:t> in  [3, 1]</a:t>
            </a:r>
          </a:p>
          <a:p>
            <a:pPr marL="514350" indent="-514350">
              <a:buNone/>
              <a:defRPr/>
            </a:pPr>
            <a:r>
              <a:rPr lang="en-US" dirty="0" err="1"/>
              <a:t>Ans</a:t>
            </a:r>
            <a:r>
              <a:rPr lang="en-US" dirty="0"/>
              <a:t>:- from observation:-</a:t>
            </a:r>
          </a:p>
          <a:p>
            <a:pPr marL="514350" indent="-514350">
              <a:buNone/>
              <a:defRPr/>
            </a:pPr>
            <a:r>
              <a:rPr lang="en-US" dirty="0"/>
              <a:t>R1: ~ S</a:t>
            </a:r>
            <a:r>
              <a:rPr lang="en-US" baseline="-25000" dirty="0"/>
              <a:t>1,2</a:t>
            </a:r>
          </a:p>
          <a:p>
            <a:pPr marL="514350" indent="-514350">
              <a:buNone/>
              <a:defRPr/>
            </a:pPr>
            <a:r>
              <a:rPr lang="en-US" dirty="0"/>
              <a:t>R2: S</a:t>
            </a:r>
            <a:r>
              <a:rPr lang="en-US" baseline="-25000" dirty="0"/>
              <a:t>2,1</a:t>
            </a:r>
          </a:p>
          <a:p>
            <a:pPr marL="514350" indent="-514350">
              <a:buNone/>
              <a:defRPr/>
            </a:pPr>
            <a:r>
              <a:rPr lang="en-US" dirty="0"/>
              <a:t>R3: ~ W</a:t>
            </a:r>
            <a:r>
              <a:rPr lang="en-US" baseline="-25000" dirty="0"/>
              <a:t>1,1</a:t>
            </a:r>
            <a:r>
              <a:rPr lang="en-US" dirty="0"/>
              <a:t> , ~ W</a:t>
            </a:r>
            <a:r>
              <a:rPr lang="en-US" baseline="-25000" dirty="0"/>
              <a:t>1,2</a:t>
            </a:r>
            <a:r>
              <a:rPr lang="en-US" dirty="0"/>
              <a:t> , ~ W</a:t>
            </a:r>
            <a:r>
              <a:rPr lang="en-US" baseline="-25000" dirty="0"/>
              <a:t>2,1</a:t>
            </a:r>
          </a:p>
          <a:p>
            <a:pPr marL="514350" indent="-514350">
              <a:buNone/>
              <a:defRPr/>
            </a:pPr>
            <a:endParaRPr lang="en-US" baseline="-25000" dirty="0"/>
          </a:p>
          <a:p>
            <a:pPr marL="514350" indent="-514350">
              <a:buNone/>
              <a:defRPr/>
            </a:pPr>
            <a:r>
              <a:rPr lang="en-US" dirty="0"/>
              <a:t>From rule:-</a:t>
            </a:r>
          </a:p>
          <a:p>
            <a:pPr marL="514350" indent="-514350">
              <a:buNone/>
              <a:defRPr/>
            </a:pPr>
            <a:r>
              <a:rPr lang="en-US" dirty="0"/>
              <a:t>R4:  S</a:t>
            </a:r>
            <a:r>
              <a:rPr lang="en-US" baseline="-25000" dirty="0"/>
              <a:t>1,2</a:t>
            </a:r>
            <a:r>
              <a:rPr lang="en-US" dirty="0">
                <a:sym typeface="Symbol" panose="05050102010706020507" pitchFamily="18" charset="2"/>
              </a:rPr>
              <a:t> </a:t>
            </a:r>
            <a:r>
              <a:rPr lang="en-US" dirty="0"/>
              <a:t> (W</a:t>
            </a:r>
            <a:r>
              <a:rPr lang="en-US" baseline="-25000" dirty="0"/>
              <a:t>1,1</a:t>
            </a:r>
            <a:r>
              <a:rPr lang="en-US" dirty="0">
                <a:sym typeface="Symbol" panose="05050102010706020507" pitchFamily="18" charset="2"/>
              </a:rPr>
              <a:t></a:t>
            </a:r>
            <a:r>
              <a:rPr lang="en-US" dirty="0"/>
              <a:t> W</a:t>
            </a:r>
            <a:r>
              <a:rPr lang="en-US" baseline="-25000" dirty="0"/>
              <a:t>2,2</a:t>
            </a:r>
            <a:r>
              <a:rPr lang="en-US" dirty="0">
                <a:sym typeface="Symbol" panose="05050102010706020507" pitchFamily="18" charset="2"/>
              </a:rPr>
              <a:t> </a:t>
            </a:r>
            <a:r>
              <a:rPr lang="en-US" dirty="0"/>
              <a:t> W</a:t>
            </a:r>
            <a:r>
              <a:rPr lang="en-US" baseline="-25000" dirty="0"/>
              <a:t>1,3</a:t>
            </a:r>
            <a:r>
              <a:rPr lang="en-US" dirty="0">
                <a:sym typeface="Symbol" panose="05050102010706020507" pitchFamily="18" charset="2"/>
              </a:rPr>
              <a:t>)</a:t>
            </a:r>
            <a:r>
              <a:rPr lang="en-US" dirty="0"/>
              <a:t> </a:t>
            </a:r>
          </a:p>
          <a:p>
            <a:pPr marL="514350" indent="-514350">
              <a:buNone/>
              <a:defRPr/>
            </a:pPr>
            <a:r>
              <a:rPr lang="en-US" dirty="0"/>
              <a:t>R5:  S</a:t>
            </a:r>
            <a:r>
              <a:rPr lang="en-US" baseline="-25000" dirty="0"/>
              <a:t>2,1</a:t>
            </a:r>
            <a:r>
              <a:rPr lang="en-US" dirty="0">
                <a:sym typeface="Symbol" panose="05050102010706020507" pitchFamily="18" charset="2"/>
              </a:rPr>
              <a:t> </a:t>
            </a:r>
            <a:r>
              <a:rPr lang="en-US" dirty="0"/>
              <a:t> (W</a:t>
            </a:r>
            <a:r>
              <a:rPr lang="en-US" baseline="-25000" dirty="0"/>
              <a:t>1,1</a:t>
            </a:r>
            <a:r>
              <a:rPr lang="en-US" dirty="0">
                <a:sym typeface="Symbol" panose="05050102010706020507" pitchFamily="18" charset="2"/>
              </a:rPr>
              <a:t></a:t>
            </a:r>
            <a:r>
              <a:rPr lang="en-US" dirty="0"/>
              <a:t> W</a:t>
            </a:r>
            <a:r>
              <a:rPr lang="en-US" baseline="-25000" dirty="0"/>
              <a:t>2,2</a:t>
            </a:r>
            <a:r>
              <a:rPr lang="en-US" dirty="0">
                <a:sym typeface="Symbol" panose="05050102010706020507" pitchFamily="18" charset="2"/>
              </a:rPr>
              <a:t> </a:t>
            </a:r>
            <a:r>
              <a:rPr lang="en-US" dirty="0"/>
              <a:t> W</a:t>
            </a:r>
            <a:r>
              <a:rPr lang="en-US" baseline="-25000" dirty="0"/>
              <a:t>3,1</a:t>
            </a:r>
            <a:r>
              <a:rPr lang="en-US" dirty="0">
                <a:sym typeface="Symbol" panose="05050102010706020507" pitchFamily="18" charset="2"/>
              </a:rPr>
              <a:t>)</a:t>
            </a:r>
          </a:p>
          <a:p>
            <a:pPr marL="514350" indent="-514350">
              <a:buNone/>
              <a:defRPr/>
            </a:pPr>
            <a:endParaRPr lang="en-US" dirty="0">
              <a:sym typeface="Symbol" panose="05050102010706020507" pitchFamily="18" charset="2"/>
            </a:endParaRPr>
          </a:p>
          <a:p>
            <a:pPr marL="514350" indent="-514350">
              <a:buNone/>
              <a:defRPr/>
            </a:pPr>
            <a:endParaRPr lang="en-US" dirty="0">
              <a:sym typeface="Symbol" panose="05050102010706020507" pitchFamily="18" charset="2"/>
            </a:endParaRPr>
          </a:p>
          <a:p>
            <a:pPr marL="514350" indent="-514350">
              <a:buNone/>
              <a:defRPr/>
            </a:pPr>
            <a:endParaRPr lang="en-US" dirty="0">
              <a:sym typeface="Symbol" panose="05050102010706020507" pitchFamily="18" charset="2"/>
            </a:endParaRPr>
          </a:p>
          <a:p>
            <a:pPr marL="514350" indent="-514350">
              <a:buNone/>
              <a:defRPr/>
            </a:pPr>
            <a:endParaRPr lang="en-US" dirty="0">
              <a:sym typeface="Symbol" panose="05050102010706020507" pitchFamily="18" charset="2"/>
            </a:endParaRPr>
          </a:p>
          <a:p>
            <a:pPr marL="514350" indent="-514350">
              <a:buNone/>
              <a:defRPr/>
            </a:pPr>
            <a:endParaRPr lang="en-US" dirty="0">
              <a:sym typeface="Symbol" panose="05050102010706020507" pitchFamily="18" charset="2"/>
            </a:endParaRPr>
          </a:p>
          <a:p>
            <a:pPr marL="514350" indent="-514350">
              <a:buNone/>
              <a:defRPr/>
            </a:pPr>
            <a:endParaRPr lang="en-US" baseline="-25000" dirty="0"/>
          </a:p>
          <a:p>
            <a:pPr marL="514350" indent="-514350">
              <a:buNone/>
              <a:defRPr/>
            </a:pPr>
            <a:endParaRPr lang="en-US" dirty="0"/>
          </a:p>
          <a:p>
            <a:pPr marL="514350" indent="-514350">
              <a:buNone/>
              <a:defRPr/>
            </a:pPr>
            <a:endParaRPr lang="en-US" baseline="-25000" dirty="0"/>
          </a:p>
          <a:p>
            <a:pPr marL="514350" indent="-514350">
              <a:buNone/>
              <a:defRPr/>
            </a:pPr>
            <a:endParaRPr lang="en-US" baseline="-25000" dirty="0"/>
          </a:p>
          <a:p>
            <a:pPr marL="514350" indent="-514350">
              <a:buNone/>
              <a:defRPr/>
            </a:pPr>
            <a:endParaRPr lang="en-US" baseline="-25000" dirty="0"/>
          </a:p>
        </p:txBody>
      </p:sp>
      <p:pic>
        <p:nvPicPr>
          <p:cNvPr id="46084" name="Picture 5" descr="wumpus-wor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600200"/>
            <a:ext cx="22542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3" descr="wumpus-seq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1" y="3581400"/>
            <a:ext cx="31591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981200" y="152400"/>
            <a:ext cx="8229600" cy="685800"/>
          </a:xfrm>
          <a:solidFill>
            <a:srgbClr val="FF99FF"/>
          </a:solidFill>
        </p:spPr>
        <p:txBody>
          <a:bodyPr>
            <a:normAutofit fontScale="90000"/>
          </a:bodyPr>
          <a:lstStyle/>
          <a:p>
            <a:pPr eaLnBrk="1" hangingPunct="1"/>
            <a:r>
              <a:rPr lang="en-US" altLang="en-US"/>
              <a:t>Resolution example </a:t>
            </a:r>
          </a:p>
        </p:txBody>
      </p:sp>
      <p:sp>
        <p:nvSpPr>
          <p:cNvPr id="41987" name="Rectangle 3"/>
          <p:cNvSpPr>
            <a:spLocks noGrp="1" noChangeArrowheads="1"/>
          </p:cNvSpPr>
          <p:nvPr>
            <p:ph type="body" idx="1"/>
          </p:nvPr>
        </p:nvSpPr>
        <p:spPr>
          <a:xfrm>
            <a:off x="1981200" y="914400"/>
            <a:ext cx="8229600" cy="5715000"/>
          </a:xfrm>
          <a:solidFill>
            <a:schemeClr val="accent1">
              <a:lumMod val="75000"/>
            </a:schemeClr>
          </a:solidFill>
        </p:spPr>
        <p:txBody>
          <a:bodyPr>
            <a:noAutofit/>
          </a:bodyPr>
          <a:lstStyle/>
          <a:p>
            <a:pPr marL="514350" indent="-514350">
              <a:buNone/>
              <a:defRPr/>
            </a:pPr>
            <a:r>
              <a:rPr lang="en-US" dirty="0"/>
              <a:t>Applying bi-conditional elimination to R4:-</a:t>
            </a:r>
          </a:p>
          <a:p>
            <a:pPr marL="514350" indent="-514350">
              <a:buNone/>
              <a:defRPr/>
            </a:pPr>
            <a:r>
              <a:rPr lang="en-US" sz="2000" dirty="0"/>
              <a:t> R6:  S</a:t>
            </a:r>
            <a:r>
              <a:rPr lang="en-US" sz="2000" baseline="-25000" dirty="0"/>
              <a:t>1,2</a:t>
            </a:r>
            <a:r>
              <a:rPr lang="en-US" sz="2000" dirty="0">
                <a:sym typeface="Symbol" panose="05050102010706020507" pitchFamily="18" charset="2"/>
              </a:rPr>
              <a:t> </a:t>
            </a:r>
            <a:r>
              <a:rPr lang="en-US" sz="2000" dirty="0"/>
              <a:t> (W</a:t>
            </a:r>
            <a:r>
              <a:rPr lang="en-US" sz="2000" baseline="-25000" dirty="0"/>
              <a:t>1,1</a:t>
            </a:r>
            <a:r>
              <a:rPr lang="en-US" sz="2000" dirty="0">
                <a:sym typeface="Symbol" panose="05050102010706020507" pitchFamily="18" charset="2"/>
              </a:rPr>
              <a:t></a:t>
            </a:r>
            <a:r>
              <a:rPr lang="en-US" sz="2000" dirty="0"/>
              <a:t> W</a:t>
            </a:r>
            <a:r>
              <a:rPr lang="en-US" sz="2000" baseline="-25000" dirty="0"/>
              <a:t>2,2</a:t>
            </a:r>
            <a:r>
              <a:rPr lang="en-US" sz="2000" dirty="0">
                <a:sym typeface="Symbol" panose="05050102010706020507" pitchFamily="18" charset="2"/>
              </a:rPr>
              <a:t> </a:t>
            </a:r>
            <a:r>
              <a:rPr lang="en-US" sz="2000" dirty="0"/>
              <a:t> W</a:t>
            </a:r>
            <a:r>
              <a:rPr lang="en-US" sz="2000" baseline="-25000" dirty="0"/>
              <a:t>1,3</a:t>
            </a:r>
            <a:r>
              <a:rPr lang="en-US" sz="2000" dirty="0">
                <a:sym typeface="Symbol" panose="05050102010706020507" pitchFamily="18" charset="2"/>
              </a:rPr>
              <a:t>)</a:t>
            </a:r>
            <a:r>
              <a:rPr lang="en-US" sz="2000" dirty="0"/>
              <a:t> </a:t>
            </a:r>
            <a:r>
              <a:rPr lang="en-US" sz="2000" dirty="0">
                <a:sym typeface="Symbol" panose="05050102010706020507" pitchFamily="18" charset="2"/>
              </a:rPr>
              <a:t> (</a:t>
            </a:r>
            <a:r>
              <a:rPr lang="en-US" sz="2000" dirty="0"/>
              <a:t>(W</a:t>
            </a:r>
            <a:r>
              <a:rPr lang="en-US" sz="2000" baseline="-25000" dirty="0"/>
              <a:t>1,1</a:t>
            </a:r>
            <a:r>
              <a:rPr lang="en-US" sz="2000" dirty="0">
                <a:sym typeface="Symbol" panose="05050102010706020507" pitchFamily="18" charset="2"/>
              </a:rPr>
              <a:t></a:t>
            </a:r>
            <a:r>
              <a:rPr lang="en-US" sz="2000" dirty="0"/>
              <a:t> W</a:t>
            </a:r>
            <a:r>
              <a:rPr lang="en-US" sz="2000" baseline="-25000" dirty="0"/>
              <a:t>2,2</a:t>
            </a:r>
            <a:r>
              <a:rPr lang="en-US" sz="2000" dirty="0">
                <a:sym typeface="Symbol" panose="05050102010706020507" pitchFamily="18" charset="2"/>
              </a:rPr>
              <a:t> </a:t>
            </a:r>
            <a:r>
              <a:rPr lang="en-US" sz="2000" dirty="0"/>
              <a:t> W</a:t>
            </a:r>
            <a:r>
              <a:rPr lang="en-US" sz="2000" baseline="-25000" dirty="0"/>
              <a:t>1,3</a:t>
            </a:r>
            <a:r>
              <a:rPr lang="en-US" sz="2000" dirty="0">
                <a:sym typeface="Symbol" panose="05050102010706020507" pitchFamily="18" charset="2"/>
              </a:rPr>
              <a:t>)</a:t>
            </a:r>
            <a:r>
              <a:rPr lang="en-US" sz="2000" dirty="0"/>
              <a:t> </a:t>
            </a:r>
            <a:r>
              <a:rPr lang="en-US" sz="2000" dirty="0">
                <a:sym typeface="Symbol" panose="05050102010706020507" pitchFamily="18" charset="2"/>
              </a:rPr>
              <a:t></a:t>
            </a:r>
            <a:r>
              <a:rPr lang="en-US" sz="2000" dirty="0"/>
              <a:t> S</a:t>
            </a:r>
            <a:r>
              <a:rPr lang="en-US" sz="2000" baseline="-25000" dirty="0"/>
              <a:t>1,2</a:t>
            </a:r>
            <a:r>
              <a:rPr lang="en-US" sz="2000" dirty="0"/>
              <a:t>)</a:t>
            </a:r>
          </a:p>
          <a:p>
            <a:pPr marL="514350" indent="-514350">
              <a:buNone/>
              <a:defRPr/>
            </a:pPr>
            <a:r>
              <a:rPr lang="en-US" dirty="0"/>
              <a:t>Applying end elimination on R6 </a:t>
            </a:r>
          </a:p>
          <a:p>
            <a:pPr marL="514350" indent="-514350">
              <a:buNone/>
              <a:defRPr/>
            </a:pPr>
            <a:r>
              <a:rPr lang="en-US" dirty="0"/>
              <a:t>R7. </a:t>
            </a:r>
            <a:r>
              <a:rPr lang="en-US" dirty="0">
                <a:sym typeface="Symbol" panose="05050102010706020507" pitchFamily="18" charset="2"/>
              </a:rPr>
              <a:t>(</a:t>
            </a:r>
            <a:r>
              <a:rPr lang="en-US" dirty="0"/>
              <a:t>(W</a:t>
            </a:r>
            <a:r>
              <a:rPr lang="en-US" baseline="-25000" dirty="0"/>
              <a:t>1,1</a:t>
            </a:r>
            <a:r>
              <a:rPr lang="en-US" dirty="0">
                <a:sym typeface="Symbol" panose="05050102010706020507" pitchFamily="18" charset="2"/>
              </a:rPr>
              <a:t></a:t>
            </a:r>
            <a:r>
              <a:rPr lang="en-US" dirty="0"/>
              <a:t> W</a:t>
            </a:r>
            <a:r>
              <a:rPr lang="en-US" baseline="-25000" dirty="0"/>
              <a:t>2,2</a:t>
            </a:r>
            <a:r>
              <a:rPr lang="en-US" dirty="0">
                <a:sym typeface="Symbol" panose="05050102010706020507" pitchFamily="18" charset="2"/>
              </a:rPr>
              <a:t> </a:t>
            </a:r>
            <a:r>
              <a:rPr lang="en-US" dirty="0"/>
              <a:t> W</a:t>
            </a:r>
            <a:r>
              <a:rPr lang="en-US" baseline="-25000" dirty="0"/>
              <a:t>1,3</a:t>
            </a:r>
            <a:r>
              <a:rPr lang="en-US" dirty="0">
                <a:sym typeface="Symbol" panose="05050102010706020507" pitchFamily="18" charset="2"/>
              </a:rPr>
              <a:t>)</a:t>
            </a:r>
            <a:r>
              <a:rPr lang="en-US" dirty="0"/>
              <a:t> </a:t>
            </a:r>
            <a:r>
              <a:rPr lang="en-US" dirty="0">
                <a:sym typeface="Symbol" panose="05050102010706020507" pitchFamily="18" charset="2"/>
              </a:rPr>
              <a:t></a:t>
            </a:r>
            <a:r>
              <a:rPr lang="en-US" dirty="0"/>
              <a:t> S</a:t>
            </a:r>
            <a:r>
              <a:rPr lang="en-US" baseline="-25000" dirty="0"/>
              <a:t>1,2</a:t>
            </a:r>
            <a:r>
              <a:rPr lang="en-US" dirty="0"/>
              <a:t>) </a:t>
            </a:r>
          </a:p>
          <a:p>
            <a:pPr marL="514350" indent="-514350">
              <a:buNone/>
              <a:defRPr/>
            </a:pPr>
            <a:r>
              <a:rPr lang="en-US" dirty="0"/>
              <a:t>Applying  contra-positive law to R7 :-</a:t>
            </a:r>
          </a:p>
          <a:p>
            <a:pPr marL="514350" indent="-514350">
              <a:buNone/>
              <a:defRPr/>
            </a:pPr>
            <a:r>
              <a:rPr lang="en-US" dirty="0"/>
              <a:t>R8:~ S</a:t>
            </a:r>
            <a:r>
              <a:rPr lang="en-US" baseline="-25000" dirty="0"/>
              <a:t>1,2</a:t>
            </a:r>
            <a:r>
              <a:rPr lang="en-US" dirty="0">
                <a:sym typeface="Symbol" panose="05050102010706020507" pitchFamily="18" charset="2"/>
              </a:rPr>
              <a:t> </a:t>
            </a:r>
            <a:r>
              <a:rPr lang="en-US" dirty="0"/>
              <a:t> ~ (W</a:t>
            </a:r>
            <a:r>
              <a:rPr lang="en-US" baseline="-25000" dirty="0"/>
              <a:t>1,1</a:t>
            </a:r>
            <a:r>
              <a:rPr lang="en-US" dirty="0">
                <a:sym typeface="Symbol" panose="05050102010706020507" pitchFamily="18" charset="2"/>
              </a:rPr>
              <a:t></a:t>
            </a:r>
            <a:r>
              <a:rPr lang="en-US" dirty="0"/>
              <a:t> W</a:t>
            </a:r>
            <a:r>
              <a:rPr lang="en-US" baseline="-25000" dirty="0"/>
              <a:t>2,2</a:t>
            </a:r>
            <a:r>
              <a:rPr lang="en-US" dirty="0">
                <a:sym typeface="Symbol" panose="05050102010706020507" pitchFamily="18" charset="2"/>
              </a:rPr>
              <a:t> </a:t>
            </a:r>
            <a:r>
              <a:rPr lang="en-US" dirty="0"/>
              <a:t> W</a:t>
            </a:r>
            <a:r>
              <a:rPr lang="en-US" baseline="-25000" dirty="0"/>
              <a:t>1,3</a:t>
            </a:r>
            <a:r>
              <a:rPr lang="en-US" dirty="0">
                <a:sym typeface="Symbol" panose="05050102010706020507" pitchFamily="18" charset="2"/>
              </a:rPr>
              <a:t>)</a:t>
            </a:r>
            <a:endParaRPr lang="en-US" dirty="0"/>
          </a:p>
          <a:p>
            <a:pPr marL="514350" indent="-514350">
              <a:buNone/>
              <a:defRPr/>
            </a:pPr>
            <a:r>
              <a:rPr lang="en-US" dirty="0"/>
              <a:t>Applying modus </a:t>
            </a:r>
            <a:r>
              <a:rPr lang="en-US" dirty="0" err="1"/>
              <a:t>ponence</a:t>
            </a:r>
            <a:r>
              <a:rPr lang="en-US" dirty="0"/>
              <a:t> to R1 and R8 </a:t>
            </a:r>
          </a:p>
          <a:p>
            <a:pPr marL="514350" indent="-514350">
              <a:buNone/>
              <a:defRPr/>
            </a:pPr>
            <a:r>
              <a:rPr lang="en-US" dirty="0"/>
              <a:t>R9:~ (W</a:t>
            </a:r>
            <a:r>
              <a:rPr lang="en-US" baseline="-25000" dirty="0"/>
              <a:t>1,1</a:t>
            </a:r>
            <a:r>
              <a:rPr lang="en-US" dirty="0">
                <a:sym typeface="Symbol" panose="05050102010706020507" pitchFamily="18" charset="2"/>
              </a:rPr>
              <a:t></a:t>
            </a:r>
            <a:r>
              <a:rPr lang="en-US" dirty="0"/>
              <a:t> W</a:t>
            </a:r>
            <a:r>
              <a:rPr lang="en-US" baseline="-25000" dirty="0"/>
              <a:t>2,2</a:t>
            </a:r>
            <a:r>
              <a:rPr lang="en-US" dirty="0">
                <a:sym typeface="Symbol" panose="05050102010706020507" pitchFamily="18" charset="2"/>
              </a:rPr>
              <a:t> </a:t>
            </a:r>
            <a:r>
              <a:rPr lang="en-US" dirty="0"/>
              <a:t> W</a:t>
            </a:r>
            <a:r>
              <a:rPr lang="en-US" baseline="-25000" dirty="0"/>
              <a:t>1,3</a:t>
            </a:r>
            <a:r>
              <a:rPr lang="en-US" dirty="0">
                <a:sym typeface="Symbol" panose="05050102010706020507" pitchFamily="18" charset="2"/>
              </a:rPr>
              <a:t>)</a:t>
            </a:r>
            <a:endParaRPr lang="en-US" dirty="0"/>
          </a:p>
          <a:p>
            <a:pPr marL="514350" indent="-514350">
              <a:buNone/>
              <a:defRPr/>
            </a:pPr>
            <a:r>
              <a:rPr lang="en-US" dirty="0"/>
              <a:t>Applying </a:t>
            </a:r>
            <a:r>
              <a:rPr lang="en-US" dirty="0" err="1"/>
              <a:t>D’morgan’s</a:t>
            </a:r>
            <a:r>
              <a:rPr lang="en-US" dirty="0"/>
              <a:t> rule to R9:</a:t>
            </a:r>
          </a:p>
          <a:p>
            <a:pPr marL="514350" indent="-514350">
              <a:buNone/>
              <a:defRPr/>
            </a:pPr>
            <a:r>
              <a:rPr lang="en-US" dirty="0"/>
              <a:t>R10: ~ W</a:t>
            </a:r>
            <a:r>
              <a:rPr lang="en-US" baseline="-25000" dirty="0"/>
              <a:t>1,1</a:t>
            </a:r>
            <a:r>
              <a:rPr lang="en-US" dirty="0"/>
              <a:t> </a:t>
            </a:r>
            <a:r>
              <a:rPr lang="en-US" dirty="0">
                <a:sym typeface="Symbol" panose="05050102010706020507" pitchFamily="18" charset="2"/>
              </a:rPr>
              <a:t></a:t>
            </a:r>
            <a:r>
              <a:rPr lang="en-US" dirty="0"/>
              <a:t> W</a:t>
            </a:r>
            <a:r>
              <a:rPr lang="en-US" baseline="-25000" dirty="0"/>
              <a:t>2,2. </a:t>
            </a:r>
            <a:r>
              <a:rPr lang="en-US" dirty="0">
                <a:sym typeface="Symbol" panose="05050102010706020507" pitchFamily="18" charset="2"/>
              </a:rPr>
              <a:t></a:t>
            </a:r>
            <a:r>
              <a:rPr lang="en-US" dirty="0"/>
              <a:t> ~ W</a:t>
            </a:r>
            <a:r>
              <a:rPr lang="en-US" baseline="-25000" dirty="0"/>
              <a:t>1,3  </a:t>
            </a:r>
          </a:p>
          <a:p>
            <a:pPr marL="514350" indent="-514350">
              <a:buNone/>
              <a:defRPr/>
            </a:pPr>
            <a:r>
              <a:rPr lang="en-US" dirty="0"/>
              <a:t>Applying end elimination to R10:</a:t>
            </a:r>
          </a:p>
          <a:p>
            <a:pPr marL="514350" indent="-514350">
              <a:buNone/>
              <a:defRPr/>
            </a:pPr>
            <a:r>
              <a:rPr lang="en-US" dirty="0"/>
              <a:t>R11: ~ W</a:t>
            </a:r>
            <a:r>
              <a:rPr lang="en-US" baseline="-25000" dirty="0"/>
              <a:t>1,1</a:t>
            </a:r>
            <a:r>
              <a:rPr lang="en-US" dirty="0"/>
              <a:t>  and ~W</a:t>
            </a:r>
            <a:r>
              <a:rPr lang="en-US" baseline="-25000" dirty="0"/>
              <a:t>2,2</a:t>
            </a:r>
            <a:r>
              <a:rPr lang="en-US" dirty="0"/>
              <a:t>  and ~ W</a:t>
            </a:r>
            <a:r>
              <a:rPr lang="en-US" baseline="-25000" dirty="0"/>
              <a:t>1,3  </a:t>
            </a:r>
            <a:r>
              <a:rPr lang="en-US" dirty="0"/>
              <a:t>are true.</a:t>
            </a:r>
            <a:endParaRPr lang="en-US" baseline="-25000" dirty="0"/>
          </a:p>
          <a:p>
            <a:pPr marL="514350" indent="-514350">
              <a:buNone/>
              <a:defRPr/>
            </a:pPr>
            <a:endParaRPr lang="en-US" baseline="-25000" dirty="0"/>
          </a:p>
          <a:p>
            <a:pPr marL="514350" indent="-514350">
              <a:buNone/>
              <a:defRPr/>
            </a:pPr>
            <a:endParaRPr lang="en-US" dirty="0"/>
          </a:p>
          <a:p>
            <a:pPr marL="514350" indent="-514350">
              <a:buNone/>
              <a:defRPr/>
            </a:pPr>
            <a:endParaRPr lang="en-US" sz="2800" dirty="0"/>
          </a:p>
          <a:p>
            <a:pPr eaLnBrk="1" hangingPunct="1">
              <a:buFontTx/>
              <a:buNone/>
              <a:defRPr/>
            </a:pPr>
            <a:endParaRPr lang="en-US" dirty="0"/>
          </a:p>
          <a:p>
            <a:pPr eaLnBrk="1" hangingPunct="1">
              <a:buFontTx/>
              <a:buNone/>
              <a:defRPr/>
            </a:pPr>
            <a:r>
              <a:rPr lang="en-US" dirty="0"/>
              <a:t> </a:t>
            </a: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981200" y="152400"/>
            <a:ext cx="8229600" cy="685800"/>
          </a:xfrm>
          <a:solidFill>
            <a:srgbClr val="FF99FF"/>
          </a:solidFill>
        </p:spPr>
        <p:txBody>
          <a:bodyPr>
            <a:normAutofit fontScale="90000"/>
          </a:bodyPr>
          <a:lstStyle/>
          <a:p>
            <a:pPr eaLnBrk="1" hangingPunct="1"/>
            <a:r>
              <a:rPr lang="en-US" altLang="en-US"/>
              <a:t>Resolution example </a:t>
            </a:r>
          </a:p>
        </p:txBody>
      </p:sp>
      <p:sp>
        <p:nvSpPr>
          <p:cNvPr id="41987" name="Rectangle 3"/>
          <p:cNvSpPr>
            <a:spLocks noGrp="1" noChangeArrowheads="1"/>
          </p:cNvSpPr>
          <p:nvPr>
            <p:ph type="body" idx="1"/>
          </p:nvPr>
        </p:nvSpPr>
        <p:spPr>
          <a:xfrm>
            <a:off x="1981200" y="914400"/>
            <a:ext cx="8229600" cy="5715000"/>
          </a:xfrm>
          <a:solidFill>
            <a:schemeClr val="accent1">
              <a:lumMod val="75000"/>
            </a:schemeClr>
          </a:solidFill>
        </p:spPr>
        <p:txBody>
          <a:bodyPr>
            <a:noAutofit/>
          </a:bodyPr>
          <a:lstStyle/>
          <a:p>
            <a:pPr marL="514350" indent="-514350">
              <a:buNone/>
              <a:defRPr/>
            </a:pPr>
            <a:r>
              <a:rPr lang="en-US" dirty="0"/>
              <a:t>Applying bi-conditional elimination to R5:-</a:t>
            </a:r>
          </a:p>
          <a:p>
            <a:pPr marL="514350" indent="-514350">
              <a:buNone/>
              <a:defRPr/>
            </a:pPr>
            <a:r>
              <a:rPr lang="en-US" sz="2000" dirty="0"/>
              <a:t> R12: (S</a:t>
            </a:r>
            <a:r>
              <a:rPr lang="en-US" sz="2000" baseline="-25000" dirty="0"/>
              <a:t>2,1</a:t>
            </a:r>
            <a:r>
              <a:rPr lang="en-US" sz="2000" dirty="0">
                <a:sym typeface="Symbol" panose="05050102010706020507" pitchFamily="18" charset="2"/>
              </a:rPr>
              <a:t> </a:t>
            </a:r>
            <a:r>
              <a:rPr lang="en-US" sz="2000" dirty="0"/>
              <a:t> (W</a:t>
            </a:r>
            <a:r>
              <a:rPr lang="en-US" sz="2000" baseline="-25000" dirty="0"/>
              <a:t>1,1</a:t>
            </a:r>
            <a:r>
              <a:rPr lang="en-US" sz="2000" dirty="0">
                <a:sym typeface="Symbol" panose="05050102010706020507" pitchFamily="18" charset="2"/>
              </a:rPr>
              <a:t></a:t>
            </a:r>
            <a:r>
              <a:rPr lang="en-US" sz="2000" dirty="0"/>
              <a:t> W</a:t>
            </a:r>
            <a:r>
              <a:rPr lang="en-US" sz="2000" baseline="-25000" dirty="0"/>
              <a:t>2,2</a:t>
            </a:r>
            <a:r>
              <a:rPr lang="en-US" sz="2000" dirty="0">
                <a:sym typeface="Symbol" panose="05050102010706020507" pitchFamily="18" charset="2"/>
              </a:rPr>
              <a:t> </a:t>
            </a:r>
            <a:r>
              <a:rPr lang="en-US" sz="2000" dirty="0"/>
              <a:t> W</a:t>
            </a:r>
            <a:r>
              <a:rPr lang="en-US" sz="2000" baseline="-25000" dirty="0"/>
              <a:t>3,1</a:t>
            </a:r>
            <a:r>
              <a:rPr lang="en-US" sz="2000" dirty="0">
                <a:sym typeface="Symbol" panose="05050102010706020507" pitchFamily="18" charset="2"/>
              </a:rPr>
              <a:t>)</a:t>
            </a:r>
            <a:r>
              <a:rPr lang="en-US" sz="2000" dirty="0"/>
              <a:t> )</a:t>
            </a:r>
            <a:r>
              <a:rPr lang="en-US" sz="2000" dirty="0">
                <a:sym typeface="Symbol" panose="05050102010706020507" pitchFamily="18" charset="2"/>
              </a:rPr>
              <a:t> (</a:t>
            </a:r>
            <a:r>
              <a:rPr lang="en-US" sz="2000" dirty="0"/>
              <a:t>(W</a:t>
            </a:r>
            <a:r>
              <a:rPr lang="en-US" sz="2000" baseline="-25000" dirty="0"/>
              <a:t>1,1</a:t>
            </a:r>
            <a:r>
              <a:rPr lang="en-US" sz="2000" dirty="0">
                <a:sym typeface="Symbol" panose="05050102010706020507" pitchFamily="18" charset="2"/>
              </a:rPr>
              <a:t></a:t>
            </a:r>
            <a:r>
              <a:rPr lang="en-US" sz="2000" dirty="0"/>
              <a:t> W</a:t>
            </a:r>
            <a:r>
              <a:rPr lang="en-US" sz="2000" baseline="-25000" dirty="0"/>
              <a:t>2,2</a:t>
            </a:r>
            <a:r>
              <a:rPr lang="en-US" sz="2000" dirty="0">
                <a:sym typeface="Symbol" panose="05050102010706020507" pitchFamily="18" charset="2"/>
              </a:rPr>
              <a:t> </a:t>
            </a:r>
            <a:r>
              <a:rPr lang="en-US" sz="2000" dirty="0"/>
              <a:t> W</a:t>
            </a:r>
            <a:r>
              <a:rPr lang="en-US" sz="2000" baseline="-25000" dirty="0"/>
              <a:t>3,1</a:t>
            </a:r>
            <a:r>
              <a:rPr lang="en-US" sz="2000" dirty="0">
                <a:sym typeface="Symbol" panose="05050102010706020507" pitchFamily="18" charset="2"/>
              </a:rPr>
              <a:t>)</a:t>
            </a:r>
            <a:r>
              <a:rPr lang="en-US" sz="2000" dirty="0"/>
              <a:t> </a:t>
            </a:r>
            <a:r>
              <a:rPr lang="en-US" sz="2000" dirty="0">
                <a:sym typeface="Symbol" panose="05050102010706020507" pitchFamily="18" charset="2"/>
              </a:rPr>
              <a:t></a:t>
            </a:r>
            <a:r>
              <a:rPr lang="en-US" sz="2000" dirty="0"/>
              <a:t> S</a:t>
            </a:r>
            <a:r>
              <a:rPr lang="en-US" sz="2000" baseline="-25000" dirty="0"/>
              <a:t>2,1</a:t>
            </a:r>
            <a:r>
              <a:rPr lang="en-US" sz="2000" dirty="0"/>
              <a:t>)</a:t>
            </a:r>
          </a:p>
          <a:p>
            <a:pPr marL="514350" indent="-514350">
              <a:buNone/>
              <a:defRPr/>
            </a:pPr>
            <a:r>
              <a:rPr lang="en-US" dirty="0"/>
              <a:t>Applying end elimination on R12 </a:t>
            </a:r>
          </a:p>
          <a:p>
            <a:pPr marL="514350" indent="-514350">
              <a:buNone/>
              <a:defRPr/>
            </a:pPr>
            <a:r>
              <a:rPr lang="en-US" dirty="0"/>
              <a:t>R13. A (S</a:t>
            </a:r>
            <a:r>
              <a:rPr lang="en-US" baseline="-25000" dirty="0"/>
              <a:t>2,1</a:t>
            </a:r>
            <a:r>
              <a:rPr lang="en-US" dirty="0">
                <a:sym typeface="Symbol" panose="05050102010706020507" pitchFamily="18" charset="2"/>
              </a:rPr>
              <a:t> </a:t>
            </a:r>
            <a:r>
              <a:rPr lang="en-US" dirty="0"/>
              <a:t> (W</a:t>
            </a:r>
            <a:r>
              <a:rPr lang="en-US" baseline="-25000" dirty="0"/>
              <a:t>1,1</a:t>
            </a:r>
            <a:r>
              <a:rPr lang="en-US" dirty="0">
                <a:sym typeface="Symbol" panose="05050102010706020507" pitchFamily="18" charset="2"/>
              </a:rPr>
              <a:t></a:t>
            </a:r>
            <a:r>
              <a:rPr lang="en-US" dirty="0"/>
              <a:t> W</a:t>
            </a:r>
            <a:r>
              <a:rPr lang="en-US" baseline="-25000" dirty="0"/>
              <a:t>2,2</a:t>
            </a:r>
            <a:r>
              <a:rPr lang="en-US" dirty="0">
                <a:sym typeface="Symbol" panose="05050102010706020507" pitchFamily="18" charset="2"/>
              </a:rPr>
              <a:t> </a:t>
            </a:r>
            <a:r>
              <a:rPr lang="en-US" dirty="0"/>
              <a:t> W</a:t>
            </a:r>
            <a:r>
              <a:rPr lang="en-US" baseline="-25000" dirty="0"/>
              <a:t>3,1</a:t>
            </a:r>
            <a:r>
              <a:rPr lang="en-US" dirty="0">
                <a:sym typeface="Symbol" panose="05050102010706020507" pitchFamily="18" charset="2"/>
              </a:rPr>
              <a:t>)</a:t>
            </a:r>
            <a:r>
              <a:rPr lang="en-US" dirty="0"/>
              <a:t> )</a:t>
            </a:r>
          </a:p>
          <a:p>
            <a:pPr marL="514350" indent="-514350">
              <a:buNone/>
              <a:defRPr/>
            </a:pPr>
            <a:r>
              <a:rPr lang="en-US" dirty="0"/>
              <a:t>Applying modus </a:t>
            </a:r>
            <a:r>
              <a:rPr lang="en-US" dirty="0" err="1"/>
              <a:t>ponence</a:t>
            </a:r>
            <a:r>
              <a:rPr lang="en-US" dirty="0"/>
              <a:t> to R2 and R13 </a:t>
            </a:r>
          </a:p>
          <a:p>
            <a:pPr marL="514350" indent="-514350">
              <a:buNone/>
              <a:defRPr/>
            </a:pPr>
            <a:r>
              <a:rPr lang="en-US" dirty="0"/>
              <a:t>R14: (W</a:t>
            </a:r>
            <a:r>
              <a:rPr lang="en-US" baseline="-25000" dirty="0"/>
              <a:t>1,1</a:t>
            </a:r>
            <a:r>
              <a:rPr lang="en-US" dirty="0">
                <a:sym typeface="Symbol" panose="05050102010706020507" pitchFamily="18" charset="2"/>
              </a:rPr>
              <a:t></a:t>
            </a:r>
            <a:r>
              <a:rPr lang="en-US" dirty="0"/>
              <a:t> W</a:t>
            </a:r>
            <a:r>
              <a:rPr lang="en-US" baseline="-25000" dirty="0"/>
              <a:t>2,2</a:t>
            </a:r>
            <a:r>
              <a:rPr lang="en-US" dirty="0">
                <a:sym typeface="Symbol" panose="05050102010706020507" pitchFamily="18" charset="2"/>
              </a:rPr>
              <a:t> </a:t>
            </a:r>
            <a:r>
              <a:rPr lang="en-US" dirty="0"/>
              <a:t> W</a:t>
            </a:r>
            <a:r>
              <a:rPr lang="en-US" baseline="-25000" dirty="0"/>
              <a:t>3,1</a:t>
            </a:r>
            <a:r>
              <a:rPr lang="en-US" dirty="0">
                <a:sym typeface="Symbol" panose="05050102010706020507" pitchFamily="18" charset="2"/>
              </a:rPr>
              <a:t>)</a:t>
            </a:r>
            <a:endParaRPr lang="en-US" dirty="0"/>
          </a:p>
          <a:p>
            <a:pPr marL="514350" indent="-514350">
              <a:buNone/>
              <a:defRPr/>
            </a:pPr>
            <a:r>
              <a:rPr lang="en-US" dirty="0"/>
              <a:t>Applying end elimination to R14 and ~ W</a:t>
            </a:r>
            <a:r>
              <a:rPr lang="en-US" baseline="-25000" dirty="0"/>
              <a:t>1,1 </a:t>
            </a:r>
            <a:r>
              <a:rPr lang="en-US" dirty="0"/>
              <a:t>:</a:t>
            </a:r>
          </a:p>
          <a:p>
            <a:pPr marL="514350" indent="-514350">
              <a:buNone/>
              <a:defRPr/>
            </a:pPr>
            <a:r>
              <a:rPr lang="en-US" dirty="0"/>
              <a:t>R15: ( W</a:t>
            </a:r>
            <a:r>
              <a:rPr lang="en-US" baseline="-25000" dirty="0"/>
              <a:t>2,2</a:t>
            </a:r>
            <a:r>
              <a:rPr lang="en-US" dirty="0">
                <a:sym typeface="Symbol" panose="05050102010706020507" pitchFamily="18" charset="2"/>
              </a:rPr>
              <a:t> </a:t>
            </a:r>
            <a:r>
              <a:rPr lang="en-US" dirty="0"/>
              <a:t> W</a:t>
            </a:r>
            <a:r>
              <a:rPr lang="en-US" baseline="-25000" dirty="0"/>
              <a:t>3,1</a:t>
            </a:r>
            <a:r>
              <a:rPr lang="en-US" dirty="0">
                <a:sym typeface="Symbol" panose="05050102010706020507" pitchFamily="18" charset="2"/>
              </a:rPr>
              <a:t>)</a:t>
            </a:r>
            <a:endParaRPr lang="en-US" dirty="0"/>
          </a:p>
          <a:p>
            <a:pPr marL="514350" indent="-514350">
              <a:buNone/>
              <a:defRPr/>
            </a:pPr>
            <a:r>
              <a:rPr lang="en-US" dirty="0"/>
              <a:t>Applying end elimination to R15 and ~ W</a:t>
            </a:r>
            <a:r>
              <a:rPr lang="en-US" baseline="-25000" dirty="0"/>
              <a:t>2,2 </a:t>
            </a:r>
            <a:r>
              <a:rPr lang="en-US" dirty="0"/>
              <a:t>:</a:t>
            </a:r>
          </a:p>
          <a:p>
            <a:pPr marL="514350" indent="-514350">
              <a:buNone/>
              <a:defRPr/>
            </a:pPr>
            <a:r>
              <a:rPr lang="en-US" dirty="0"/>
              <a:t>R15: W</a:t>
            </a:r>
            <a:r>
              <a:rPr lang="en-US" baseline="-25000" dirty="0"/>
              <a:t>3,1</a:t>
            </a:r>
          </a:p>
          <a:p>
            <a:pPr marL="514350" indent="-514350">
              <a:buNone/>
              <a:defRPr/>
            </a:pPr>
            <a:r>
              <a:rPr lang="en-US" dirty="0"/>
              <a:t>So there is </a:t>
            </a:r>
            <a:r>
              <a:rPr lang="en-US" dirty="0" err="1"/>
              <a:t>wumpus</a:t>
            </a:r>
            <a:r>
              <a:rPr lang="en-US" dirty="0"/>
              <a:t> in [</a:t>
            </a:r>
            <a:r>
              <a:rPr lang="en-US"/>
              <a:t>3,1].</a:t>
            </a:r>
            <a:endParaRPr lang="en-US" baseline="-25000" dirty="0"/>
          </a:p>
          <a:p>
            <a:pPr marL="514350" indent="-514350">
              <a:buNone/>
              <a:defRPr/>
            </a:pPr>
            <a:endParaRPr lang="en-US" baseline="-25000" dirty="0"/>
          </a:p>
          <a:p>
            <a:pPr marL="514350" indent="-514350">
              <a:buNone/>
              <a:defRPr/>
            </a:pPr>
            <a:endParaRPr lang="en-US" dirty="0"/>
          </a:p>
          <a:p>
            <a:pPr marL="514350" indent="-514350">
              <a:buNone/>
              <a:defRPr/>
            </a:pPr>
            <a:endParaRPr lang="en-US" sz="2800" dirty="0"/>
          </a:p>
          <a:p>
            <a:pPr eaLnBrk="1" hangingPunct="1">
              <a:buFontTx/>
              <a:buNone/>
              <a:defRPr/>
            </a:pPr>
            <a:endParaRPr lang="en-US" dirty="0"/>
          </a:p>
          <a:p>
            <a:pPr eaLnBrk="1" hangingPunct="1">
              <a:buFontTx/>
              <a:buNone/>
              <a:defRPr/>
            </a:pPr>
            <a:r>
              <a:rPr lang="en-US" dirty="0"/>
              <a:t> </a:t>
            </a: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FF99FF"/>
          </a:solidFill>
        </p:spPr>
        <p:txBody>
          <a:bodyPr/>
          <a:lstStyle/>
          <a:p>
            <a:pPr eaLnBrk="1" hangingPunct="1"/>
            <a:r>
              <a:rPr lang="en-US" altLang="en-US" sz="3600"/>
              <a:t>Resolution by contradiction example</a:t>
            </a:r>
          </a:p>
        </p:txBody>
      </p:sp>
      <p:sp>
        <p:nvSpPr>
          <p:cNvPr id="41987" name="Rectangle 3"/>
          <p:cNvSpPr>
            <a:spLocks noGrp="1" noChangeArrowheads="1"/>
          </p:cNvSpPr>
          <p:nvPr>
            <p:ph type="body" idx="1"/>
          </p:nvPr>
        </p:nvSpPr>
        <p:spPr>
          <a:xfrm>
            <a:off x="1981200" y="1600200"/>
            <a:ext cx="8229600" cy="5029200"/>
          </a:xfrm>
          <a:solidFill>
            <a:schemeClr val="accent1">
              <a:lumMod val="75000"/>
            </a:schemeClr>
          </a:solidFill>
        </p:spPr>
        <p:txBody>
          <a:bodyPr/>
          <a:lstStyle/>
          <a:p>
            <a:pPr eaLnBrk="1" hangingPunct="1">
              <a:defRPr/>
            </a:pPr>
            <a:r>
              <a:rPr lang="en-US" sz="2800" dirty="0"/>
              <a:t>Convert sentences of KB into CNF form.</a:t>
            </a:r>
          </a:p>
          <a:p>
            <a:pPr eaLnBrk="1" hangingPunct="1">
              <a:defRPr/>
            </a:pPr>
            <a:r>
              <a:rPr lang="en-US" sz="2800" dirty="0"/>
              <a:t>Consider (KB </a:t>
            </a:r>
            <a:r>
              <a:rPr lang="en-US" sz="2800" dirty="0">
                <a:sym typeface="Symbol" panose="05050102010706020507" pitchFamily="18" charset="2"/>
              </a:rPr>
              <a:t></a:t>
            </a:r>
            <a:r>
              <a:rPr lang="en-US" sz="2800" dirty="0"/>
              <a:t> </a:t>
            </a:r>
            <a:r>
              <a:rPr lang="en-US" sz="2800" dirty="0">
                <a:sym typeface="Symbol" panose="05050102010706020507" pitchFamily="18" charset="2"/>
              </a:rPr>
              <a:t></a:t>
            </a:r>
            <a:r>
              <a:rPr lang="el-GR" sz="2800" dirty="0">
                <a:cs typeface="Arial" panose="020B0604020202020204" pitchFamily="34" charset="0"/>
                <a:sym typeface="Symbol" panose="05050102010706020507" pitchFamily="18" charset="2"/>
              </a:rPr>
              <a:t>α</a:t>
            </a:r>
            <a:r>
              <a:rPr lang="en-US" sz="2800" dirty="0"/>
              <a:t>)</a:t>
            </a:r>
          </a:p>
          <a:p>
            <a:pPr eaLnBrk="1" hangingPunct="1">
              <a:defRPr/>
            </a:pPr>
            <a:r>
              <a:rPr lang="en-US" sz="2800" dirty="0"/>
              <a:t>A nil proves that </a:t>
            </a:r>
            <a:r>
              <a:rPr lang="el-GR" sz="2800" dirty="0">
                <a:cs typeface="Arial" panose="020B0604020202020204" pitchFamily="34" charset="0"/>
                <a:sym typeface="Symbol" panose="05050102010706020507" pitchFamily="18" charset="2"/>
              </a:rPr>
              <a:t>α</a:t>
            </a:r>
            <a:r>
              <a:rPr lang="en-US" sz="2800" dirty="0">
                <a:sym typeface="Symbol" panose="05050102010706020507" pitchFamily="18" charset="2"/>
              </a:rPr>
              <a:t> is true.</a:t>
            </a:r>
            <a:endParaRPr lang="en-US" sz="2800" dirty="0"/>
          </a:p>
          <a:p>
            <a:pPr eaLnBrk="1" hangingPunct="1">
              <a:buFontTx/>
              <a:buNone/>
              <a:defRPr/>
            </a:pPr>
            <a:endParaRPr lang="en-US" sz="2800" i="1" dirty="0"/>
          </a:p>
          <a:p>
            <a:pPr eaLnBrk="1" hangingPunct="1">
              <a:defRPr/>
            </a:pPr>
            <a:r>
              <a:rPr lang="en-US" sz="2800" i="1" dirty="0"/>
              <a:t>KB</a:t>
            </a:r>
            <a:r>
              <a:rPr lang="en-US" sz="2800" dirty="0"/>
              <a:t> = (B</a:t>
            </a:r>
            <a:r>
              <a:rPr lang="en-US" sz="2800" baseline="-25000" dirty="0"/>
              <a:t>1,1</a:t>
            </a:r>
            <a:r>
              <a:rPr lang="en-US" sz="2800" dirty="0"/>
              <a:t> </a:t>
            </a:r>
            <a:r>
              <a:rPr lang="en-US" sz="2800" dirty="0">
                <a:sym typeface="Symbol" panose="05050102010706020507" pitchFamily="18" charset="2"/>
              </a:rPr>
              <a:t></a:t>
            </a:r>
            <a:r>
              <a:rPr lang="en-US" sz="2800" dirty="0"/>
              <a:t> (P</a:t>
            </a:r>
            <a:r>
              <a:rPr lang="en-US" sz="2800" baseline="-25000" dirty="0"/>
              <a:t>1,2</a:t>
            </a:r>
            <a:r>
              <a:rPr lang="en-US" sz="2800" dirty="0">
                <a:sym typeface="Symbol" panose="05050102010706020507" pitchFamily="18" charset="2"/>
              </a:rPr>
              <a:t></a:t>
            </a:r>
            <a:r>
              <a:rPr lang="en-US" sz="2800" dirty="0"/>
              <a:t> P</a:t>
            </a:r>
            <a:r>
              <a:rPr lang="en-US" sz="2800" baseline="-25000" dirty="0"/>
              <a:t>2,1</a:t>
            </a:r>
            <a:r>
              <a:rPr lang="en-US" sz="2800" dirty="0"/>
              <a:t>)) </a:t>
            </a:r>
            <a:r>
              <a:rPr lang="en-US" sz="2800" dirty="0">
                <a:sym typeface="Symbol" panose="05050102010706020507" pitchFamily="18" charset="2"/>
              </a:rPr>
              <a:t></a:t>
            </a:r>
            <a:r>
              <a:rPr lang="en-US" sz="2800" dirty="0"/>
              <a:t> B</a:t>
            </a:r>
            <a:r>
              <a:rPr lang="en-US" sz="2800" baseline="-25000" dirty="0"/>
              <a:t>1,1, </a:t>
            </a:r>
            <a:r>
              <a:rPr lang="en-US" sz="2800" dirty="0"/>
              <a:t>α = </a:t>
            </a:r>
            <a:r>
              <a:rPr lang="en-US" sz="2800" dirty="0">
                <a:sym typeface="Symbol" panose="05050102010706020507" pitchFamily="18" charset="2"/>
              </a:rPr>
              <a:t></a:t>
            </a:r>
            <a:r>
              <a:rPr lang="en-US" sz="2800" dirty="0"/>
              <a:t>P</a:t>
            </a:r>
            <a:r>
              <a:rPr lang="en-US" sz="2800" baseline="-25000" dirty="0"/>
              <a:t>1,2</a:t>
            </a:r>
            <a:r>
              <a:rPr lang="en-US" sz="2800" dirty="0"/>
              <a:t>
</a:t>
            </a:r>
          </a:p>
        </p:txBody>
      </p:sp>
      <p:pic>
        <p:nvPicPr>
          <p:cNvPr id="49156" name="Picture 4" descr="wumpus-re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048000"/>
            <a:ext cx="8153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solidFill>
            <a:schemeClr val="accent1">
              <a:lumMod val="75000"/>
            </a:schemeClr>
          </a:solidFill>
        </p:spPr>
        <p:txBody>
          <a:bodyPr/>
          <a:lstStyle/>
          <a:p>
            <a:pPr eaLnBrk="1" hangingPunct="1">
              <a:defRPr/>
            </a:pPr>
            <a:r>
              <a:rPr lang="en-US" dirty="0"/>
              <a:t>Forward and backward reasoning/chaining</a:t>
            </a:r>
          </a:p>
        </p:txBody>
      </p:sp>
      <p:sp>
        <p:nvSpPr>
          <p:cNvPr id="51203" name="Rectangle 3"/>
          <p:cNvSpPr>
            <a:spLocks noGrp="1" noChangeArrowheads="1"/>
          </p:cNvSpPr>
          <p:nvPr>
            <p:ph type="body" idx="1"/>
          </p:nvPr>
        </p:nvSpPr>
        <p:spPr>
          <a:solidFill>
            <a:srgbClr val="FF99FF"/>
          </a:solidFill>
        </p:spPr>
        <p:txBody>
          <a:bodyPr>
            <a:normAutofit fontScale="92500" lnSpcReduction="10000"/>
          </a:bodyPr>
          <a:lstStyle/>
          <a:p>
            <a:pPr eaLnBrk="1" hangingPunct="1"/>
            <a:r>
              <a:rPr lang="en-US" altLang="en-US"/>
              <a:t>Forward chaining:</a:t>
            </a:r>
            <a:endParaRPr lang="en-US" altLang="en-US" sz="1600"/>
          </a:p>
          <a:p>
            <a:pPr lvl="1" eaLnBrk="1" hangingPunct="1"/>
            <a:r>
              <a:rPr lang="en-US" altLang="en-US"/>
              <a:t>It is the process of selecting the rules by matching the LHS.</a:t>
            </a:r>
          </a:p>
          <a:p>
            <a:pPr lvl="1" eaLnBrk="1" hangingPunct="1"/>
            <a:r>
              <a:rPr lang="en-US" altLang="en-US"/>
              <a:t>Here reasoning begins from the start or initial state.</a:t>
            </a:r>
          </a:p>
          <a:p>
            <a:pPr lvl="1" eaLnBrk="1" hangingPunct="1"/>
            <a:r>
              <a:rPr lang="en-US" altLang="en-US"/>
              <a:t>LHS of the rules are matched against the state description.</a:t>
            </a:r>
          </a:p>
          <a:p>
            <a:pPr lvl="1" eaLnBrk="1" hangingPunct="1"/>
            <a:r>
              <a:rPr lang="en-US" altLang="en-US"/>
              <a:t>The RHS of the matched rule is added to the state.</a:t>
            </a:r>
          </a:p>
          <a:p>
            <a:pPr lvl="1" eaLnBrk="1" hangingPunct="1"/>
            <a:r>
              <a:rPr lang="en-US" altLang="en-US"/>
              <a:t>This process is repeated until an useful conclusion is made.</a:t>
            </a:r>
          </a:p>
          <a:p>
            <a:pPr lvl="1" eaLnBrk="1" hangingPunct="1"/>
            <a:r>
              <a:rPr lang="en-US" altLang="en-US"/>
              <a:t>This process is also called “data-driven” inference since input data is used to guide the direction of the inference process.</a:t>
            </a:r>
          </a:p>
          <a:p>
            <a:pPr lvl="1" eaLnBrk="1" hangingPunct="1"/>
            <a:endParaRPr lang="en-US" altLang="en-US"/>
          </a:p>
          <a:p>
            <a:pPr lvl="1" eaLnBrk="1" hangingPunct="1"/>
            <a:endParaRPr lang="en-US" altLang="en-US"/>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solidFill>
            <a:srgbClr val="FF99FF"/>
          </a:solidFill>
        </p:spPr>
        <p:txBody>
          <a:bodyPr/>
          <a:lstStyle/>
          <a:p>
            <a:pPr eaLnBrk="1" hangingPunct="1"/>
            <a:r>
              <a:rPr lang="en-US" altLang="en-US"/>
              <a:t>Forward chaining</a:t>
            </a:r>
          </a:p>
        </p:txBody>
      </p:sp>
      <p:sp>
        <p:nvSpPr>
          <p:cNvPr id="44035" name="Rectangle 3"/>
          <p:cNvSpPr>
            <a:spLocks noGrp="1" noChangeArrowheads="1"/>
          </p:cNvSpPr>
          <p:nvPr>
            <p:ph type="body" idx="1"/>
          </p:nvPr>
        </p:nvSpPr>
        <p:spPr>
          <a:solidFill>
            <a:schemeClr val="accent1">
              <a:lumMod val="90000"/>
            </a:schemeClr>
          </a:solidFill>
        </p:spPr>
        <p:txBody>
          <a:bodyPr/>
          <a:lstStyle/>
          <a:p>
            <a:pPr eaLnBrk="1" hangingPunct="1">
              <a:defRPr/>
            </a:pPr>
            <a:r>
              <a:rPr lang="en-US" dirty="0"/>
              <a:t>Idea: fire any rule whose premises are satisfied in the </a:t>
            </a:r>
            <a:r>
              <a:rPr lang="en-US" i="1" dirty="0"/>
              <a:t>KB</a:t>
            </a:r>
            <a:r>
              <a:rPr lang="en-US" dirty="0"/>
              <a:t>,</a:t>
            </a:r>
          </a:p>
          <a:p>
            <a:pPr lvl="1" eaLnBrk="1" hangingPunct="1">
              <a:defRPr/>
            </a:pPr>
            <a:r>
              <a:rPr lang="en-US" dirty="0"/>
              <a:t>add its conclusion to the </a:t>
            </a:r>
            <a:r>
              <a:rPr lang="en-US" i="1" dirty="0"/>
              <a:t>KB</a:t>
            </a:r>
            <a:r>
              <a:rPr lang="en-US" dirty="0"/>
              <a:t>, until query is found</a:t>
            </a:r>
          </a:p>
        </p:txBody>
      </p:sp>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l="51563" t="32292" r="4688" b="30208"/>
          <a:stretch>
            <a:fillRect/>
          </a:stretch>
        </p:blipFill>
        <p:spPr bwMode="auto">
          <a:xfrm>
            <a:off x="3581400" y="2895600"/>
            <a:ext cx="50292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solidFill>
            <a:srgbClr val="FF99FF"/>
          </a:solidFill>
        </p:spPr>
        <p:txBody>
          <a:bodyPr/>
          <a:lstStyle/>
          <a:p>
            <a:pPr eaLnBrk="1" hangingPunct="1"/>
            <a:r>
              <a:rPr lang="en-US" altLang="en-US"/>
              <a:t>Forward chaining algorithm</a:t>
            </a:r>
          </a:p>
        </p:txBody>
      </p:sp>
      <p:pic>
        <p:nvPicPr>
          <p:cNvPr id="53251" name="Picture 4"/>
          <p:cNvPicPr>
            <a:picLocks noChangeAspect="1" noChangeArrowheads="1"/>
          </p:cNvPicPr>
          <p:nvPr/>
        </p:nvPicPr>
        <p:blipFill>
          <a:blip r:embed="rId2">
            <a:extLst>
              <a:ext uri="{28A0092B-C50C-407E-A947-70E740481C1C}">
                <a14:useLocalDpi xmlns:a14="http://schemas.microsoft.com/office/drawing/2010/main" val="0"/>
              </a:ext>
            </a:extLst>
          </a:blip>
          <a:srcRect l="31250" t="30208" r="781" b="17708"/>
          <a:stretch>
            <a:fillRect/>
          </a:stretch>
        </p:blipFill>
        <p:spPr bwMode="auto">
          <a:xfrm>
            <a:off x="1719263" y="1524000"/>
            <a:ext cx="888365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5" descr="fc-horn-example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31257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2"/>
          <p:cNvSpPr>
            <a:spLocks noGrp="1" noChangeArrowheads="1"/>
          </p:cNvSpPr>
          <p:nvPr>
            <p:ph type="title"/>
          </p:nvPr>
        </p:nvSpPr>
        <p:spPr>
          <a:solidFill>
            <a:srgbClr val="FF99FF"/>
          </a:solidFill>
        </p:spPr>
        <p:txBody>
          <a:bodyPr/>
          <a:lstStyle/>
          <a:p>
            <a:pPr eaLnBrk="1" hangingPunct="1"/>
            <a:r>
              <a:rPr lang="en-US" altLang="en-US"/>
              <a:t>Forward chaining example</a:t>
            </a: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5" descr="fc-horn-example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31257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title"/>
          </p:nvPr>
        </p:nvSpPr>
        <p:spPr>
          <a:solidFill>
            <a:srgbClr val="FF99FF"/>
          </a:solidFill>
        </p:spPr>
        <p:txBody>
          <a:bodyPr/>
          <a:lstStyle/>
          <a:p>
            <a:pPr eaLnBrk="1" hangingPunct="1"/>
            <a:r>
              <a:rPr lang="en-US" altLang="en-US"/>
              <a:t>Forward chaining example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Driven Agent: A Failure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4310" y="2590800"/>
                <a:ext cx="10018713" cy="3124201"/>
              </a:xfrm>
            </p:spPr>
            <p:txBody>
              <a:bodyPr>
                <a:normAutofit fontScale="77500" lnSpcReduction="20000"/>
              </a:bodyPr>
              <a:lstStyle/>
              <a:p>
                <a:pPr marL="0" indent="0">
                  <a:buNone/>
                </a:pPr>
                <a:r>
                  <a:rPr lang="en-US" sz="2000" dirty="0">
                    <a:latin typeface="Times-Roman"/>
                  </a:rPr>
                  <a:t>The daunting size of these tables (the number of atoms in the observable universe is less than </a:t>
                </a:r>
                <a14:m>
                  <m:oMath xmlns:m="http://schemas.openxmlformats.org/officeDocument/2006/math">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80</m:t>
                        </m:r>
                      </m:sup>
                    </m:sSup>
                  </m:oMath>
                </a14:m>
                <a:r>
                  <a:rPr lang="en-US" sz="2000" dirty="0">
                    <a:latin typeface="Times-Roman"/>
                  </a:rPr>
                  <a:t>) means that </a:t>
                </a:r>
              </a:p>
              <a:p>
                <a:pPr marL="0" indent="0">
                  <a:buNone/>
                </a:pPr>
                <a:endParaRPr lang="en-US" sz="2000" dirty="0">
                  <a:latin typeface="Times-Roman"/>
                </a:endParaRPr>
              </a:p>
              <a:p>
                <a:pPr marL="0" indent="0">
                  <a:buNone/>
                </a:pPr>
                <a:r>
                  <a:rPr lang="en-US" sz="2000" dirty="0">
                    <a:latin typeface="Times-Roman"/>
                  </a:rPr>
                  <a:t>(a) no physical agent in this universe will have the space to store the table, </a:t>
                </a:r>
              </a:p>
              <a:p>
                <a:pPr marL="0" indent="0">
                  <a:buNone/>
                </a:pPr>
                <a:endParaRPr lang="en-US" sz="2000" dirty="0">
                  <a:latin typeface="Times-Roman"/>
                </a:endParaRPr>
              </a:p>
              <a:p>
                <a:pPr marL="0" indent="0">
                  <a:buNone/>
                </a:pPr>
                <a:r>
                  <a:rPr lang="en-US" sz="2000" dirty="0">
                    <a:latin typeface="Times-Roman"/>
                  </a:rPr>
                  <a:t>(b) the designer would not have time to create the table, </a:t>
                </a:r>
              </a:p>
              <a:p>
                <a:pPr marL="0" indent="0">
                  <a:buNone/>
                </a:pPr>
                <a:endParaRPr lang="en-US" sz="2000" dirty="0">
                  <a:latin typeface="Times-Roman"/>
                </a:endParaRPr>
              </a:p>
              <a:p>
                <a:pPr marL="0" indent="0">
                  <a:buNone/>
                </a:pPr>
                <a:r>
                  <a:rPr lang="en-US" sz="2000" dirty="0">
                    <a:latin typeface="Times-Roman"/>
                  </a:rPr>
                  <a:t>(c) no agent could ever learn all the right table entries from its experience, </a:t>
                </a:r>
              </a:p>
              <a:p>
                <a:pPr marL="0" indent="0">
                  <a:buNone/>
                </a:pPr>
                <a:endParaRPr lang="en-US" sz="2000" dirty="0">
                  <a:latin typeface="Times-Roman"/>
                </a:endParaRPr>
              </a:p>
              <a:p>
                <a:pPr marL="0" indent="0">
                  <a:buNone/>
                </a:pPr>
                <a:r>
                  <a:rPr lang="en-US" sz="2000" dirty="0">
                    <a:latin typeface="Times-Roman"/>
                  </a:rPr>
                  <a:t>(d) even if the environment is simple enough to yield a feasible table size, the     designer still has no guidance about how to fill in the table entries.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4310" y="2590800"/>
                <a:ext cx="10018713" cy="3124201"/>
              </a:xfrm>
              <a:blipFill>
                <a:blip r:embed="rId2"/>
                <a:stretch>
                  <a:fillRect l="-304" t="-975" b="-975"/>
                </a:stretch>
              </a:blipFill>
            </p:spPr>
            <p:txBody>
              <a:bodyPr/>
              <a:lstStyle/>
              <a:p>
                <a:r>
                  <a:rPr lang="en-US">
                    <a:noFill/>
                  </a:rPr>
                  <a:t> </a:t>
                </a:r>
              </a:p>
            </p:txBody>
          </p:sp>
        </mc:Fallback>
      </mc:AlternateContent>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fc-horn-example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31257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3"/>
          <p:cNvSpPr>
            <a:spLocks noGrp="1" noChangeArrowheads="1"/>
          </p:cNvSpPr>
          <p:nvPr>
            <p:ph type="title"/>
          </p:nvPr>
        </p:nvSpPr>
        <p:spPr>
          <a:solidFill>
            <a:srgbClr val="FF99FF"/>
          </a:solidFill>
        </p:spPr>
        <p:txBody>
          <a:bodyPr/>
          <a:lstStyle/>
          <a:p>
            <a:pPr eaLnBrk="1" hangingPunct="1"/>
            <a:r>
              <a:rPr lang="en-US" altLang="en-US"/>
              <a:t>Forward chaining example</a:t>
            </a: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fc-horn-example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31257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Grp="1" noChangeArrowheads="1"/>
          </p:cNvSpPr>
          <p:nvPr>
            <p:ph type="title"/>
          </p:nvPr>
        </p:nvSpPr>
        <p:spPr>
          <a:solidFill>
            <a:srgbClr val="FF99FF"/>
          </a:solidFill>
        </p:spPr>
        <p:txBody>
          <a:bodyPr/>
          <a:lstStyle/>
          <a:p>
            <a:pPr eaLnBrk="1" hangingPunct="1"/>
            <a:r>
              <a:rPr lang="en-US" altLang="en-US"/>
              <a:t>Forward chaining example</a:t>
            </a: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fc-horn-example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31257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3"/>
          <p:cNvSpPr>
            <a:spLocks noGrp="1" noChangeArrowheads="1"/>
          </p:cNvSpPr>
          <p:nvPr>
            <p:ph type="title"/>
          </p:nvPr>
        </p:nvSpPr>
        <p:spPr>
          <a:solidFill>
            <a:srgbClr val="FF99FF"/>
          </a:solidFill>
        </p:spPr>
        <p:txBody>
          <a:bodyPr/>
          <a:lstStyle/>
          <a:p>
            <a:pPr eaLnBrk="1" hangingPunct="1"/>
            <a:r>
              <a:rPr lang="en-US" altLang="en-US"/>
              <a:t>Forward chaining example</a:t>
            </a: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fc-horn-example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31257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3"/>
          <p:cNvSpPr>
            <a:spLocks noGrp="1" noChangeArrowheads="1"/>
          </p:cNvSpPr>
          <p:nvPr>
            <p:ph type="title"/>
          </p:nvPr>
        </p:nvSpPr>
        <p:spPr>
          <a:solidFill>
            <a:srgbClr val="FF99FF"/>
          </a:solidFill>
        </p:spPr>
        <p:txBody>
          <a:bodyPr/>
          <a:lstStyle/>
          <a:p>
            <a:pPr eaLnBrk="1" hangingPunct="1"/>
            <a:r>
              <a:rPr lang="en-US" altLang="en-US"/>
              <a:t>Forward chaining example</a:t>
            </a: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fc-horn-example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31257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Rectangle 3"/>
          <p:cNvSpPr>
            <a:spLocks noGrp="1" noChangeArrowheads="1"/>
          </p:cNvSpPr>
          <p:nvPr>
            <p:ph type="title"/>
          </p:nvPr>
        </p:nvSpPr>
        <p:spPr>
          <a:solidFill>
            <a:srgbClr val="FF99FF"/>
          </a:solidFill>
        </p:spPr>
        <p:txBody>
          <a:bodyPr/>
          <a:lstStyle/>
          <a:p>
            <a:pPr eaLnBrk="1" hangingPunct="1"/>
            <a:r>
              <a:rPr lang="en-US" altLang="en-US"/>
              <a:t>Forward chaining example</a:t>
            </a: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fc-horn-example0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31257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3"/>
          <p:cNvSpPr>
            <a:spLocks noGrp="1" noChangeArrowheads="1"/>
          </p:cNvSpPr>
          <p:nvPr>
            <p:ph type="title"/>
          </p:nvPr>
        </p:nvSpPr>
        <p:spPr>
          <a:solidFill>
            <a:srgbClr val="FF99FF"/>
          </a:solidFill>
        </p:spPr>
        <p:txBody>
          <a:bodyPr/>
          <a:lstStyle/>
          <a:p>
            <a:pPr eaLnBrk="1" hangingPunct="1"/>
            <a:r>
              <a:rPr lang="en-US" altLang="en-US"/>
              <a:t>Forward chaining example</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solidFill>
            <a:srgbClr val="FF99FF"/>
          </a:solidFill>
        </p:spPr>
        <p:txBody>
          <a:bodyPr/>
          <a:lstStyle/>
          <a:p>
            <a:pPr eaLnBrk="1" hangingPunct="1"/>
            <a:r>
              <a:rPr lang="en-US" altLang="en-US"/>
              <a:t>Proof of completeness</a:t>
            </a:r>
          </a:p>
        </p:txBody>
      </p:sp>
      <p:sp>
        <p:nvSpPr>
          <p:cNvPr id="54275" name="Rectangle 3"/>
          <p:cNvSpPr>
            <a:spLocks noGrp="1" noChangeArrowheads="1"/>
          </p:cNvSpPr>
          <p:nvPr>
            <p:ph type="body" idx="1"/>
          </p:nvPr>
        </p:nvSpPr>
        <p:spPr>
          <a:solidFill>
            <a:schemeClr val="accent1">
              <a:lumMod val="90000"/>
            </a:schemeClr>
          </a:solidFill>
        </p:spPr>
        <p:txBody>
          <a:bodyPr>
            <a:normAutofit lnSpcReduction="10000"/>
          </a:bodyPr>
          <a:lstStyle/>
          <a:p>
            <a:pPr marL="609600" indent="-609600">
              <a:lnSpc>
                <a:spcPct val="90000"/>
              </a:lnSpc>
              <a:defRPr/>
            </a:pPr>
            <a:r>
              <a:rPr lang="en-US" sz="2800" dirty="0"/>
              <a:t>FC derives every atomic sentence that is entailed by </a:t>
            </a:r>
            <a:r>
              <a:rPr lang="en-US" sz="2800" i="1" dirty="0"/>
              <a:t>KB</a:t>
            </a:r>
            <a:endParaRPr lang="en-US" sz="2800" dirty="0"/>
          </a:p>
          <a:p>
            <a:pPr marL="990600" lvl="1" indent="-533400">
              <a:lnSpc>
                <a:spcPct val="90000"/>
              </a:lnSpc>
              <a:buFontTx/>
              <a:buAutoNum type="arabicPeriod"/>
              <a:defRPr/>
            </a:pPr>
            <a:r>
              <a:rPr lang="en-US" sz="2400" dirty="0"/>
              <a:t>FC reaches a </a:t>
            </a:r>
            <a:r>
              <a:rPr lang="en-US" sz="2400" dirty="0">
                <a:solidFill>
                  <a:schemeClr val="accent2"/>
                </a:solidFill>
              </a:rPr>
              <a:t>fixed point</a:t>
            </a:r>
            <a:r>
              <a:rPr lang="en-US" sz="2400" dirty="0"/>
              <a:t> where no new atomic sentences are derived</a:t>
            </a:r>
          </a:p>
          <a:p>
            <a:pPr marL="990600" lvl="1" indent="-533400">
              <a:lnSpc>
                <a:spcPct val="90000"/>
              </a:lnSpc>
              <a:buFontTx/>
              <a:buAutoNum type="arabicPeriod"/>
              <a:defRPr/>
            </a:pPr>
            <a:r>
              <a:rPr lang="en-US" sz="2400" dirty="0"/>
              <a:t>Consider the final state as a model </a:t>
            </a:r>
            <a:r>
              <a:rPr lang="en-US" sz="2400" i="1" dirty="0"/>
              <a:t>m</a:t>
            </a:r>
            <a:r>
              <a:rPr lang="en-US" sz="2400" dirty="0"/>
              <a:t>, assigning true/false to symbols</a:t>
            </a:r>
          </a:p>
          <a:p>
            <a:pPr marL="990600" lvl="1" indent="-533400">
              <a:lnSpc>
                <a:spcPct val="90000"/>
              </a:lnSpc>
              <a:buFontTx/>
              <a:buAutoNum type="arabicPeriod"/>
              <a:defRPr/>
            </a:pPr>
            <a:r>
              <a:rPr lang="en-US" sz="2400" dirty="0"/>
              <a:t>Every clause in the original </a:t>
            </a:r>
            <a:r>
              <a:rPr lang="en-US" sz="2400" i="1" dirty="0"/>
              <a:t>KB</a:t>
            </a:r>
            <a:r>
              <a:rPr lang="en-US" sz="2400" dirty="0"/>
              <a:t> is true in </a:t>
            </a:r>
            <a:r>
              <a:rPr lang="en-US" sz="2400" i="1" dirty="0"/>
              <a:t>m</a:t>
            </a:r>
            <a:r>
              <a:rPr lang="en-US" sz="2400" dirty="0"/>
              <a:t>
</a:t>
            </a:r>
            <a:r>
              <a:rPr lang="en-US" dirty="0"/>
              <a:t>  </a:t>
            </a:r>
            <a:r>
              <a:rPr lang="en-US" i="1" dirty="0"/>
              <a:t>a</a:t>
            </a:r>
            <a:r>
              <a:rPr lang="en-US" baseline="-25000" dirty="0"/>
              <a:t>1 </a:t>
            </a:r>
            <a:r>
              <a:rPr lang="en-US" dirty="0">
                <a:sym typeface="Symbol" panose="05050102010706020507" pitchFamily="18" charset="2"/>
              </a:rPr>
              <a:t></a:t>
            </a:r>
            <a:r>
              <a:rPr lang="en-US" baseline="-25000" dirty="0"/>
              <a:t> </a:t>
            </a:r>
            <a:r>
              <a:rPr lang="en-US" dirty="0"/>
              <a:t> … </a:t>
            </a:r>
            <a:r>
              <a:rPr lang="en-US" dirty="0">
                <a:sym typeface="Symbol" panose="05050102010706020507" pitchFamily="18" charset="2"/>
              </a:rPr>
              <a:t></a:t>
            </a:r>
            <a:r>
              <a:rPr lang="en-US" dirty="0"/>
              <a:t>  </a:t>
            </a:r>
            <a:r>
              <a:rPr lang="en-US" i="1" dirty="0" err="1"/>
              <a:t>a</a:t>
            </a:r>
            <a:r>
              <a:rPr lang="en-US" baseline="-25000" dirty="0" err="1"/>
              <a:t>k</a:t>
            </a:r>
            <a:r>
              <a:rPr lang="en-US" baseline="-25000" dirty="0"/>
              <a:t> </a:t>
            </a:r>
            <a:r>
              <a:rPr lang="en-US" baseline="-25000" dirty="0">
                <a:sym typeface="Symbol" panose="05050102010706020507" pitchFamily="18" charset="2"/>
              </a:rPr>
              <a:t> </a:t>
            </a:r>
            <a:r>
              <a:rPr lang="en-US" i="1" dirty="0"/>
              <a:t>b</a:t>
            </a:r>
            <a:r>
              <a:rPr lang="en-US" dirty="0"/>
              <a:t>
</a:t>
            </a:r>
            <a:r>
              <a:rPr lang="en-US" sz="2400" dirty="0"/>
              <a:t>Hence </a:t>
            </a:r>
            <a:r>
              <a:rPr lang="en-US" sz="2400" i="1" dirty="0"/>
              <a:t>m</a:t>
            </a:r>
            <a:r>
              <a:rPr lang="en-US" sz="2400" dirty="0"/>
              <a:t> is a model of </a:t>
            </a:r>
            <a:r>
              <a:rPr lang="en-US" sz="2400" i="1" dirty="0"/>
              <a:t>KB</a:t>
            </a:r>
            <a:r>
              <a:rPr lang="en-US" sz="2400" dirty="0"/>
              <a:t>
If </a:t>
            </a:r>
            <a:r>
              <a:rPr lang="en-US" sz="2400" i="1" dirty="0"/>
              <a:t>KB</a:t>
            </a:r>
            <a:r>
              <a:rPr lang="en-US" sz="2400" dirty="0"/>
              <a:t>╞ </a:t>
            </a:r>
            <a:r>
              <a:rPr lang="en-US" sz="2400" i="1" dirty="0"/>
              <a:t>q</a:t>
            </a:r>
            <a:r>
              <a:rPr lang="en-US" sz="2400" dirty="0"/>
              <a:t>, </a:t>
            </a:r>
            <a:r>
              <a:rPr lang="en-US" sz="2400" i="1" dirty="0"/>
              <a:t>q</a:t>
            </a:r>
            <a:r>
              <a:rPr lang="en-US" sz="2400" dirty="0"/>
              <a:t> is true in </a:t>
            </a:r>
            <a:r>
              <a:rPr lang="en-US" sz="2400" dirty="0">
                <a:solidFill>
                  <a:srgbClr val="FF0000"/>
                </a:solidFill>
              </a:rPr>
              <a:t>every</a:t>
            </a:r>
            <a:r>
              <a:rPr lang="en-US" sz="2400" dirty="0"/>
              <a:t> model of </a:t>
            </a:r>
            <a:r>
              <a:rPr lang="en-US" sz="2400" i="1" dirty="0"/>
              <a:t>KB</a:t>
            </a:r>
            <a:r>
              <a:rPr lang="en-US" sz="2400" dirty="0"/>
              <a:t>, including </a:t>
            </a:r>
            <a:r>
              <a:rPr lang="en-US" sz="2400" i="1" dirty="0"/>
              <a:t>m</a:t>
            </a:r>
            <a:endParaRPr lang="en-US" sz="2400" dirty="0"/>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
          <p:cNvSpPr>
            <a:spLocks noChangeArrowheads="1"/>
          </p:cNvSpPr>
          <p:nvPr/>
        </p:nvSpPr>
        <p:spPr bwMode="auto">
          <a:xfrm>
            <a:off x="2438400" y="762000"/>
            <a:ext cx="7162800" cy="563245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400"/>
              <a:t>Backward chaining:-</a:t>
            </a:r>
          </a:p>
          <a:p>
            <a:pPr eaLnBrk="1" hangingPunct="1"/>
            <a:endParaRPr lang="en-US" altLang="en-US" sz="2400"/>
          </a:p>
          <a:p>
            <a:pPr lvl="1" eaLnBrk="1" hangingPunct="1">
              <a:buFont typeface="Arial" panose="020B0604020202020204" pitchFamily="34" charset="0"/>
              <a:buChar char="•"/>
            </a:pPr>
            <a:r>
              <a:rPr lang="en-US" altLang="en-US" sz="2400"/>
              <a:t>It is the process of selection rules by matching the RHS</a:t>
            </a:r>
          </a:p>
          <a:p>
            <a:pPr lvl="1" eaLnBrk="1" hangingPunct="1"/>
            <a:r>
              <a:rPr lang="en-US" altLang="en-US" sz="2400"/>
              <a:t>.</a:t>
            </a:r>
          </a:p>
          <a:p>
            <a:pPr lvl="1" eaLnBrk="1" hangingPunct="1">
              <a:buFont typeface="Arial" panose="020B0604020202020204" pitchFamily="34" charset="0"/>
              <a:buChar char="•"/>
            </a:pPr>
            <a:r>
              <a:rPr lang="en-US" altLang="en-US" sz="2400"/>
              <a:t>Reasoning begins from the goal state.</a:t>
            </a:r>
          </a:p>
          <a:p>
            <a:pPr lvl="1" eaLnBrk="1" hangingPunct="1"/>
            <a:endParaRPr lang="en-US" altLang="en-US" sz="2400"/>
          </a:p>
          <a:p>
            <a:pPr lvl="1" eaLnBrk="1" hangingPunct="1">
              <a:buFont typeface="Arial" panose="020B0604020202020204" pitchFamily="34" charset="0"/>
              <a:buChar char="•"/>
            </a:pPr>
            <a:r>
              <a:rPr lang="en-US" altLang="en-US" sz="2400"/>
              <a:t>The LHS of a selected rule becomes a sub goal which in turn causes another sub goal to be achieved and so on until facts are found to match the lowest sub goal.</a:t>
            </a:r>
          </a:p>
          <a:p>
            <a:pPr lvl="1" eaLnBrk="1" hangingPunct="1"/>
            <a:endParaRPr lang="en-US" altLang="en-US" sz="2400"/>
          </a:p>
          <a:p>
            <a:pPr lvl="1" eaLnBrk="1" hangingPunct="1">
              <a:buFont typeface="Arial" panose="020B0604020202020204" pitchFamily="34" charset="0"/>
              <a:buChar char="•"/>
            </a:pPr>
            <a:r>
              <a:rPr lang="en-US" altLang="en-US" sz="2400"/>
              <a:t>This process is also called “goal-driven” inference.</a:t>
            </a:r>
          </a:p>
          <a:p>
            <a:pPr lvl="1" eaLnBrk="1" hangingPunct="1"/>
            <a:endParaRPr lang="en-US" altLang="en-US" sz="2400"/>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solidFill>
            <a:srgbClr val="FF99FF"/>
          </a:solidFill>
        </p:spPr>
        <p:txBody>
          <a:bodyPr/>
          <a:lstStyle/>
          <a:p>
            <a:pPr eaLnBrk="1" hangingPunct="1"/>
            <a:r>
              <a:rPr lang="en-US" altLang="en-US"/>
              <a:t>Backward chaining</a:t>
            </a:r>
          </a:p>
        </p:txBody>
      </p:sp>
      <p:sp>
        <p:nvSpPr>
          <p:cNvPr id="55299" name="Rectangle 3"/>
          <p:cNvSpPr>
            <a:spLocks noGrp="1" noChangeArrowheads="1"/>
          </p:cNvSpPr>
          <p:nvPr>
            <p:ph type="body" idx="1"/>
          </p:nvPr>
        </p:nvSpPr>
        <p:spPr>
          <a:solidFill>
            <a:schemeClr val="accent1">
              <a:lumMod val="90000"/>
            </a:schemeClr>
          </a:solidFill>
        </p:spPr>
        <p:txBody>
          <a:bodyPr>
            <a:normAutofit fontScale="77500" lnSpcReduction="20000"/>
          </a:bodyPr>
          <a:lstStyle/>
          <a:p>
            <a:pPr marL="609600" indent="-609600">
              <a:lnSpc>
                <a:spcPct val="90000"/>
              </a:lnSpc>
              <a:buNone/>
              <a:defRPr/>
            </a:pPr>
            <a:r>
              <a:rPr lang="en-US" sz="2800" dirty="0"/>
              <a:t>Idea: work backwards from the query </a:t>
            </a:r>
            <a:r>
              <a:rPr lang="en-US" sz="2800" i="1" dirty="0"/>
              <a:t>q</a:t>
            </a:r>
            <a:r>
              <a:rPr lang="en-US" sz="2800" dirty="0"/>
              <a:t>:
</a:t>
            </a:r>
          </a:p>
          <a:p>
            <a:pPr marL="990600" lvl="1" indent="-533400">
              <a:lnSpc>
                <a:spcPct val="90000"/>
              </a:lnSpc>
              <a:buNone/>
              <a:defRPr/>
            </a:pPr>
            <a:r>
              <a:rPr lang="en-US" sz="2400" dirty="0"/>
              <a:t>to prove </a:t>
            </a:r>
            <a:r>
              <a:rPr lang="en-US" sz="2400" i="1" dirty="0"/>
              <a:t>q</a:t>
            </a:r>
            <a:r>
              <a:rPr lang="en-US" sz="2400" dirty="0"/>
              <a:t> by BC,</a:t>
            </a:r>
          </a:p>
          <a:p>
            <a:pPr marL="1371600" lvl="2" indent="-457200">
              <a:lnSpc>
                <a:spcPct val="90000"/>
              </a:lnSpc>
              <a:buNone/>
              <a:defRPr/>
            </a:pPr>
            <a:r>
              <a:rPr lang="en-US" sz="2000" dirty="0"/>
              <a:t>check if </a:t>
            </a:r>
            <a:r>
              <a:rPr lang="en-US" sz="2000" i="1" dirty="0"/>
              <a:t>q</a:t>
            </a:r>
            <a:r>
              <a:rPr lang="en-US" sz="2000" dirty="0"/>
              <a:t> is known already, or</a:t>
            </a:r>
          </a:p>
          <a:p>
            <a:pPr marL="1371600" lvl="2" indent="-457200">
              <a:lnSpc>
                <a:spcPct val="90000"/>
              </a:lnSpc>
              <a:buNone/>
              <a:defRPr/>
            </a:pPr>
            <a:r>
              <a:rPr lang="en-US" sz="2000" dirty="0"/>
              <a:t>prove by BC all premises of some rule concluding </a:t>
            </a:r>
            <a:r>
              <a:rPr lang="en-US" sz="2000" i="1" dirty="0"/>
              <a:t>q</a:t>
            </a:r>
            <a:r>
              <a:rPr lang="en-US" sz="2000" dirty="0"/>
              <a:t>
</a:t>
            </a:r>
          </a:p>
          <a:p>
            <a:pPr marL="609600" indent="-609600">
              <a:lnSpc>
                <a:spcPct val="90000"/>
              </a:lnSpc>
              <a:buNone/>
              <a:defRPr/>
            </a:pPr>
            <a:r>
              <a:rPr lang="en-US" dirty="0"/>
              <a:t>Avoid loops: check if new sub-goal is already on the goal stack
Avoid repeated work: check if new sub-goal has already been proved true, or has already failed
</a:t>
            </a: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56323" name="Picture 5" descr="bc-horn-example01c"/>
          <p:cNvPicPr>
            <a:picLocks noChangeAspect="1" noChangeArrowheads="1"/>
          </p:cNvPicPr>
          <p:nvPr/>
        </p:nvPicPr>
        <p:blipFill>
          <a:blip r:embed="rId2"/>
          <a:srcRect/>
          <a:stretch>
            <a:fillRect/>
          </a:stretch>
        </p:blipFill>
        <p:spPr bwMode="auto">
          <a:xfrm>
            <a:off x="4191000" y="1447800"/>
            <a:ext cx="3176588" cy="4724400"/>
          </a:xfrm>
          <a:prstGeom prst="rect">
            <a:avLst/>
          </a:prstGeom>
          <a:solidFill>
            <a:schemeClr val="accent1">
              <a:lumMod val="90000"/>
            </a:schemeClr>
          </a:solid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81200" y="550697"/>
            <a:ext cx="8229600" cy="944562"/>
          </a:xfrm>
          <a:noFill/>
        </p:spPr>
        <p:txBody>
          <a:bodyPr/>
          <a:lstStyle/>
          <a:p>
            <a:pPr eaLnBrk="1" hangingPunct="1">
              <a:defRPr/>
            </a:pPr>
            <a:r>
              <a:rPr lang="en-US" dirty="0"/>
              <a:t>Agent types</a:t>
            </a:r>
          </a:p>
        </p:txBody>
      </p:sp>
      <p:sp>
        <p:nvSpPr>
          <p:cNvPr id="28675" name="Rectangle 3"/>
          <p:cNvSpPr>
            <a:spLocks noGrp="1" noChangeArrowheads="1"/>
          </p:cNvSpPr>
          <p:nvPr>
            <p:ph idx="1"/>
          </p:nvPr>
        </p:nvSpPr>
        <p:spPr>
          <a:xfrm>
            <a:off x="2133600" y="2057400"/>
            <a:ext cx="8915400" cy="3777622"/>
          </a:xfrm>
          <a:noFill/>
        </p:spPr>
        <p:txBody>
          <a:bodyPr/>
          <a:lstStyle/>
          <a:p>
            <a:pPr eaLnBrk="1" hangingPunct="1">
              <a:buFontTx/>
              <a:buNone/>
            </a:pPr>
            <a:r>
              <a:rPr lang="en-US" altLang="zh-CN" dirty="0">
                <a:ea typeface="SimSun" panose="02010600030101010101" pitchFamily="2" charset="-122"/>
              </a:rPr>
              <a:t>   Four basic types of agents in order of increasing sophistication:
</a:t>
            </a:r>
          </a:p>
          <a:p>
            <a:pPr lvl="1" eaLnBrk="1" hangingPunct="1"/>
            <a:r>
              <a:rPr lang="en-US" altLang="zh-CN" dirty="0">
                <a:ea typeface="SimSun" panose="02010600030101010101" pitchFamily="2" charset="-122"/>
              </a:rPr>
              <a:t>Simple reflex agents</a:t>
            </a:r>
          </a:p>
          <a:p>
            <a:pPr lvl="1" eaLnBrk="1" hangingPunct="1"/>
            <a:r>
              <a:rPr lang="en-US" altLang="zh-CN" dirty="0">
                <a:ea typeface="SimSun" panose="02010600030101010101" pitchFamily="2" charset="-122"/>
              </a:rPr>
              <a:t>Model-based reflex agents</a:t>
            </a:r>
          </a:p>
          <a:p>
            <a:pPr lvl="1" eaLnBrk="1" hangingPunct="1"/>
            <a:r>
              <a:rPr lang="en-US" altLang="zh-CN" dirty="0">
                <a:ea typeface="SimSun" panose="02010600030101010101" pitchFamily="2" charset="-122"/>
              </a:rPr>
              <a:t>Goal-based agents</a:t>
            </a:r>
          </a:p>
          <a:p>
            <a:pPr lvl="1" eaLnBrk="1" hangingPunct="1"/>
            <a:r>
              <a:rPr lang="en-US" altLang="zh-CN" dirty="0">
                <a:ea typeface="SimSun" panose="02010600030101010101" pitchFamily="2" charset="-122"/>
              </a:rPr>
              <a:t>Utility-based agents</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66563" name="Picture 5" descr="bc-horn-example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67587" name="Picture 4" descr="bc-horn-example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68611" name="Picture 4" descr="bc-horn-example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69635" name="Picture 4" descr="bc-horn-example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70659" name="Picture 4" descr="bc-horn-example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71683" name="Picture 4" descr="bc-horn-example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72707" name="Picture 4" descr="bc-horn-example0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73731" name="Picture 4" descr="bc-horn-example09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solidFill>
            <a:srgbClr val="FF99FF"/>
          </a:solidFill>
        </p:spPr>
        <p:txBody>
          <a:bodyPr/>
          <a:lstStyle/>
          <a:p>
            <a:pPr eaLnBrk="1" hangingPunct="1"/>
            <a:r>
              <a:rPr lang="en-US" altLang="en-US"/>
              <a:t>Backward chaining example</a:t>
            </a:r>
          </a:p>
        </p:txBody>
      </p:sp>
      <p:pic>
        <p:nvPicPr>
          <p:cNvPr id="74755" name="Picture 4" descr="bc-horn-example1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solidFill>
            <a:srgbClr val="FF99FF"/>
          </a:solidFill>
        </p:spPr>
        <p:txBody>
          <a:bodyPr/>
          <a:lstStyle/>
          <a:p>
            <a:pPr eaLnBrk="1" hangingPunct="1"/>
            <a:r>
              <a:rPr lang="en-US" altLang="en-US"/>
              <a:t>Forward vs. backward chaining</a:t>
            </a:r>
          </a:p>
        </p:txBody>
      </p:sp>
      <p:sp>
        <p:nvSpPr>
          <p:cNvPr id="66563" name="Rectangle 3"/>
          <p:cNvSpPr>
            <a:spLocks noGrp="1" noChangeArrowheads="1"/>
          </p:cNvSpPr>
          <p:nvPr>
            <p:ph type="body" idx="1"/>
          </p:nvPr>
        </p:nvSpPr>
        <p:spPr>
          <a:solidFill>
            <a:schemeClr val="accent1">
              <a:lumMod val="90000"/>
            </a:schemeClr>
          </a:solidFill>
        </p:spPr>
        <p:txBody>
          <a:bodyPr>
            <a:normAutofit fontScale="85000" lnSpcReduction="20000"/>
          </a:bodyPr>
          <a:lstStyle/>
          <a:p>
            <a:pPr eaLnBrk="1" hangingPunct="1">
              <a:lnSpc>
                <a:spcPct val="90000"/>
              </a:lnSpc>
              <a:defRPr/>
            </a:pPr>
            <a:r>
              <a:rPr lang="en-US" dirty="0"/>
              <a:t>FC is </a:t>
            </a:r>
            <a:r>
              <a:rPr lang="en-US" dirty="0">
                <a:solidFill>
                  <a:schemeClr val="accent2"/>
                </a:solidFill>
              </a:rPr>
              <a:t>data-driven</a:t>
            </a:r>
            <a:r>
              <a:rPr lang="en-US" dirty="0"/>
              <a:t>, automatic, unconscious processing,</a:t>
            </a:r>
          </a:p>
          <a:p>
            <a:pPr lvl="1" eaLnBrk="1" hangingPunct="1">
              <a:lnSpc>
                <a:spcPct val="90000"/>
              </a:lnSpc>
              <a:defRPr/>
            </a:pPr>
            <a:r>
              <a:rPr lang="en-US" dirty="0"/>
              <a:t>e.g., object recognition, routine decisions</a:t>
            </a:r>
          </a:p>
          <a:p>
            <a:pPr lvl="4" eaLnBrk="1" hangingPunct="1">
              <a:lnSpc>
                <a:spcPct val="90000"/>
              </a:lnSpc>
              <a:defRPr/>
            </a:pPr>
            <a:endParaRPr lang="en-US" sz="1600" dirty="0"/>
          </a:p>
          <a:p>
            <a:pPr eaLnBrk="1" hangingPunct="1">
              <a:lnSpc>
                <a:spcPct val="90000"/>
              </a:lnSpc>
              <a:defRPr/>
            </a:pPr>
            <a:r>
              <a:rPr lang="en-US" dirty="0"/>
              <a:t>May do lots of work that is irrelevant to the goal </a:t>
            </a:r>
          </a:p>
          <a:p>
            <a:pPr lvl="4" eaLnBrk="1" hangingPunct="1">
              <a:lnSpc>
                <a:spcPct val="90000"/>
              </a:lnSpc>
              <a:defRPr/>
            </a:pPr>
            <a:endParaRPr lang="en-US" sz="1600" dirty="0"/>
          </a:p>
          <a:p>
            <a:pPr eaLnBrk="1" hangingPunct="1">
              <a:lnSpc>
                <a:spcPct val="90000"/>
              </a:lnSpc>
              <a:defRPr/>
            </a:pPr>
            <a:r>
              <a:rPr lang="en-US" dirty="0"/>
              <a:t>BC is </a:t>
            </a:r>
            <a:r>
              <a:rPr lang="en-US" dirty="0">
                <a:solidFill>
                  <a:schemeClr val="accent2"/>
                </a:solidFill>
              </a:rPr>
              <a:t>goal-driven</a:t>
            </a:r>
            <a:r>
              <a:rPr lang="en-US" dirty="0"/>
              <a:t>, appropriate for problem-solving,</a:t>
            </a:r>
          </a:p>
          <a:p>
            <a:pPr lvl="1" eaLnBrk="1" hangingPunct="1">
              <a:lnSpc>
                <a:spcPct val="90000"/>
              </a:lnSpc>
              <a:defRPr/>
            </a:pPr>
            <a:r>
              <a:rPr lang="en-US" dirty="0"/>
              <a:t>e.g., Where are my keys? How do I get into a PhD program?</a:t>
            </a:r>
          </a:p>
          <a:p>
            <a:pPr lvl="4" eaLnBrk="1" hangingPunct="1">
              <a:lnSpc>
                <a:spcPct val="90000"/>
              </a:lnSpc>
              <a:buFontTx/>
              <a:buNone/>
              <a:defRPr/>
            </a:pPr>
            <a:r>
              <a:rPr lang="en-US" sz="1600" dirty="0"/>
              <a:t>
</a:t>
            </a:r>
          </a:p>
          <a:p>
            <a:pPr eaLnBrk="1" hangingPunct="1">
              <a:lnSpc>
                <a:spcPct val="90000"/>
              </a:lnSpc>
              <a:defRPr/>
            </a:pPr>
            <a:r>
              <a:rPr lang="en-US" dirty="0"/>
              <a:t>Complexity of BC can be </a:t>
            </a:r>
            <a:r>
              <a:rPr lang="en-US" dirty="0">
                <a:solidFill>
                  <a:srgbClr val="FF0000"/>
                </a:solidFill>
              </a:rPr>
              <a:t>much less </a:t>
            </a:r>
            <a:r>
              <a:rPr lang="en-US" dirty="0"/>
              <a:t>than linear in size of KB</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971040" y="533400"/>
            <a:ext cx="8229600" cy="792162"/>
          </a:xfrm>
          <a:noFill/>
        </p:spPr>
        <p:txBody>
          <a:bodyPr>
            <a:normAutofit/>
          </a:bodyPr>
          <a:lstStyle/>
          <a:p>
            <a:pPr eaLnBrk="1" hangingPunct="1">
              <a:defRPr/>
            </a:pPr>
            <a:r>
              <a:rPr lang="en-US" dirty="0"/>
              <a:t>Simple reflex agents</a:t>
            </a:r>
          </a:p>
        </p:txBody>
      </p:sp>
      <p:sp>
        <p:nvSpPr>
          <p:cNvPr id="3" name="Content Placeholder 2"/>
          <p:cNvSpPr>
            <a:spLocks noGrp="1"/>
          </p:cNvSpPr>
          <p:nvPr>
            <p:ph idx="1"/>
          </p:nvPr>
        </p:nvSpPr>
        <p:spPr>
          <a:xfrm>
            <a:off x="2819400" y="1752600"/>
            <a:ext cx="7391400" cy="4648200"/>
          </a:xfrm>
          <a:noFill/>
        </p:spPr>
        <p:txBody>
          <a:bodyPr>
            <a:normAutofit/>
          </a:bodyPr>
          <a:lstStyle/>
          <a:p>
            <a:pPr>
              <a:defRPr/>
            </a:pPr>
            <a:r>
              <a:rPr lang="en-US" altLang="zh-CN" sz="2000" dirty="0">
                <a:ea typeface="SimSun" panose="02010600030101010101" pitchFamily="2" charset="-122"/>
              </a:rPr>
              <a:t>It works by finding a rule whose condition matches the current situation ( as defined by the percept ) and then doing the action associated with that rule.</a:t>
            </a:r>
          </a:p>
          <a:p>
            <a:pPr>
              <a:defRPr/>
            </a:pPr>
            <a:r>
              <a:rPr lang="en-US" altLang="zh-CN" sz="2000" dirty="0">
                <a:ea typeface="SimSun" panose="02010600030101010101" pitchFamily="2" charset="-122"/>
              </a:rPr>
              <a:t>A set of condition ~ action rules / situation ~ action rules / productions / if~ then rules are defined.</a:t>
            </a:r>
          </a:p>
          <a:p>
            <a:pPr>
              <a:buFontTx/>
              <a:buNone/>
              <a:defRPr/>
            </a:pPr>
            <a:r>
              <a:rPr lang="en-US" altLang="zh-CN" sz="2000" dirty="0">
                <a:ea typeface="SimSun" panose="02010600030101010101" pitchFamily="2" charset="-122"/>
              </a:rPr>
              <a:t>		</a:t>
            </a:r>
            <a:r>
              <a:rPr lang="en-US" altLang="zh-CN" sz="2000" dirty="0" err="1">
                <a:ea typeface="SimSun" panose="02010600030101010101" pitchFamily="2" charset="-122"/>
              </a:rPr>
              <a:t>e.g</a:t>
            </a:r>
            <a:r>
              <a:rPr lang="en-US" altLang="zh-CN" sz="2000" dirty="0">
                <a:ea typeface="SimSun" panose="02010600030101010101" pitchFamily="2" charset="-122"/>
              </a:rPr>
              <a:t> if the car – in - front is braking</a:t>
            </a:r>
          </a:p>
          <a:p>
            <a:pPr>
              <a:buFontTx/>
              <a:buNone/>
              <a:defRPr/>
            </a:pPr>
            <a:r>
              <a:rPr lang="en-US" altLang="zh-CN" sz="2000" dirty="0">
                <a:ea typeface="SimSun" panose="02010600030101010101" pitchFamily="2" charset="-122"/>
              </a:rPr>
              <a:t>				then initiate – braking</a:t>
            </a:r>
          </a:p>
          <a:p>
            <a:pPr>
              <a:defRPr/>
            </a:pPr>
            <a:r>
              <a:rPr lang="en-US" altLang="zh-CN" sz="2000" dirty="0">
                <a:ea typeface="SimSun" panose="02010600030101010101" pitchFamily="2" charset="-122"/>
              </a:rPr>
              <a:t>This agent function only succeeds when the environment is fully observable.</a:t>
            </a:r>
          </a:p>
          <a:p>
            <a:pPr>
              <a:buFontTx/>
              <a:buNone/>
              <a:defRPr/>
            </a:pPr>
            <a:endParaRPr lang="en-US" altLang="zh-CN" sz="2000" dirty="0">
              <a:ea typeface="SimSun" panose="02010600030101010101" pitchFamily="2" charset="-122"/>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solidFill>
            <a:srgbClr val="FF99FF"/>
          </a:solidFill>
        </p:spPr>
        <p:txBody>
          <a:bodyPr/>
          <a:lstStyle/>
          <a:p>
            <a:pPr eaLnBrk="1" hangingPunct="1"/>
            <a:r>
              <a:rPr lang="en-US" altLang="en-US"/>
              <a:t>Inference-based agents in the wumpus world</a:t>
            </a:r>
          </a:p>
        </p:txBody>
      </p:sp>
      <p:sp>
        <p:nvSpPr>
          <p:cNvPr id="75779" name="Rectangle 3"/>
          <p:cNvSpPr>
            <a:spLocks noGrp="1" noChangeArrowheads="1"/>
          </p:cNvSpPr>
          <p:nvPr>
            <p:ph type="body" idx="1"/>
          </p:nvPr>
        </p:nvSpPr>
        <p:spPr>
          <a:xfrm>
            <a:off x="1981200" y="1600200"/>
            <a:ext cx="8229600" cy="4800600"/>
          </a:xfrm>
          <a:solidFill>
            <a:schemeClr val="accent1">
              <a:lumMod val="75000"/>
            </a:schemeClr>
          </a:solidFill>
        </p:spPr>
        <p:txBody>
          <a:bodyPr>
            <a:normAutofit fontScale="85000" lnSpcReduction="20000"/>
          </a:bodyPr>
          <a:lstStyle/>
          <a:p>
            <a:pPr eaLnBrk="1" hangingPunct="1">
              <a:lnSpc>
                <a:spcPct val="90000"/>
              </a:lnSpc>
              <a:buFontTx/>
              <a:buNone/>
              <a:defRPr/>
            </a:pPr>
            <a:r>
              <a:rPr lang="en-US" dirty="0"/>
              <a:t>A </a:t>
            </a:r>
            <a:r>
              <a:rPr lang="en-US" dirty="0" err="1"/>
              <a:t>wumpus</a:t>
            </a:r>
            <a:r>
              <a:rPr lang="en-US" dirty="0"/>
              <a:t>-world agent using propositional logic:
</a:t>
            </a:r>
          </a:p>
          <a:p>
            <a:pPr lvl="1" eaLnBrk="1" hangingPunct="1">
              <a:lnSpc>
                <a:spcPct val="90000"/>
              </a:lnSpc>
              <a:buFontTx/>
              <a:buNone/>
              <a:defRPr/>
            </a:pPr>
            <a:endParaRPr lang="en-US" dirty="0">
              <a:sym typeface="Symbol" panose="05050102010706020507" pitchFamily="18" charset="2"/>
            </a:endParaRPr>
          </a:p>
          <a:p>
            <a:pPr lvl="1" eaLnBrk="1" hangingPunct="1">
              <a:lnSpc>
                <a:spcPct val="90000"/>
              </a:lnSpc>
              <a:buFontTx/>
              <a:buNone/>
              <a:defRPr/>
            </a:pPr>
            <a:r>
              <a:rPr lang="en-US" dirty="0">
                <a:sym typeface="Symbol" panose="05050102010706020507" pitchFamily="18" charset="2"/>
              </a:rPr>
              <a:t></a:t>
            </a:r>
            <a:r>
              <a:rPr lang="en-US" dirty="0"/>
              <a:t>P</a:t>
            </a:r>
            <a:r>
              <a:rPr lang="en-US" baseline="-25000" dirty="0"/>
              <a:t>1,1</a:t>
            </a:r>
            <a:r>
              <a:rPr lang="en-US" dirty="0"/>
              <a:t> </a:t>
            </a:r>
          </a:p>
          <a:p>
            <a:pPr lvl="1" eaLnBrk="1" hangingPunct="1">
              <a:lnSpc>
                <a:spcPct val="90000"/>
              </a:lnSpc>
              <a:buFontTx/>
              <a:buNone/>
              <a:defRPr/>
            </a:pPr>
            <a:r>
              <a:rPr lang="en-US" dirty="0">
                <a:sym typeface="Symbol" panose="05050102010706020507" pitchFamily="18" charset="2"/>
              </a:rPr>
              <a:t></a:t>
            </a:r>
            <a:r>
              <a:rPr lang="en-US" dirty="0"/>
              <a:t>W</a:t>
            </a:r>
            <a:r>
              <a:rPr lang="en-US" baseline="-25000" dirty="0"/>
              <a:t>1,1</a:t>
            </a:r>
            <a:r>
              <a:rPr lang="en-US" dirty="0"/>
              <a:t> </a:t>
            </a:r>
          </a:p>
          <a:p>
            <a:pPr lvl="1" eaLnBrk="1" hangingPunct="1">
              <a:lnSpc>
                <a:spcPct val="90000"/>
              </a:lnSpc>
              <a:buFontTx/>
              <a:buNone/>
              <a:defRPr/>
            </a:pPr>
            <a:r>
              <a:rPr lang="en-US" dirty="0" err="1"/>
              <a:t>B</a:t>
            </a:r>
            <a:r>
              <a:rPr lang="en-US" baseline="-25000" dirty="0" err="1"/>
              <a:t>x,y</a:t>
            </a:r>
            <a:r>
              <a:rPr lang="en-US" dirty="0"/>
              <a:t> </a:t>
            </a:r>
            <a:r>
              <a:rPr lang="en-US" dirty="0">
                <a:sym typeface="Symbol" panose="05050102010706020507" pitchFamily="18" charset="2"/>
              </a:rPr>
              <a:t></a:t>
            </a:r>
            <a:r>
              <a:rPr lang="en-US" dirty="0"/>
              <a:t> (P</a:t>
            </a:r>
            <a:r>
              <a:rPr lang="en-US" baseline="-25000" dirty="0"/>
              <a:t>x,y+1</a:t>
            </a:r>
            <a:r>
              <a:rPr lang="en-US" dirty="0"/>
              <a:t> </a:t>
            </a:r>
            <a:r>
              <a:rPr lang="en-US" dirty="0">
                <a:sym typeface="Symbol" panose="05050102010706020507" pitchFamily="18" charset="2"/>
              </a:rPr>
              <a:t></a:t>
            </a:r>
            <a:r>
              <a:rPr lang="en-US" dirty="0"/>
              <a:t> P</a:t>
            </a:r>
            <a:r>
              <a:rPr lang="en-US" baseline="-25000" dirty="0"/>
              <a:t>x,y-1</a:t>
            </a:r>
            <a:r>
              <a:rPr lang="en-US" dirty="0"/>
              <a:t> </a:t>
            </a:r>
            <a:r>
              <a:rPr lang="en-US" dirty="0">
                <a:sym typeface="Symbol" panose="05050102010706020507" pitchFamily="18" charset="2"/>
              </a:rPr>
              <a:t></a:t>
            </a:r>
            <a:r>
              <a:rPr lang="en-US" dirty="0"/>
              <a:t> P</a:t>
            </a:r>
            <a:r>
              <a:rPr lang="en-US" baseline="-25000" dirty="0"/>
              <a:t>x+1,y</a:t>
            </a:r>
            <a:r>
              <a:rPr lang="en-US" dirty="0"/>
              <a:t> </a:t>
            </a:r>
            <a:r>
              <a:rPr lang="en-US" dirty="0">
                <a:sym typeface="Symbol" panose="05050102010706020507" pitchFamily="18" charset="2"/>
              </a:rPr>
              <a:t></a:t>
            </a:r>
            <a:r>
              <a:rPr lang="en-US" dirty="0"/>
              <a:t> P</a:t>
            </a:r>
            <a:r>
              <a:rPr lang="en-US" baseline="-25000" dirty="0"/>
              <a:t>x-1,y</a:t>
            </a:r>
            <a:r>
              <a:rPr lang="en-US" dirty="0"/>
              <a:t>) </a:t>
            </a:r>
          </a:p>
          <a:p>
            <a:pPr lvl="1" eaLnBrk="1" hangingPunct="1">
              <a:lnSpc>
                <a:spcPct val="90000"/>
              </a:lnSpc>
              <a:buFontTx/>
              <a:buNone/>
              <a:defRPr/>
            </a:pPr>
            <a:r>
              <a:rPr lang="en-US" dirty="0" err="1"/>
              <a:t>S</a:t>
            </a:r>
            <a:r>
              <a:rPr lang="en-US" baseline="-25000" dirty="0" err="1"/>
              <a:t>x,y</a:t>
            </a:r>
            <a:r>
              <a:rPr lang="en-US" dirty="0"/>
              <a:t> </a:t>
            </a:r>
            <a:r>
              <a:rPr lang="en-US" dirty="0">
                <a:sym typeface="Symbol" panose="05050102010706020507" pitchFamily="18" charset="2"/>
              </a:rPr>
              <a:t></a:t>
            </a:r>
            <a:r>
              <a:rPr lang="en-US" dirty="0"/>
              <a:t> (W</a:t>
            </a:r>
            <a:r>
              <a:rPr lang="en-US" baseline="-25000" dirty="0"/>
              <a:t>x,y+1</a:t>
            </a:r>
            <a:r>
              <a:rPr lang="en-US" dirty="0"/>
              <a:t> </a:t>
            </a:r>
            <a:r>
              <a:rPr lang="en-US" dirty="0">
                <a:sym typeface="Symbol" panose="05050102010706020507" pitchFamily="18" charset="2"/>
              </a:rPr>
              <a:t></a:t>
            </a:r>
            <a:r>
              <a:rPr lang="en-US" dirty="0"/>
              <a:t> W</a:t>
            </a:r>
            <a:r>
              <a:rPr lang="en-US" baseline="-25000" dirty="0"/>
              <a:t>x,y-1</a:t>
            </a:r>
            <a:r>
              <a:rPr lang="en-US" dirty="0"/>
              <a:t> </a:t>
            </a:r>
            <a:r>
              <a:rPr lang="en-US" dirty="0">
                <a:sym typeface="Symbol" panose="05050102010706020507" pitchFamily="18" charset="2"/>
              </a:rPr>
              <a:t></a:t>
            </a:r>
            <a:r>
              <a:rPr lang="en-US" dirty="0"/>
              <a:t> W</a:t>
            </a:r>
            <a:r>
              <a:rPr lang="en-US" baseline="-25000" dirty="0"/>
              <a:t>x+1,y</a:t>
            </a:r>
            <a:r>
              <a:rPr lang="en-US" dirty="0"/>
              <a:t> </a:t>
            </a:r>
            <a:r>
              <a:rPr lang="en-US" dirty="0">
                <a:sym typeface="Symbol" panose="05050102010706020507" pitchFamily="18" charset="2"/>
              </a:rPr>
              <a:t></a:t>
            </a:r>
            <a:r>
              <a:rPr lang="en-US" dirty="0"/>
              <a:t> W</a:t>
            </a:r>
            <a:r>
              <a:rPr lang="en-US" baseline="-25000" dirty="0"/>
              <a:t>x-1,y</a:t>
            </a:r>
            <a:r>
              <a:rPr lang="en-US" dirty="0"/>
              <a:t>)</a:t>
            </a:r>
          </a:p>
          <a:p>
            <a:pPr lvl="1" eaLnBrk="1" hangingPunct="1">
              <a:lnSpc>
                <a:spcPct val="90000"/>
              </a:lnSpc>
              <a:buFontTx/>
              <a:buNone/>
              <a:defRPr/>
            </a:pPr>
            <a:r>
              <a:rPr lang="en-US" dirty="0"/>
              <a:t>W</a:t>
            </a:r>
            <a:r>
              <a:rPr lang="en-US" baseline="-25000" dirty="0"/>
              <a:t>1,1</a:t>
            </a:r>
            <a:r>
              <a:rPr lang="en-US" dirty="0"/>
              <a:t> </a:t>
            </a:r>
            <a:r>
              <a:rPr lang="en-US" dirty="0">
                <a:sym typeface="Symbol" panose="05050102010706020507" pitchFamily="18" charset="2"/>
              </a:rPr>
              <a:t></a:t>
            </a:r>
            <a:r>
              <a:rPr lang="en-US" dirty="0"/>
              <a:t> W</a:t>
            </a:r>
            <a:r>
              <a:rPr lang="en-US" baseline="-25000" dirty="0"/>
              <a:t>1,2</a:t>
            </a:r>
            <a:r>
              <a:rPr lang="en-US" dirty="0"/>
              <a:t> </a:t>
            </a:r>
            <a:r>
              <a:rPr lang="en-US" dirty="0">
                <a:sym typeface="Symbol" panose="05050102010706020507" pitchFamily="18" charset="2"/>
              </a:rPr>
              <a:t></a:t>
            </a:r>
            <a:r>
              <a:rPr lang="en-US" dirty="0"/>
              <a:t> … </a:t>
            </a:r>
            <a:r>
              <a:rPr lang="en-US" dirty="0">
                <a:sym typeface="Symbol" panose="05050102010706020507" pitchFamily="18" charset="2"/>
              </a:rPr>
              <a:t></a:t>
            </a:r>
            <a:r>
              <a:rPr lang="en-US" dirty="0"/>
              <a:t> W</a:t>
            </a:r>
            <a:r>
              <a:rPr lang="en-US" baseline="-25000" dirty="0"/>
              <a:t>4,4</a:t>
            </a:r>
            <a:r>
              <a:rPr lang="en-US" dirty="0"/>
              <a:t> </a:t>
            </a:r>
          </a:p>
          <a:p>
            <a:pPr lvl="1" eaLnBrk="1" hangingPunct="1">
              <a:lnSpc>
                <a:spcPct val="90000"/>
              </a:lnSpc>
              <a:buFontTx/>
              <a:buNone/>
              <a:defRPr/>
            </a:pPr>
            <a:r>
              <a:rPr lang="en-US" dirty="0">
                <a:sym typeface="Symbol" panose="05050102010706020507" pitchFamily="18" charset="2"/>
              </a:rPr>
              <a:t></a:t>
            </a:r>
            <a:r>
              <a:rPr lang="en-US" dirty="0"/>
              <a:t>W</a:t>
            </a:r>
            <a:r>
              <a:rPr lang="en-US" baseline="-25000" dirty="0"/>
              <a:t>1,1</a:t>
            </a:r>
            <a:r>
              <a:rPr lang="en-US" dirty="0"/>
              <a:t> </a:t>
            </a:r>
            <a:r>
              <a:rPr lang="en-US" dirty="0">
                <a:sym typeface="Symbol" panose="05050102010706020507" pitchFamily="18" charset="2"/>
              </a:rPr>
              <a:t></a:t>
            </a:r>
            <a:r>
              <a:rPr lang="en-US" dirty="0"/>
              <a:t> </a:t>
            </a:r>
            <a:r>
              <a:rPr lang="en-US" dirty="0">
                <a:sym typeface="Symbol" panose="05050102010706020507" pitchFamily="18" charset="2"/>
              </a:rPr>
              <a:t></a:t>
            </a:r>
            <a:r>
              <a:rPr lang="en-US" dirty="0"/>
              <a:t>W</a:t>
            </a:r>
            <a:r>
              <a:rPr lang="en-US" baseline="-25000" dirty="0"/>
              <a:t>1,2</a:t>
            </a:r>
            <a:r>
              <a:rPr lang="en-US" dirty="0"/>
              <a:t> </a:t>
            </a:r>
          </a:p>
          <a:p>
            <a:pPr lvl="1" eaLnBrk="1" hangingPunct="1">
              <a:lnSpc>
                <a:spcPct val="90000"/>
              </a:lnSpc>
              <a:buFontTx/>
              <a:buNone/>
              <a:defRPr/>
            </a:pPr>
            <a:r>
              <a:rPr lang="en-US" dirty="0">
                <a:sym typeface="Symbol" panose="05050102010706020507" pitchFamily="18" charset="2"/>
              </a:rPr>
              <a:t></a:t>
            </a:r>
            <a:r>
              <a:rPr lang="en-US" dirty="0"/>
              <a:t>W</a:t>
            </a:r>
            <a:r>
              <a:rPr lang="en-US" baseline="-25000" dirty="0"/>
              <a:t>1,1</a:t>
            </a:r>
            <a:r>
              <a:rPr lang="en-US" dirty="0"/>
              <a:t> </a:t>
            </a:r>
            <a:r>
              <a:rPr lang="en-US" dirty="0">
                <a:sym typeface="Symbol" panose="05050102010706020507" pitchFamily="18" charset="2"/>
              </a:rPr>
              <a:t></a:t>
            </a:r>
            <a:r>
              <a:rPr lang="en-US" dirty="0"/>
              <a:t> </a:t>
            </a:r>
            <a:r>
              <a:rPr lang="en-US" dirty="0">
                <a:sym typeface="Symbol" panose="05050102010706020507" pitchFamily="18" charset="2"/>
              </a:rPr>
              <a:t></a:t>
            </a:r>
            <a:r>
              <a:rPr lang="en-US" dirty="0"/>
              <a:t>W</a:t>
            </a:r>
            <a:r>
              <a:rPr lang="en-US" baseline="-25000" dirty="0"/>
              <a:t>1,3</a:t>
            </a:r>
            <a:r>
              <a:rPr lang="en-US" dirty="0"/>
              <a:t> </a:t>
            </a:r>
          </a:p>
          <a:p>
            <a:pPr lvl="1" eaLnBrk="1" hangingPunct="1">
              <a:lnSpc>
                <a:spcPct val="90000"/>
              </a:lnSpc>
              <a:buFontTx/>
              <a:buNone/>
              <a:defRPr/>
            </a:pPr>
            <a:r>
              <a:rPr lang="en-US" dirty="0"/>
              <a:t>…
</a:t>
            </a:r>
          </a:p>
          <a:p>
            <a:pPr eaLnBrk="1" hangingPunct="1">
              <a:lnSpc>
                <a:spcPct val="90000"/>
              </a:lnSpc>
              <a:buFontTx/>
              <a:buNone/>
              <a:defRPr/>
            </a:pPr>
            <a:r>
              <a:rPr lang="en-US" dirty="0">
                <a:sym typeface="Symbol" panose="05050102010706020507" pitchFamily="18" charset="2"/>
              </a:rPr>
              <a:t> </a:t>
            </a:r>
            <a:r>
              <a:rPr lang="en-US" dirty="0"/>
              <a:t>64 distinct proposition symbols, 155 sentences
</a:t>
            </a: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srcRect l="27344" t="14583" r="4688" b="20833"/>
          <a:stretch>
            <a:fillRect/>
          </a:stretch>
        </p:blipFill>
        <p:spPr bwMode="auto">
          <a:xfrm>
            <a:off x="1981200" y="304801"/>
            <a:ext cx="8229600" cy="5864225"/>
          </a:xfrm>
          <a:prstGeom prst="rect">
            <a:avLst/>
          </a:prstGeom>
          <a:solidFill>
            <a:schemeClr val="accent1">
              <a:lumMod val="75000"/>
            </a:schemeClr>
          </a:solidFill>
          <a:ln w="9525">
            <a:noFill/>
            <a:miter lim="800000"/>
            <a:headEnd/>
            <a:tailEnd/>
          </a:ln>
        </p:spPr>
      </p:pic>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solidFill>
            <a:srgbClr val="FF99FF"/>
          </a:solidFill>
        </p:spPr>
        <p:txBody>
          <a:bodyPr/>
          <a:lstStyle/>
          <a:p>
            <a:pPr eaLnBrk="1" hangingPunct="1"/>
            <a:r>
              <a:rPr lang="en-US" altLang="en-US"/>
              <a:t>Summary</a:t>
            </a:r>
          </a:p>
        </p:txBody>
      </p:sp>
      <p:sp>
        <p:nvSpPr>
          <p:cNvPr id="78851" name="Rectangle 3"/>
          <p:cNvSpPr>
            <a:spLocks noGrp="1" noChangeArrowheads="1"/>
          </p:cNvSpPr>
          <p:nvPr>
            <p:ph type="body" idx="1"/>
          </p:nvPr>
        </p:nvSpPr>
        <p:spPr>
          <a:solidFill>
            <a:schemeClr val="accent1">
              <a:lumMod val="75000"/>
            </a:schemeClr>
          </a:solidFill>
        </p:spPr>
        <p:txBody>
          <a:bodyPr>
            <a:normAutofit fontScale="85000" lnSpcReduction="20000"/>
          </a:bodyPr>
          <a:lstStyle/>
          <a:p>
            <a:pPr eaLnBrk="1" hangingPunct="1">
              <a:lnSpc>
                <a:spcPct val="80000"/>
              </a:lnSpc>
              <a:defRPr/>
            </a:pPr>
            <a:r>
              <a:rPr lang="en-US" sz="2000" dirty="0"/>
              <a:t>Logical agents apply </a:t>
            </a:r>
            <a:r>
              <a:rPr lang="en-US" sz="2000" dirty="0">
                <a:solidFill>
                  <a:schemeClr val="accent2"/>
                </a:solidFill>
              </a:rPr>
              <a:t>inference</a:t>
            </a:r>
            <a:r>
              <a:rPr lang="en-US" sz="2000" dirty="0"/>
              <a:t> to a </a:t>
            </a:r>
            <a:r>
              <a:rPr lang="en-US" sz="2000" dirty="0">
                <a:solidFill>
                  <a:schemeClr val="accent2"/>
                </a:solidFill>
              </a:rPr>
              <a:t>knowledge base</a:t>
            </a:r>
            <a:r>
              <a:rPr lang="en-US" sz="2000" dirty="0"/>
              <a:t> to derive new information and make decisions</a:t>
            </a:r>
          </a:p>
          <a:p>
            <a:pPr eaLnBrk="1" hangingPunct="1">
              <a:lnSpc>
                <a:spcPct val="80000"/>
              </a:lnSpc>
              <a:defRPr/>
            </a:pPr>
            <a:r>
              <a:rPr lang="en-US" sz="2000" dirty="0"/>
              <a:t>Basic concepts of logic:</a:t>
            </a:r>
          </a:p>
          <a:p>
            <a:pPr lvl="1" eaLnBrk="1" hangingPunct="1">
              <a:lnSpc>
                <a:spcPct val="80000"/>
              </a:lnSpc>
              <a:defRPr/>
            </a:pPr>
            <a:r>
              <a:rPr lang="en-US" sz="1800" dirty="0">
                <a:solidFill>
                  <a:schemeClr val="accent2"/>
                </a:solidFill>
              </a:rPr>
              <a:t>syntax</a:t>
            </a:r>
            <a:r>
              <a:rPr lang="en-US" sz="1800" dirty="0"/>
              <a:t>: formal structure of </a:t>
            </a:r>
            <a:r>
              <a:rPr lang="en-US" sz="1800" dirty="0">
                <a:solidFill>
                  <a:schemeClr val="accent2"/>
                </a:solidFill>
              </a:rPr>
              <a:t>sentences</a:t>
            </a:r>
            <a:endParaRPr lang="en-US" sz="1800" dirty="0"/>
          </a:p>
          <a:p>
            <a:pPr lvl="1" eaLnBrk="1" hangingPunct="1">
              <a:lnSpc>
                <a:spcPct val="80000"/>
              </a:lnSpc>
              <a:defRPr/>
            </a:pPr>
            <a:r>
              <a:rPr lang="en-US" sz="1800" dirty="0">
                <a:solidFill>
                  <a:schemeClr val="accent2"/>
                </a:solidFill>
              </a:rPr>
              <a:t>semantics</a:t>
            </a:r>
            <a:r>
              <a:rPr lang="en-US" sz="1800" dirty="0"/>
              <a:t>: </a:t>
            </a:r>
            <a:r>
              <a:rPr lang="en-US" sz="1800" dirty="0">
                <a:solidFill>
                  <a:schemeClr val="accent2"/>
                </a:solidFill>
              </a:rPr>
              <a:t>truth</a:t>
            </a:r>
            <a:r>
              <a:rPr lang="en-US" sz="1800" dirty="0"/>
              <a:t> of sentences </a:t>
            </a:r>
            <a:r>
              <a:rPr lang="en-US" sz="1800" dirty="0" err="1"/>
              <a:t>w.r.t</a:t>
            </a:r>
            <a:r>
              <a:rPr lang="en-US" sz="1800" dirty="0"/>
              <a:t> </a:t>
            </a:r>
            <a:r>
              <a:rPr lang="en-US" sz="1800" dirty="0">
                <a:solidFill>
                  <a:schemeClr val="accent2"/>
                </a:solidFill>
              </a:rPr>
              <a:t>models</a:t>
            </a:r>
            <a:endParaRPr lang="en-US" sz="1800" dirty="0"/>
          </a:p>
          <a:p>
            <a:pPr lvl="1" eaLnBrk="1" hangingPunct="1">
              <a:lnSpc>
                <a:spcPct val="80000"/>
              </a:lnSpc>
              <a:defRPr/>
            </a:pPr>
            <a:r>
              <a:rPr lang="en-US" sz="1800" dirty="0">
                <a:solidFill>
                  <a:schemeClr val="accent2"/>
                </a:solidFill>
              </a:rPr>
              <a:t>entailment</a:t>
            </a:r>
            <a:r>
              <a:rPr lang="en-US" sz="1800" dirty="0"/>
              <a:t>: necessary truth of one sentence given another</a:t>
            </a:r>
          </a:p>
          <a:p>
            <a:pPr lvl="1" eaLnBrk="1" hangingPunct="1">
              <a:lnSpc>
                <a:spcPct val="80000"/>
              </a:lnSpc>
              <a:defRPr/>
            </a:pPr>
            <a:r>
              <a:rPr lang="en-US" sz="1800" dirty="0">
                <a:solidFill>
                  <a:schemeClr val="accent2"/>
                </a:solidFill>
              </a:rPr>
              <a:t>inference</a:t>
            </a:r>
            <a:r>
              <a:rPr lang="en-US" sz="1800" dirty="0"/>
              <a:t>: deriving sentences from other sentences</a:t>
            </a:r>
          </a:p>
          <a:p>
            <a:pPr lvl="1" eaLnBrk="1" hangingPunct="1">
              <a:lnSpc>
                <a:spcPct val="80000"/>
              </a:lnSpc>
              <a:defRPr/>
            </a:pPr>
            <a:r>
              <a:rPr lang="en-US" sz="1800" dirty="0">
                <a:solidFill>
                  <a:schemeClr val="accent2"/>
                </a:solidFill>
              </a:rPr>
              <a:t>soundness</a:t>
            </a:r>
            <a:r>
              <a:rPr lang="en-US" sz="1800" dirty="0"/>
              <a:t>: derivations produce only entailed sentences</a:t>
            </a:r>
          </a:p>
          <a:p>
            <a:pPr lvl="1" eaLnBrk="1" hangingPunct="1">
              <a:lnSpc>
                <a:spcPct val="80000"/>
              </a:lnSpc>
              <a:defRPr/>
            </a:pPr>
            <a:r>
              <a:rPr lang="en-US" sz="1800" dirty="0">
                <a:solidFill>
                  <a:schemeClr val="accent2"/>
                </a:solidFill>
              </a:rPr>
              <a:t>completeness</a:t>
            </a:r>
            <a:r>
              <a:rPr lang="en-US" sz="1800" dirty="0"/>
              <a:t>: derivations can produce all entailed sentences</a:t>
            </a:r>
          </a:p>
          <a:p>
            <a:pPr eaLnBrk="1" hangingPunct="1">
              <a:lnSpc>
                <a:spcPct val="80000"/>
              </a:lnSpc>
              <a:defRPr/>
            </a:pPr>
            <a:r>
              <a:rPr lang="en-US" sz="2000" dirty="0" err="1"/>
              <a:t>Wumpus</a:t>
            </a:r>
            <a:r>
              <a:rPr lang="en-US" sz="2000" dirty="0"/>
              <a:t> world requires the ability to represent partial and negated information, reason by cases, etc.</a:t>
            </a:r>
          </a:p>
          <a:p>
            <a:pPr eaLnBrk="1" hangingPunct="1">
              <a:lnSpc>
                <a:spcPct val="80000"/>
              </a:lnSpc>
              <a:defRPr/>
            </a:pPr>
            <a:r>
              <a:rPr lang="en-US" sz="2000" dirty="0"/>
              <a:t>Resolution is complete for propositional logic</a:t>
            </a:r>
            <a:br>
              <a:rPr lang="en-US" sz="2000" dirty="0"/>
            </a:br>
            <a:r>
              <a:rPr lang="en-US" sz="2000" dirty="0"/>
              <a:t>Forward, backward chaining are linear-time, complete for Horn clauses</a:t>
            </a:r>
          </a:p>
          <a:p>
            <a:pPr eaLnBrk="1" hangingPunct="1">
              <a:lnSpc>
                <a:spcPct val="80000"/>
              </a:lnSpc>
              <a:defRPr/>
            </a:pPr>
            <a:r>
              <a:rPr lang="en-US" sz="2000" dirty="0"/>
              <a:t>Propositional logic lacks expressive power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33400"/>
            <a:ext cx="9829800" cy="1270464"/>
          </a:xfrm>
        </p:spPr>
        <p:txBody>
          <a:bodyPr>
            <a:normAutofit fontScale="90000"/>
          </a:bodyPr>
          <a:lstStyle/>
          <a:p>
            <a:r>
              <a:rPr lang="en-US" dirty="0"/>
              <a:t>A Simple Reflex Agent:</a:t>
            </a:r>
            <a:br>
              <a:rPr lang="en-US" dirty="0"/>
            </a:br>
            <a:r>
              <a:rPr lang="en-US" sz="4000" dirty="0"/>
              <a:t>In the two-state vacuum environment </a:t>
            </a:r>
          </a:p>
        </p:txBody>
      </p:sp>
      <p:sp>
        <p:nvSpPr>
          <p:cNvPr id="3" name="Content Placeholder 2"/>
          <p:cNvSpPr>
            <a:spLocks noGrp="1"/>
          </p:cNvSpPr>
          <p:nvPr>
            <p:ph idx="1"/>
          </p:nvPr>
        </p:nvSpPr>
        <p:spPr>
          <a:xfrm>
            <a:off x="1905000" y="2362200"/>
            <a:ext cx="8915400" cy="3777622"/>
          </a:xfrm>
        </p:spPr>
        <p:txBody>
          <a:bodyPr>
            <a:normAutofit lnSpcReduction="10000"/>
          </a:bodyPr>
          <a:lstStyle/>
          <a:p>
            <a:pPr marL="0" indent="0">
              <a:buNone/>
            </a:pPr>
            <a:r>
              <a:rPr lang="en-US" sz="2800" dirty="0">
                <a:latin typeface="+mj-lt"/>
              </a:rPr>
              <a:t>The agent program for a simple reflex agent in the two-state vacuum environment:</a:t>
            </a:r>
            <a:endParaRPr lang="en-US" sz="2800" b="1" dirty="0">
              <a:latin typeface="+mj-lt"/>
            </a:endParaRPr>
          </a:p>
          <a:p>
            <a:pPr algn="l"/>
            <a:endParaRPr lang="en-US" sz="2800" b="1" dirty="0">
              <a:latin typeface="+mj-lt"/>
            </a:endParaRPr>
          </a:p>
          <a:p>
            <a:pPr marL="0" indent="0">
              <a:buNone/>
            </a:pPr>
            <a:r>
              <a:rPr lang="en-US" b="1" i="0" u="none" strike="noStrike" baseline="0" dirty="0">
                <a:latin typeface="+mj-lt"/>
              </a:rPr>
              <a:t>function </a:t>
            </a:r>
            <a:r>
              <a:rPr lang="en-US" b="0" i="0" u="none" strike="noStrike" baseline="0" dirty="0">
                <a:latin typeface="+mj-lt"/>
              </a:rPr>
              <a:t>REFLEX-VACUUM-AGENT([location, status]) </a:t>
            </a:r>
            <a:r>
              <a:rPr lang="en-US" b="1" i="0" u="none" strike="noStrike" baseline="0" dirty="0">
                <a:latin typeface="+mj-lt"/>
              </a:rPr>
              <a:t>returns </a:t>
            </a:r>
            <a:r>
              <a:rPr lang="en-US" b="0" i="0" u="none" strike="noStrike" baseline="0" dirty="0">
                <a:latin typeface="+mj-lt"/>
              </a:rPr>
              <a:t>an action</a:t>
            </a:r>
          </a:p>
          <a:p>
            <a:pPr marL="0" indent="0">
              <a:buNone/>
            </a:pPr>
            <a:r>
              <a:rPr lang="en-US" b="1" i="0" u="none" strike="noStrike" baseline="0" dirty="0">
                <a:latin typeface="+mj-lt"/>
              </a:rPr>
              <a:t>	if </a:t>
            </a:r>
            <a:r>
              <a:rPr lang="en-US" b="0" i="0" u="none" strike="noStrike" baseline="0" dirty="0">
                <a:latin typeface="+mj-lt"/>
              </a:rPr>
              <a:t>status = Dirty </a:t>
            </a:r>
            <a:r>
              <a:rPr lang="en-US" b="1" i="0" u="none" strike="noStrike" baseline="0" dirty="0">
                <a:latin typeface="+mj-lt"/>
              </a:rPr>
              <a:t>then return </a:t>
            </a:r>
            <a:r>
              <a:rPr lang="en-US" b="0" i="0" u="none" strike="noStrike" baseline="0" dirty="0">
                <a:latin typeface="+mj-lt"/>
              </a:rPr>
              <a:t>Suck</a:t>
            </a:r>
          </a:p>
          <a:p>
            <a:pPr marL="0" indent="0">
              <a:buNone/>
            </a:pPr>
            <a:r>
              <a:rPr lang="en-US" b="1" i="0" u="none" strike="noStrike" baseline="0" dirty="0">
                <a:latin typeface="+mj-lt"/>
              </a:rPr>
              <a:t>	else if </a:t>
            </a:r>
            <a:r>
              <a:rPr lang="en-US" b="0" i="0" u="none" strike="noStrike" baseline="0" dirty="0">
                <a:latin typeface="+mj-lt"/>
              </a:rPr>
              <a:t>location = A </a:t>
            </a:r>
            <a:r>
              <a:rPr lang="en-US" b="1" i="0" u="none" strike="noStrike" baseline="0" dirty="0">
                <a:latin typeface="+mj-lt"/>
              </a:rPr>
              <a:t>then return </a:t>
            </a:r>
            <a:r>
              <a:rPr lang="en-US" b="0" i="0" u="none" strike="noStrike" baseline="0" dirty="0">
                <a:latin typeface="+mj-lt"/>
              </a:rPr>
              <a:t>Right</a:t>
            </a:r>
          </a:p>
          <a:p>
            <a:pPr marL="0" indent="0">
              <a:buNone/>
            </a:pPr>
            <a:r>
              <a:rPr lang="en-US" b="1" i="0" u="none" strike="noStrike" baseline="0" dirty="0">
                <a:latin typeface="+mj-lt"/>
              </a:rPr>
              <a:t>	else if </a:t>
            </a:r>
            <a:r>
              <a:rPr lang="en-US" b="0" i="0" u="none" strike="noStrike" baseline="0" dirty="0">
                <a:latin typeface="+mj-lt"/>
              </a:rPr>
              <a:t>location = B </a:t>
            </a:r>
            <a:r>
              <a:rPr lang="en-US" b="1" i="0" u="none" strike="noStrike" baseline="0" dirty="0">
                <a:latin typeface="+mj-lt"/>
              </a:rPr>
              <a:t>then return </a:t>
            </a:r>
            <a:r>
              <a:rPr lang="en-US" b="0" i="0" u="none" strike="noStrike" baseline="0" dirty="0">
                <a:latin typeface="+mj-lt"/>
              </a:rPr>
              <a:t>Left</a:t>
            </a:r>
            <a:endParaRPr lang="en-US" dirty="0">
              <a:latin typeface="+mj-l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080" y="597291"/>
            <a:ext cx="10515600" cy="1280890"/>
          </a:xfrm>
        </p:spPr>
        <p:txBody>
          <a:bodyPr>
            <a:normAutofit fontScale="90000"/>
          </a:bodyPr>
          <a:lstStyle/>
          <a:p>
            <a:r>
              <a:rPr lang="en-US" dirty="0"/>
              <a:t>A Simple Reflex Agent with Internal State:</a:t>
            </a:r>
            <a:br>
              <a:rPr lang="en-US" dirty="0"/>
            </a:br>
            <a:r>
              <a:rPr lang="en-US" dirty="0"/>
              <a:t>In the two-state vacuum environment </a:t>
            </a:r>
          </a:p>
        </p:txBody>
      </p:sp>
      <p:sp>
        <p:nvSpPr>
          <p:cNvPr id="5" name="TextBox 4"/>
          <p:cNvSpPr txBox="1"/>
          <p:nvPr/>
        </p:nvSpPr>
        <p:spPr>
          <a:xfrm>
            <a:off x="2362200" y="2057400"/>
            <a:ext cx="7315200" cy="4524315"/>
          </a:xfrm>
          <a:prstGeom prst="rect">
            <a:avLst/>
          </a:prstGeom>
          <a:noFill/>
        </p:spPr>
        <p:txBody>
          <a:bodyPr wrap="square">
            <a:spAutoFit/>
          </a:bodyPr>
          <a:lstStyle/>
          <a:p>
            <a:r>
              <a:rPr lang="en-US" b="1" dirty="0">
                <a:latin typeface="+mj-lt"/>
              </a:rPr>
              <a:t>function </a:t>
            </a:r>
            <a:r>
              <a:rPr lang="en-US" dirty="0">
                <a:latin typeface="+mj-lt"/>
              </a:rPr>
              <a:t>REFLEX-VACUUM-AGENT([location, status]) </a:t>
            </a:r>
            <a:r>
              <a:rPr lang="en-US" b="1" dirty="0">
                <a:latin typeface="+mj-lt"/>
              </a:rPr>
              <a:t>returns </a:t>
            </a:r>
            <a:r>
              <a:rPr lang="en-US" dirty="0">
                <a:latin typeface="+mj-lt"/>
              </a:rPr>
              <a:t>an action</a:t>
            </a:r>
          </a:p>
          <a:p>
            <a:r>
              <a:rPr lang="en-US" b="1" dirty="0">
                <a:latin typeface="+mj-lt"/>
              </a:rPr>
              <a:t>	static: </a:t>
            </a:r>
            <a:r>
              <a:rPr lang="en-US" i="1" dirty="0">
                <a:latin typeface="+mj-lt"/>
              </a:rPr>
              <a:t>remind, </a:t>
            </a:r>
            <a:r>
              <a:rPr lang="en-US" dirty="0">
                <a:latin typeface="+mj-lt"/>
              </a:rPr>
              <a:t>keeps track of clean status, initially zero</a:t>
            </a:r>
            <a:endParaRPr lang="en-US" i="1" dirty="0">
              <a:latin typeface="+mj-lt"/>
            </a:endParaRPr>
          </a:p>
          <a:p>
            <a:r>
              <a:rPr lang="en-US" b="1" dirty="0">
                <a:latin typeface="+mj-lt"/>
              </a:rPr>
              <a:t>	if </a:t>
            </a:r>
            <a:r>
              <a:rPr lang="en-US" dirty="0">
                <a:latin typeface="+mj-lt"/>
              </a:rPr>
              <a:t>status = Dirty </a:t>
            </a:r>
            <a:r>
              <a:rPr lang="en-US" b="1" dirty="0">
                <a:latin typeface="+mj-lt"/>
              </a:rPr>
              <a:t>then return </a:t>
            </a:r>
            <a:r>
              <a:rPr lang="en-US" dirty="0">
                <a:latin typeface="+mj-lt"/>
              </a:rPr>
              <a:t>Suck</a:t>
            </a:r>
          </a:p>
          <a:p>
            <a:r>
              <a:rPr lang="en-US" b="1" dirty="0">
                <a:latin typeface="+mj-lt"/>
              </a:rPr>
              <a:t>	else if (</a:t>
            </a:r>
            <a:r>
              <a:rPr lang="en-US" dirty="0">
                <a:latin typeface="+mj-lt"/>
              </a:rPr>
              <a:t>location = A and </a:t>
            </a:r>
            <a:r>
              <a:rPr lang="en-US" i="1" dirty="0">
                <a:latin typeface="+mj-lt"/>
              </a:rPr>
              <a:t>remind</a:t>
            </a:r>
            <a:r>
              <a:rPr lang="en-US" dirty="0">
                <a:latin typeface="+mj-lt"/>
              </a:rPr>
              <a:t>&lt;1) </a:t>
            </a:r>
            <a:r>
              <a:rPr lang="en-US" b="1" dirty="0">
                <a:latin typeface="+mj-lt"/>
              </a:rPr>
              <a:t>then </a:t>
            </a:r>
          </a:p>
          <a:p>
            <a:r>
              <a:rPr lang="en-US" b="1" dirty="0">
                <a:latin typeface="+mj-lt"/>
              </a:rPr>
              <a:t>	{</a:t>
            </a:r>
          </a:p>
          <a:p>
            <a:r>
              <a:rPr lang="en-US" b="1" dirty="0">
                <a:latin typeface="+mj-lt"/>
              </a:rPr>
              <a:t>	</a:t>
            </a:r>
            <a:r>
              <a:rPr lang="en-US" i="1" dirty="0">
                <a:latin typeface="+mj-lt"/>
              </a:rPr>
              <a:t>remind</a:t>
            </a:r>
            <a:r>
              <a:rPr lang="en-US" b="1" dirty="0">
                <a:latin typeface="+mj-lt"/>
              </a:rPr>
              <a:t>=</a:t>
            </a:r>
            <a:r>
              <a:rPr lang="en-US" i="1" dirty="0">
                <a:latin typeface="+mj-lt"/>
              </a:rPr>
              <a:t>remind</a:t>
            </a:r>
            <a:r>
              <a:rPr lang="en-US" b="1" dirty="0">
                <a:latin typeface="+mj-lt"/>
              </a:rPr>
              <a:t> +1</a:t>
            </a:r>
          </a:p>
          <a:p>
            <a:r>
              <a:rPr lang="en-US" b="1" dirty="0">
                <a:latin typeface="+mj-lt"/>
              </a:rPr>
              <a:t>	return </a:t>
            </a:r>
            <a:r>
              <a:rPr lang="en-US" dirty="0">
                <a:latin typeface="+mj-lt"/>
              </a:rPr>
              <a:t>Right</a:t>
            </a:r>
          </a:p>
          <a:p>
            <a:r>
              <a:rPr lang="en-US" dirty="0">
                <a:latin typeface="+mj-lt"/>
              </a:rPr>
              <a:t>	}</a:t>
            </a:r>
          </a:p>
          <a:p>
            <a:r>
              <a:rPr lang="en-US" b="1" dirty="0">
                <a:latin typeface="+mj-lt"/>
              </a:rPr>
              <a:t>	else if (</a:t>
            </a:r>
            <a:r>
              <a:rPr lang="en-US" dirty="0">
                <a:latin typeface="+mj-lt"/>
              </a:rPr>
              <a:t>location = B  and remind&lt;1)</a:t>
            </a:r>
            <a:r>
              <a:rPr lang="en-US" b="1" dirty="0">
                <a:latin typeface="+mj-lt"/>
              </a:rPr>
              <a:t>then</a:t>
            </a:r>
          </a:p>
          <a:p>
            <a:r>
              <a:rPr lang="en-US" b="1" dirty="0">
                <a:latin typeface="+mj-lt"/>
              </a:rPr>
              <a:t>	{</a:t>
            </a:r>
          </a:p>
          <a:p>
            <a:r>
              <a:rPr lang="en-US" b="1" dirty="0">
                <a:latin typeface="+mj-lt"/>
              </a:rPr>
              <a:t>	</a:t>
            </a:r>
            <a:r>
              <a:rPr lang="en-US" i="1" dirty="0">
                <a:latin typeface="+mj-lt"/>
              </a:rPr>
              <a:t>remind</a:t>
            </a:r>
            <a:r>
              <a:rPr lang="en-US" b="1" dirty="0">
                <a:latin typeface="+mj-lt"/>
              </a:rPr>
              <a:t>=</a:t>
            </a:r>
            <a:r>
              <a:rPr lang="en-US" i="1" dirty="0">
                <a:latin typeface="+mj-lt"/>
              </a:rPr>
              <a:t>remind</a:t>
            </a:r>
            <a:r>
              <a:rPr lang="en-US" b="1" dirty="0">
                <a:latin typeface="+mj-lt"/>
              </a:rPr>
              <a:t>+1</a:t>
            </a:r>
          </a:p>
          <a:p>
            <a:r>
              <a:rPr lang="en-US" b="1" dirty="0">
                <a:latin typeface="+mj-lt"/>
              </a:rPr>
              <a:t>	return </a:t>
            </a:r>
            <a:r>
              <a:rPr lang="en-US" dirty="0">
                <a:latin typeface="+mj-lt"/>
              </a:rPr>
              <a:t>Left</a:t>
            </a:r>
          </a:p>
          <a:p>
            <a:r>
              <a:rPr lang="en-US" dirty="0">
                <a:latin typeface="+mj-lt"/>
              </a:rPr>
              <a:t>	}</a:t>
            </a:r>
          </a:p>
          <a:p>
            <a:r>
              <a:rPr lang="en-US" dirty="0">
                <a:latin typeface="+mj-lt"/>
              </a:rPr>
              <a:t>	</a:t>
            </a:r>
            <a:r>
              <a:rPr lang="en-US" b="1" dirty="0">
                <a:latin typeface="+mj-lt"/>
              </a:rPr>
              <a:t>else return </a:t>
            </a:r>
            <a:r>
              <a:rPr lang="en-US" dirty="0">
                <a:latin typeface="+mj-lt"/>
              </a:rPr>
              <a:t>NOP</a:t>
            </a:r>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1200" y="533400"/>
            <a:ext cx="8229600" cy="792162"/>
          </a:xfrm>
          <a:noFill/>
        </p:spPr>
        <p:txBody>
          <a:bodyPr>
            <a:normAutofit/>
          </a:bodyPr>
          <a:lstStyle/>
          <a:p>
            <a:pPr eaLnBrk="1" hangingPunct="1">
              <a:defRPr/>
            </a:pPr>
            <a:r>
              <a:rPr lang="en-US"/>
              <a:t>Simple reflex agents</a:t>
            </a:r>
          </a:p>
        </p:txBody>
      </p:sp>
      <p:pic>
        <p:nvPicPr>
          <p:cNvPr id="30723" name="Picture 4" descr="simple-reflex-agen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581400" y="2667000"/>
            <a:ext cx="4591050" cy="2922653"/>
          </a:xfrm>
          <a:solidFill>
            <a:srgbClr val="9ED3D7"/>
          </a:solid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Content Placeholder 48129"/>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447800" y="2057400"/>
            <a:ext cx="9958155" cy="3152775"/>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0176"/>
          <p:cNvSpPr>
            <a:spLocks noChangeArrowheads="1"/>
          </p:cNvSpPr>
          <p:nvPr/>
        </p:nvSpPr>
        <p:spPr bwMode="auto">
          <a:xfrm>
            <a:off x="1447800" y="439740"/>
            <a:ext cx="9715500" cy="906463"/>
          </a:xfrm>
          <a:prstGeom prst="rect">
            <a:avLst/>
          </a:prstGeom>
          <a:noFill/>
          <a:ln>
            <a:noFill/>
          </a:ln>
        </p:spPr>
        <p:txBody>
          <a:bodyPr lIns="90000" tIns="46800" rIns="90000" bIns="46800" anchor="b"/>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ct val="0"/>
              </a:spcBef>
              <a:buFontTx/>
              <a:buNone/>
            </a:pPr>
            <a:r>
              <a:rPr lang="en-US" altLang="en-US" sz="4400" dirty="0">
                <a:latin typeface="+mj-lt"/>
              </a:rPr>
              <a:t>A Simple Reflex Agent in Nature</a:t>
            </a:r>
          </a:p>
        </p:txBody>
      </p:sp>
      <p:pic>
        <p:nvPicPr>
          <p:cNvPr id="32771" name="Picture 501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2286000"/>
            <a:ext cx="15240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Freeform 50178"/>
          <p:cNvSpPr>
            <a:spLocks noChangeArrowheads="1"/>
          </p:cNvSpPr>
          <p:nvPr/>
        </p:nvSpPr>
        <p:spPr bwMode="auto">
          <a:xfrm>
            <a:off x="3416300" y="2822575"/>
            <a:ext cx="293688" cy="209550"/>
          </a:xfrm>
          <a:custGeom>
            <a:avLst/>
            <a:gdLst>
              <a:gd name="T0" fmla="*/ 466230494 w 185"/>
              <a:gd name="T1" fmla="*/ 47883763 h 132"/>
              <a:gd name="T2" fmla="*/ 60483853 w 185"/>
              <a:gd name="T3" fmla="*/ 70564375 h 132"/>
              <a:gd name="T4" fmla="*/ 83166092 w 185"/>
              <a:gd name="T5" fmla="*/ 284778450 h 132"/>
              <a:gd name="T6" fmla="*/ 345262788 w 185"/>
              <a:gd name="T7" fmla="*/ 262096250 h 132"/>
              <a:gd name="T8" fmla="*/ 441028888 w 185"/>
              <a:gd name="T9" fmla="*/ 47883763 h 132"/>
              <a:gd name="T10" fmla="*/ 466230494 w 185"/>
              <a:gd name="T11" fmla="*/ 47883763 h 1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132">
                <a:moveTo>
                  <a:pt x="185" y="19"/>
                </a:moveTo>
                <a:cubicBezTo>
                  <a:pt x="131" y="22"/>
                  <a:pt x="70" y="0"/>
                  <a:pt x="24" y="28"/>
                </a:cubicBezTo>
                <a:cubicBezTo>
                  <a:pt x="0" y="43"/>
                  <a:pt x="9" y="97"/>
                  <a:pt x="33" y="113"/>
                </a:cubicBezTo>
                <a:cubicBezTo>
                  <a:pt x="62" y="132"/>
                  <a:pt x="102" y="107"/>
                  <a:pt x="137" y="104"/>
                </a:cubicBezTo>
                <a:cubicBezTo>
                  <a:pt x="155" y="77"/>
                  <a:pt x="159" y="42"/>
                  <a:pt x="175" y="19"/>
                </a:cubicBezTo>
                <a:cubicBezTo>
                  <a:pt x="177" y="16"/>
                  <a:pt x="182" y="19"/>
                  <a:pt x="185" y="19"/>
                </a:cubicBezTo>
                <a:close/>
              </a:path>
            </a:pathLst>
          </a:custGeom>
          <a:solidFill>
            <a:srgbClr val="8383AD"/>
          </a:solidFill>
          <a:ln w="9360" cap="sq">
            <a:solidFill>
              <a:srgbClr val="8383AD"/>
            </a:solidFill>
            <a:round/>
          </a:ln>
        </p:spPr>
        <p:txBody>
          <a:bodyPr/>
          <a:lstStyle/>
          <a:p>
            <a:endParaRPr lang="en-US"/>
          </a:p>
        </p:txBody>
      </p:sp>
      <p:sp>
        <p:nvSpPr>
          <p:cNvPr id="32773" name="Freeform 50179"/>
          <p:cNvSpPr>
            <a:spLocks noChangeArrowheads="1"/>
          </p:cNvSpPr>
          <p:nvPr/>
        </p:nvSpPr>
        <p:spPr bwMode="auto">
          <a:xfrm>
            <a:off x="3657601" y="2590800"/>
            <a:ext cx="398463" cy="381000"/>
          </a:xfrm>
          <a:custGeom>
            <a:avLst/>
            <a:gdLst>
              <a:gd name="T0" fmla="*/ 83166054 w 251"/>
              <a:gd name="T1" fmla="*/ 463708750 h 240"/>
              <a:gd name="T2" fmla="*/ 176411159 w 251"/>
              <a:gd name="T3" fmla="*/ 415826575 h 240"/>
              <a:gd name="T4" fmla="*/ 294859445 w 251"/>
              <a:gd name="T5" fmla="*/ 128528763 h 240"/>
              <a:gd name="T6" fmla="*/ 390625503 w 251"/>
              <a:gd name="T7" fmla="*/ 35282188 h 240"/>
              <a:gd name="T8" fmla="*/ 415827097 w 251"/>
              <a:gd name="T9" fmla="*/ 105846563 h 240"/>
              <a:gd name="T10" fmla="*/ 486391560 w 251"/>
              <a:gd name="T11" fmla="*/ 153730325 h 240"/>
              <a:gd name="T12" fmla="*/ 463709332 w 251"/>
              <a:gd name="T13" fmla="*/ 415826575 h 240"/>
              <a:gd name="T14" fmla="*/ 128528924 w 251"/>
              <a:gd name="T15" fmla="*/ 224294700 h 240"/>
              <a:gd name="T16" fmla="*/ 35282232 w 251"/>
              <a:gd name="T17" fmla="*/ 249496263 h 240"/>
              <a:gd name="T18" fmla="*/ 128528924 w 251"/>
              <a:gd name="T19" fmla="*/ 604837500 h 240"/>
              <a:gd name="T20" fmla="*/ 224294981 w 251"/>
              <a:gd name="T21" fmla="*/ 438507188 h 240"/>
              <a:gd name="T22" fmla="*/ 201612753 w 251"/>
              <a:gd name="T23" fmla="*/ 367942813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1" h="240">
                <a:moveTo>
                  <a:pt x="33" y="184"/>
                </a:moveTo>
                <a:cubicBezTo>
                  <a:pt x="45" y="178"/>
                  <a:pt x="61" y="176"/>
                  <a:pt x="70" y="165"/>
                </a:cubicBezTo>
                <a:cubicBezTo>
                  <a:pt x="104" y="124"/>
                  <a:pt x="45" y="77"/>
                  <a:pt x="117" y="51"/>
                </a:cubicBezTo>
                <a:cubicBezTo>
                  <a:pt x="121" y="40"/>
                  <a:pt x="127" y="0"/>
                  <a:pt x="155" y="14"/>
                </a:cubicBezTo>
                <a:cubicBezTo>
                  <a:pt x="164" y="18"/>
                  <a:pt x="159" y="34"/>
                  <a:pt x="165" y="42"/>
                </a:cubicBezTo>
                <a:cubicBezTo>
                  <a:pt x="172" y="51"/>
                  <a:pt x="184" y="55"/>
                  <a:pt x="193" y="61"/>
                </a:cubicBezTo>
                <a:cubicBezTo>
                  <a:pt x="220" y="106"/>
                  <a:pt x="251" y="141"/>
                  <a:pt x="184" y="165"/>
                </a:cubicBezTo>
                <a:cubicBezTo>
                  <a:pt x="78" y="153"/>
                  <a:pt x="103" y="166"/>
                  <a:pt x="51" y="89"/>
                </a:cubicBezTo>
                <a:cubicBezTo>
                  <a:pt x="39" y="92"/>
                  <a:pt x="18" y="87"/>
                  <a:pt x="14" y="99"/>
                </a:cubicBezTo>
                <a:cubicBezTo>
                  <a:pt x="0" y="147"/>
                  <a:pt x="26" y="201"/>
                  <a:pt x="51" y="240"/>
                </a:cubicBezTo>
                <a:cubicBezTo>
                  <a:pt x="63" y="224"/>
                  <a:pt x="89" y="199"/>
                  <a:pt x="89" y="174"/>
                </a:cubicBezTo>
                <a:cubicBezTo>
                  <a:pt x="89" y="164"/>
                  <a:pt x="80" y="146"/>
                  <a:pt x="80" y="146"/>
                </a:cubicBezTo>
              </a:path>
            </a:pathLst>
          </a:custGeom>
          <a:solidFill>
            <a:srgbClr val="8383AD"/>
          </a:solidFill>
          <a:ln w="9360" cap="sq">
            <a:solidFill>
              <a:srgbClr val="8383AD"/>
            </a:solidFill>
            <a:round/>
          </a:ln>
        </p:spPr>
        <p:txBody>
          <a:bodyPr/>
          <a:lstStyle/>
          <a:p>
            <a:endParaRPr lang="en-US"/>
          </a:p>
        </p:txBody>
      </p:sp>
      <p:sp>
        <p:nvSpPr>
          <p:cNvPr id="32774" name="Text Box 50180"/>
          <p:cNvSpPr txBox="1">
            <a:spLocks noChangeArrowheads="1"/>
          </p:cNvSpPr>
          <p:nvPr/>
        </p:nvSpPr>
        <p:spPr bwMode="auto">
          <a:xfrm>
            <a:off x="3806825" y="1752600"/>
            <a:ext cx="1602018" cy="67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800" b="1" i="1" dirty="0">
                <a:solidFill>
                  <a:srgbClr val="8383AD"/>
                </a:solidFill>
                <a:latin typeface="Times New Roman" panose="02020603050405020304" charset="0"/>
              </a:rPr>
              <a:t>percepts</a:t>
            </a:r>
          </a:p>
          <a:p>
            <a:pPr eaLnBrk="1" hangingPunct="1">
              <a:spcBef>
                <a:spcPct val="0"/>
              </a:spcBef>
              <a:buFontTx/>
              <a:buNone/>
            </a:pPr>
            <a:r>
              <a:rPr lang="en-US" altLang="en-US" sz="2000" b="1" i="1" dirty="0">
                <a:solidFill>
                  <a:srgbClr val="8383AD"/>
                </a:solidFill>
                <a:latin typeface="Times New Roman" panose="02020603050405020304" charset="0"/>
              </a:rPr>
              <a:t>(size, motion)</a:t>
            </a:r>
          </a:p>
        </p:txBody>
      </p:sp>
      <p:sp>
        <p:nvSpPr>
          <p:cNvPr id="32775" name="Straight Connector 50181"/>
          <p:cNvSpPr>
            <a:spLocks noChangeShapeType="1"/>
          </p:cNvSpPr>
          <p:nvPr/>
        </p:nvSpPr>
        <p:spPr bwMode="auto">
          <a:xfrm flipV="1">
            <a:off x="4191000" y="2436814"/>
            <a:ext cx="1447800" cy="231775"/>
          </a:xfrm>
          <a:prstGeom prst="line">
            <a:avLst/>
          </a:prstGeom>
          <a:noFill/>
          <a:ln w="28440" cap="sq">
            <a:solidFill>
              <a:srgbClr val="8383AD"/>
            </a:solidFill>
            <a:prstDash val="sysDot"/>
            <a:miter lim="800000"/>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6" name="Rectangle 50182"/>
          <p:cNvSpPr>
            <a:spLocks noChangeArrowheads="1"/>
          </p:cNvSpPr>
          <p:nvPr/>
        </p:nvSpPr>
        <p:spPr bwMode="auto">
          <a:xfrm>
            <a:off x="3352800" y="3733800"/>
            <a:ext cx="6096000" cy="2209800"/>
          </a:xfrm>
          <a:prstGeom prst="rect">
            <a:avLst/>
          </a:prstGeom>
          <a:solidFill>
            <a:schemeClr val="accent2">
              <a:lumMod val="20000"/>
              <a:lumOff val="80000"/>
            </a:schemeClr>
          </a:solidFill>
          <a:ln w="9360" cap="sq">
            <a:solidFill>
              <a:srgbClr val="8383AD"/>
            </a:solidFill>
            <a:miter lim="800000"/>
          </a:ln>
        </p:spPr>
        <p:txBody>
          <a:bodyPr wrap="none" lIns="90000" tIns="46800" rIns="90000" bIns="46800" anchor="ct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800" b="1" u="sng">
                <a:solidFill>
                  <a:srgbClr val="8383AD"/>
                </a:solidFill>
                <a:latin typeface="Times New Roman" panose="02020603050405020304" charset="0"/>
              </a:rPr>
              <a:t>RULES:</a:t>
            </a:r>
          </a:p>
          <a:p>
            <a:pPr eaLnBrk="1" hangingPunct="1">
              <a:spcBef>
                <a:spcPct val="0"/>
              </a:spcBef>
              <a:buFontTx/>
              <a:buNone/>
            </a:pPr>
            <a:r>
              <a:rPr lang="en-US" altLang="en-US" sz="1800">
                <a:solidFill>
                  <a:srgbClr val="8383AD"/>
                </a:solidFill>
                <a:latin typeface="Times New Roman" panose="02020603050405020304" charset="0"/>
              </a:rPr>
              <a:t>(1)  If small moving object,</a:t>
            </a:r>
          </a:p>
          <a:p>
            <a:pPr eaLnBrk="1" hangingPunct="1">
              <a:spcBef>
                <a:spcPct val="0"/>
              </a:spcBef>
              <a:buFontTx/>
              <a:buNone/>
            </a:pPr>
            <a:r>
              <a:rPr lang="en-US" altLang="en-US" sz="1800">
                <a:solidFill>
                  <a:srgbClr val="8383AD"/>
                </a:solidFill>
                <a:latin typeface="Times New Roman" panose="02020603050405020304" charset="0"/>
              </a:rPr>
              <a:t>            then activate SNAP</a:t>
            </a:r>
          </a:p>
          <a:p>
            <a:pPr eaLnBrk="1" hangingPunct="1">
              <a:spcBef>
                <a:spcPct val="0"/>
              </a:spcBef>
              <a:buFontTx/>
              <a:buNone/>
            </a:pPr>
            <a:r>
              <a:rPr lang="en-US" altLang="en-US" sz="1800">
                <a:solidFill>
                  <a:srgbClr val="8383AD"/>
                </a:solidFill>
                <a:latin typeface="Times New Roman" panose="02020603050405020304" charset="0"/>
              </a:rPr>
              <a:t>(2)  If large moving object,</a:t>
            </a:r>
          </a:p>
          <a:p>
            <a:pPr eaLnBrk="1" hangingPunct="1">
              <a:spcBef>
                <a:spcPct val="0"/>
              </a:spcBef>
              <a:buFontTx/>
              <a:buNone/>
            </a:pPr>
            <a:r>
              <a:rPr lang="en-US" altLang="en-US" sz="1800">
                <a:solidFill>
                  <a:srgbClr val="8383AD"/>
                </a:solidFill>
                <a:latin typeface="Times New Roman" panose="02020603050405020304" charset="0"/>
              </a:rPr>
              <a:t>            then activate AVOID and inhibit SNAP</a:t>
            </a:r>
          </a:p>
          <a:p>
            <a:pPr eaLnBrk="1" hangingPunct="1">
              <a:spcBef>
                <a:spcPct val="0"/>
              </a:spcBef>
              <a:buFontTx/>
              <a:buNone/>
            </a:pPr>
            <a:r>
              <a:rPr lang="en-US" altLang="en-US" sz="1800">
                <a:solidFill>
                  <a:srgbClr val="8383AD"/>
                </a:solidFill>
                <a:latin typeface="Times New Roman" panose="02020603050405020304" charset="0"/>
              </a:rPr>
              <a:t>ELSE (not moving) then NOOP</a:t>
            </a:r>
          </a:p>
        </p:txBody>
      </p:sp>
      <p:sp>
        <p:nvSpPr>
          <p:cNvPr id="32777" name="Straight Connector 50183"/>
          <p:cNvSpPr>
            <a:spLocks noChangeShapeType="1"/>
          </p:cNvSpPr>
          <p:nvPr/>
        </p:nvSpPr>
        <p:spPr bwMode="auto">
          <a:xfrm>
            <a:off x="6096000" y="5943600"/>
            <a:ext cx="1588" cy="304800"/>
          </a:xfrm>
          <a:prstGeom prst="line">
            <a:avLst/>
          </a:prstGeom>
          <a:noFill/>
          <a:ln w="9360" cap="sq">
            <a:solidFill>
              <a:srgbClr val="8383AD"/>
            </a:solidFill>
            <a:miter lim="800000"/>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8" name="Text Box 50184"/>
          <p:cNvSpPr txBox="1">
            <a:spLocks noChangeArrowheads="1"/>
          </p:cNvSpPr>
          <p:nvPr/>
        </p:nvSpPr>
        <p:spPr bwMode="auto">
          <a:xfrm>
            <a:off x="3851276" y="6172201"/>
            <a:ext cx="35290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800" b="1" i="1">
                <a:solidFill>
                  <a:srgbClr val="8383AD"/>
                </a:solidFill>
                <a:latin typeface="Times New Roman" panose="02020603050405020304" charset="0"/>
              </a:rPr>
              <a:t>Action:</a:t>
            </a:r>
            <a:r>
              <a:rPr lang="en-US" altLang="en-US" sz="1800">
                <a:solidFill>
                  <a:srgbClr val="8383AD"/>
                </a:solidFill>
                <a:latin typeface="Times New Roman" panose="02020603050405020304" charset="0"/>
              </a:rPr>
              <a:t>  SNAP or AVOID or NOOP</a:t>
            </a:r>
          </a:p>
        </p:txBody>
      </p:sp>
      <p:sp>
        <p:nvSpPr>
          <p:cNvPr id="32779" name="Text Box 50185"/>
          <p:cNvSpPr txBox="1">
            <a:spLocks noChangeArrowheads="1"/>
          </p:cNvSpPr>
          <p:nvPr/>
        </p:nvSpPr>
        <p:spPr bwMode="auto">
          <a:xfrm>
            <a:off x="1600200" y="5943601"/>
            <a:ext cx="1467366"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600" b="1">
                <a:solidFill>
                  <a:srgbClr val="FF0000"/>
                </a:solidFill>
                <a:latin typeface="Comic Sans MS" panose="030F0702030302020204" pitchFamily="66" charset="0"/>
              </a:rPr>
              <a:t>needed for</a:t>
            </a:r>
          </a:p>
          <a:p>
            <a:pPr eaLnBrk="1" hangingPunct="1">
              <a:spcBef>
                <a:spcPct val="0"/>
              </a:spcBef>
              <a:buFontTx/>
              <a:buNone/>
            </a:pPr>
            <a:r>
              <a:rPr lang="en-US" altLang="en-US" sz="1600" b="1">
                <a:solidFill>
                  <a:srgbClr val="FF0000"/>
                </a:solidFill>
                <a:latin typeface="Comic Sans MS" panose="030F0702030302020204" pitchFamily="66" charset="0"/>
              </a:rPr>
              <a:t>completeness</a:t>
            </a:r>
          </a:p>
        </p:txBody>
      </p:sp>
      <p:sp>
        <p:nvSpPr>
          <p:cNvPr id="32780" name="Straight Connector 50186"/>
          <p:cNvSpPr>
            <a:spLocks noChangeShapeType="1"/>
          </p:cNvSpPr>
          <p:nvPr/>
        </p:nvSpPr>
        <p:spPr bwMode="auto">
          <a:xfrm flipV="1">
            <a:off x="3124200" y="5865814"/>
            <a:ext cx="762000" cy="384175"/>
          </a:xfrm>
          <a:prstGeom prst="line">
            <a:avLst/>
          </a:prstGeom>
          <a:noFill/>
          <a:ln w="9360" cap="sq">
            <a:solidFill>
              <a:srgbClr val="FF0000"/>
            </a:solidFill>
            <a:miter lim="800000"/>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950720" y="533400"/>
            <a:ext cx="8229600" cy="715962"/>
          </a:xfrm>
          <a:noFill/>
        </p:spPr>
        <p:txBody>
          <a:bodyPr>
            <a:normAutofit/>
          </a:bodyPr>
          <a:lstStyle/>
          <a:p>
            <a:pPr eaLnBrk="1" hangingPunct="1">
              <a:defRPr/>
            </a:pPr>
            <a:r>
              <a:rPr lang="en-US" dirty="0"/>
              <a:t>Model-based reflex agents</a:t>
            </a:r>
          </a:p>
        </p:txBody>
      </p:sp>
      <p:sp>
        <p:nvSpPr>
          <p:cNvPr id="27650" name="Content Placeholder 2"/>
          <p:cNvSpPr>
            <a:spLocks noGrp="1"/>
          </p:cNvSpPr>
          <p:nvPr>
            <p:ph idx="1"/>
          </p:nvPr>
        </p:nvSpPr>
        <p:spPr>
          <a:xfrm>
            <a:off x="1955800" y="1600199"/>
            <a:ext cx="8229600" cy="4983163"/>
          </a:xfrm>
          <a:noFill/>
        </p:spPr>
        <p:txBody>
          <a:bodyPr/>
          <a:lstStyle/>
          <a:p>
            <a:pPr>
              <a:defRPr/>
            </a:pPr>
            <a:r>
              <a:rPr lang="en-US" altLang="zh-CN" dirty="0">
                <a:solidFill>
                  <a:schemeClr val="tx1"/>
                </a:solidFill>
                <a:ea typeface="SimSun" panose="02010600030101010101" pitchFamily="2" charset="-122"/>
              </a:rPr>
              <a:t>Model based agents can handle partially observable environments.</a:t>
            </a:r>
          </a:p>
          <a:p>
            <a:pPr algn="just">
              <a:defRPr/>
            </a:pPr>
            <a:r>
              <a:rPr lang="en-US" altLang="zh-CN" dirty="0">
                <a:solidFill>
                  <a:schemeClr val="tx1"/>
                </a:solidFill>
                <a:ea typeface="SimSun" panose="02010600030101010101" pitchFamily="2" charset="-122"/>
              </a:rPr>
              <a:t>Its current state is stored inside the agent maintaining some kind of structure which describes the part of the world which can’t be seen. This behavior requires information on how the world behaves and works. This additional information completes the “world view” model. </a:t>
            </a:r>
          </a:p>
          <a:p>
            <a:pPr marL="0" indent="0">
              <a:buNone/>
              <a:defRPr/>
            </a:pPr>
            <a:endParaRPr lang="en-US" altLang="zh-CN" dirty="0">
              <a:ea typeface="SimSun"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04801"/>
            <a:ext cx="8534400" cy="1143000"/>
          </a:xfrm>
        </p:spPr>
        <p:txBody>
          <a:bodyPr/>
          <a:lstStyle/>
          <a:p>
            <a:r>
              <a:rPr lang="en-US" dirty="0"/>
              <a:t>Introduction - What is AI ?(</a:t>
            </a:r>
            <a:r>
              <a:rPr lang="en-US" dirty="0" err="1"/>
              <a:t>Contd</a:t>
            </a:r>
            <a:r>
              <a:rPr lang="en-US" dirty="0"/>
              <a:t>…)</a:t>
            </a:r>
          </a:p>
        </p:txBody>
      </p:sp>
      <p:pic>
        <p:nvPicPr>
          <p:cNvPr id="4" name="Picture 3"/>
          <p:cNvPicPr>
            <a:picLocks noChangeAspect="1"/>
          </p:cNvPicPr>
          <p:nvPr/>
        </p:nvPicPr>
        <p:blipFill>
          <a:blip r:embed="rId2"/>
          <a:stretch>
            <a:fillRect/>
          </a:stretch>
        </p:blipFill>
        <p:spPr>
          <a:xfrm rot="10800000" flipH="1" flipV="1">
            <a:off x="1447800" y="1676399"/>
            <a:ext cx="9296400" cy="4946457"/>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981200" y="274638"/>
            <a:ext cx="8229600" cy="715962"/>
          </a:xfrm>
          <a:noFill/>
        </p:spPr>
        <p:txBody>
          <a:bodyPr>
            <a:normAutofit/>
          </a:bodyPr>
          <a:lstStyle/>
          <a:p>
            <a:pPr eaLnBrk="1" hangingPunct="1">
              <a:defRPr/>
            </a:pPr>
            <a:r>
              <a:rPr lang="en-US" dirty="0"/>
              <a:t>Model-based reflex agents</a:t>
            </a:r>
          </a:p>
        </p:txBody>
      </p:sp>
      <p:sp>
        <p:nvSpPr>
          <p:cNvPr id="27650" name="Content Placeholder 2"/>
          <p:cNvSpPr>
            <a:spLocks noGrp="1"/>
          </p:cNvSpPr>
          <p:nvPr>
            <p:ph idx="1"/>
          </p:nvPr>
        </p:nvSpPr>
        <p:spPr>
          <a:xfrm>
            <a:off x="1981200" y="1143001"/>
            <a:ext cx="8229600" cy="4983163"/>
          </a:xfrm>
          <a:noFill/>
        </p:spPr>
        <p:txBody>
          <a:bodyPr/>
          <a:lstStyle/>
          <a:p>
            <a:pPr>
              <a:defRPr/>
            </a:pPr>
            <a:r>
              <a:rPr lang="en-US" altLang="zh-CN" dirty="0">
                <a:solidFill>
                  <a:schemeClr val="tx1"/>
                </a:solidFill>
                <a:ea typeface="SimSun" panose="02010600030101010101" pitchFamily="2" charset="-122"/>
              </a:rPr>
              <a:t>A model – based reflex agent keeps track of the current state of the world using an internal model. It then chooses an action in the same way as the reflex agent.</a:t>
            </a:r>
          </a:p>
          <a:p>
            <a:pPr>
              <a:defRPr/>
            </a:pPr>
            <a:r>
              <a:rPr lang="en-US" altLang="zh-CN" dirty="0">
                <a:solidFill>
                  <a:schemeClr val="tx1"/>
                </a:solidFill>
                <a:ea typeface="SimSun" panose="02010600030101010101" pitchFamily="2" charset="-122"/>
              </a:rPr>
              <a:t>The state changes whenever an action is performed or something is perceived in the environment.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51200"/>
          <p:cNvSpPr>
            <a:spLocks noGrp="1" noChangeArrowheads="1"/>
          </p:cNvSpPr>
          <p:nvPr>
            <p:ph type="title"/>
          </p:nvPr>
        </p:nvSpPr>
        <p:spPr>
          <a:xfrm>
            <a:off x="1943100" y="304800"/>
            <a:ext cx="8382000" cy="914400"/>
          </a:xfrm>
          <a:noFill/>
        </p:spPr>
        <p:txBody>
          <a:bodyPr lIns="90000" tIns="46800" rIns="90000" bIns="46800" anchor="b">
            <a:normAutofit/>
            <a:scene3d>
              <a:camera prst="orthographicFront"/>
              <a:lightRig rig="soft" dir="t">
                <a:rot lat="0" lon="0" rev="2400000"/>
              </a:lightRig>
            </a:scene3d>
            <a:sp3d>
              <a:bevelT w="19050" h="12700"/>
            </a:sp3d>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Model-based reflex agents</a:t>
            </a:r>
            <a:endParaRPr lang="en-US" altLang="en-US" dirty="0">
              <a:solidFill>
                <a:srgbClr val="000000"/>
              </a:solidFill>
            </a:endParaRPr>
          </a:p>
        </p:txBody>
      </p:sp>
      <p:sp>
        <p:nvSpPr>
          <p:cNvPr id="36867" name="Text Placeholder 51201"/>
          <p:cNvSpPr>
            <a:spLocks noGrp="1" noChangeArrowheads="1"/>
          </p:cNvSpPr>
          <p:nvPr>
            <p:ph idx="1"/>
          </p:nvPr>
        </p:nvSpPr>
        <p:spPr>
          <a:xfrm>
            <a:off x="1905000" y="1676400"/>
            <a:ext cx="8458200" cy="4724400"/>
          </a:xfrm>
          <a:noFill/>
        </p:spPr>
        <p:txBody>
          <a:bodyPr lIns="90000" tIns="46800" rIns="90000" bIns="46800">
            <a:normAutofit/>
          </a:bodyPr>
          <a:lstStyle/>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For the world that is partially observable</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the agent has to keep track of an internal state</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That depends on the percept history</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Reflecting some of the unobserved aspects</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E.g., driving a car and changing lane</a:t>
            </a:r>
          </a:p>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Requiring two types of knowledge</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How the world evolves independently of the agent</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How the agent’s actions affect the world</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2224"/>
          <p:cNvSpPr>
            <a:spLocks noChangeArrowheads="1"/>
          </p:cNvSpPr>
          <p:nvPr/>
        </p:nvSpPr>
        <p:spPr bwMode="auto">
          <a:xfrm>
            <a:off x="1295400" y="335786"/>
            <a:ext cx="10287000" cy="1371600"/>
          </a:xfrm>
          <a:prstGeom prst="rect">
            <a:avLst/>
          </a:prstGeom>
          <a:noFill/>
          <a:ln>
            <a:noFill/>
          </a:ln>
        </p:spPr>
        <p:txBody>
          <a:bodyPr lIns="90000" tIns="46800" rIns="90000" bIns="46800" anchor="b"/>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ct val="0"/>
              </a:spcBef>
              <a:buFontTx/>
              <a:buNone/>
            </a:pPr>
            <a:r>
              <a:rPr lang="en-US" altLang="en-US" sz="4400" dirty="0">
                <a:latin typeface="+mj-lt"/>
              </a:rPr>
              <a:t>Example Table Agent </a:t>
            </a:r>
            <a:br>
              <a:rPr lang="en-US" altLang="en-US" sz="4400" dirty="0">
                <a:latin typeface="+mj-lt"/>
              </a:rPr>
            </a:br>
            <a:r>
              <a:rPr lang="en-US" altLang="en-US" sz="4400" dirty="0">
                <a:latin typeface="+mj-lt"/>
              </a:rPr>
              <a:t>With Internal State</a:t>
            </a:r>
          </a:p>
        </p:txBody>
      </p:sp>
      <p:graphicFrame>
        <p:nvGraphicFramePr>
          <p:cNvPr id="52226" name="Table 52225"/>
          <p:cNvGraphicFramePr/>
          <p:nvPr/>
        </p:nvGraphicFramePr>
        <p:xfrm>
          <a:off x="2743200" y="2514601"/>
          <a:ext cx="6707188" cy="4189413"/>
        </p:xfrm>
        <a:graphic>
          <a:graphicData uri="http://schemas.openxmlformats.org/drawingml/2006/table">
            <a:tbl>
              <a:tblPr>
                <a:tableStyleId>{3C2FFA5D-87B4-456A-9821-1D502468CF0F}</a:tableStyleId>
              </a:tblPr>
              <a:tblGrid>
                <a:gridCol w="3430588">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190625">
                <a:tc>
                  <a:txBody>
                    <a:bodyPr/>
                    <a:lstStyle/>
                    <a:p>
                      <a:pPr defTabSz="0">
                        <a:lnSpc>
                          <a:spcPct val="93000"/>
                        </a:lnSpc>
                        <a:spcBef>
                          <a:spcPts val="600"/>
                        </a:spcBef>
                        <a:buClrTx/>
                        <a:buSzPct val="8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t>Saw an object ahead, and turned right, and it’s now clear ahead</a:t>
                      </a:r>
                    </a:p>
                  </a:txBody>
                  <a:tcPr marL="90000" marR="90000" marT="68136" marB="46800"/>
                </a:tc>
                <a:tc>
                  <a:txBody>
                    <a:bodyPr/>
                    <a:lstStyle/>
                    <a:p>
                      <a:pPr defTabSz="0">
                        <a:lnSpc>
                          <a:spcPct val="93000"/>
                        </a:lnSpc>
                        <a:spcBef>
                          <a:spcPts val="600"/>
                        </a:spcBef>
                        <a:buClrTx/>
                        <a:buSzPct val="8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t>Go straight</a:t>
                      </a:r>
                    </a:p>
                  </a:txBody>
                  <a:tcPr marL="90000" marR="90000" marT="68136" marB="46800"/>
                </a:tc>
                <a:extLst>
                  <a:ext uri="{0D108BD9-81ED-4DB2-BD59-A6C34878D82A}">
                    <a16:rowId xmlns:a16="http://schemas.microsoft.com/office/drawing/2014/main" val="10000"/>
                  </a:ext>
                </a:extLst>
              </a:tr>
              <a:tr h="1192213">
                <a:tc>
                  <a:txBody>
                    <a:bodyPr/>
                    <a:lstStyle/>
                    <a:p>
                      <a:pPr defTabSz="0">
                        <a:lnSpc>
                          <a:spcPct val="93000"/>
                        </a:lnSpc>
                        <a:spcBef>
                          <a:spcPts val="600"/>
                        </a:spcBef>
                        <a:buClrTx/>
                        <a:buSzPct val="8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t>Saw an object Ahead, turned right, and object ahead again</a:t>
                      </a:r>
                    </a:p>
                  </a:txBody>
                  <a:tcPr marL="90000" marR="90000" marT="68136" marB="46800"/>
                </a:tc>
                <a:tc>
                  <a:txBody>
                    <a:bodyPr/>
                    <a:lstStyle/>
                    <a:p>
                      <a:pPr defTabSz="0">
                        <a:lnSpc>
                          <a:spcPct val="93000"/>
                        </a:lnSpc>
                        <a:spcBef>
                          <a:spcPts val="600"/>
                        </a:spcBef>
                        <a:buClrTx/>
                        <a:buSzPct val="8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t>Halt</a:t>
                      </a:r>
                    </a:p>
                    <a:p>
                      <a:pPr defTabSz="0">
                        <a:lnSpc>
                          <a:spcPct val="93000"/>
                        </a:lnSpc>
                        <a:spcBef>
                          <a:spcPts val="600"/>
                        </a:spcBef>
                        <a:buClrTx/>
                        <a:buSzPct val="8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dirty="0" err="1"/>
                    </a:p>
                  </a:txBody>
                  <a:tcPr marL="90000" marR="90000" marT="68136" marB="46800"/>
                </a:tc>
                <a:extLst>
                  <a:ext uri="{0D108BD9-81ED-4DB2-BD59-A6C34878D82A}">
                    <a16:rowId xmlns:a16="http://schemas.microsoft.com/office/drawing/2014/main" val="10001"/>
                  </a:ext>
                </a:extLst>
              </a:tr>
              <a:tr h="903287">
                <a:tc>
                  <a:txBody>
                    <a:bodyPr/>
                    <a:lstStyle/>
                    <a:p>
                      <a:pPr defTabSz="0">
                        <a:lnSpc>
                          <a:spcPct val="93000"/>
                        </a:lnSpc>
                        <a:spcBef>
                          <a:spcPts val="600"/>
                        </a:spcBef>
                        <a:buClrTx/>
                        <a:buSzPct val="8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t>See no objects ahead</a:t>
                      </a:r>
                    </a:p>
                  </a:txBody>
                  <a:tcPr marL="90000" marR="90000" marT="68136" marB="46800"/>
                </a:tc>
                <a:tc>
                  <a:txBody>
                    <a:bodyPr/>
                    <a:lstStyle/>
                    <a:p>
                      <a:pPr defTabSz="0">
                        <a:lnSpc>
                          <a:spcPct val="93000"/>
                        </a:lnSpc>
                        <a:spcBef>
                          <a:spcPts val="600"/>
                        </a:spcBef>
                        <a:buClrTx/>
                        <a:buSzPct val="8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t>Go straight</a:t>
                      </a:r>
                    </a:p>
                  </a:txBody>
                  <a:tcPr marL="90000" marR="90000" marT="68136" marB="46800"/>
                </a:tc>
                <a:extLst>
                  <a:ext uri="{0D108BD9-81ED-4DB2-BD59-A6C34878D82A}">
                    <a16:rowId xmlns:a16="http://schemas.microsoft.com/office/drawing/2014/main" val="10002"/>
                  </a:ext>
                </a:extLst>
              </a:tr>
              <a:tr h="903288">
                <a:tc>
                  <a:txBody>
                    <a:bodyPr/>
                    <a:lstStyle/>
                    <a:p>
                      <a:pPr defTabSz="0">
                        <a:lnSpc>
                          <a:spcPct val="93000"/>
                        </a:lnSpc>
                        <a:spcBef>
                          <a:spcPts val="600"/>
                        </a:spcBef>
                        <a:buClrTx/>
                        <a:buSzPct val="8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t>See an object ahead</a:t>
                      </a:r>
                    </a:p>
                  </a:txBody>
                  <a:tcPr marL="90000" marR="90000" marT="68136" marB="46800"/>
                </a:tc>
                <a:tc>
                  <a:txBody>
                    <a:bodyPr/>
                    <a:lstStyle/>
                    <a:p>
                      <a:pPr defTabSz="0">
                        <a:lnSpc>
                          <a:spcPct val="93000"/>
                        </a:lnSpc>
                        <a:spcBef>
                          <a:spcPts val="600"/>
                        </a:spcBef>
                        <a:buClrTx/>
                        <a:buSzPct val="8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t>Turn randomly</a:t>
                      </a:r>
                    </a:p>
                  </a:txBody>
                  <a:tcPr marL="90000" marR="90000" marT="68136" marB="46800"/>
                </a:tc>
                <a:extLst>
                  <a:ext uri="{0D108BD9-81ED-4DB2-BD59-A6C34878D82A}">
                    <a16:rowId xmlns:a16="http://schemas.microsoft.com/office/drawing/2014/main" val="10003"/>
                  </a:ext>
                </a:extLst>
              </a:tr>
            </a:tbl>
          </a:graphicData>
        </a:graphic>
      </p:graphicFrame>
      <p:sp>
        <p:nvSpPr>
          <p:cNvPr id="38932" name="Text Box 52256"/>
          <p:cNvSpPr txBox="1">
            <a:spLocks noChangeArrowheads="1"/>
          </p:cNvSpPr>
          <p:nvPr/>
        </p:nvSpPr>
        <p:spPr bwMode="auto">
          <a:xfrm>
            <a:off x="4191001" y="1981201"/>
            <a:ext cx="549275"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8383AD"/>
                </a:solidFill>
                <a:latin typeface="Comic Sans MS" panose="030F0702030302020204" pitchFamily="66" charset="0"/>
              </a:rPr>
              <a:t>IF</a:t>
            </a:r>
          </a:p>
        </p:txBody>
      </p:sp>
      <p:sp>
        <p:nvSpPr>
          <p:cNvPr id="38933" name="Text Box 52257"/>
          <p:cNvSpPr txBox="1">
            <a:spLocks noChangeArrowheads="1"/>
          </p:cNvSpPr>
          <p:nvPr/>
        </p:nvSpPr>
        <p:spPr bwMode="auto">
          <a:xfrm>
            <a:off x="7315200" y="2062144"/>
            <a:ext cx="851813"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800" b="1" dirty="0">
                <a:solidFill>
                  <a:srgbClr val="8383AD"/>
                </a:solidFill>
                <a:latin typeface="Comic Sans MS" panose="030F0702030302020204" pitchFamily="66" charset="0"/>
              </a:rPr>
              <a:t>THEN</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traight Connector 53248"/>
          <p:cNvSpPr>
            <a:spLocks noChangeShapeType="1"/>
          </p:cNvSpPr>
          <p:nvPr/>
        </p:nvSpPr>
        <p:spPr bwMode="auto">
          <a:xfrm>
            <a:off x="6019800" y="1752600"/>
            <a:ext cx="1588" cy="457200"/>
          </a:xfrm>
          <a:prstGeom prst="line">
            <a:avLst/>
          </a:prstGeom>
          <a:noFill/>
          <a:ln w="76320" cap="sq">
            <a:solidFill>
              <a:srgbClr val="006600"/>
            </a:solidFill>
            <a:miter lim="800000"/>
          </a:ln>
          <a:extLst>
            <a:ext uri="{909E8E84-426E-40DD-AFC4-6F175D3DCCD1}">
              <a14:hiddenFill xmlns:a14="http://schemas.microsoft.com/office/drawing/2010/main">
                <a:noFill/>
              </a14:hiddenFill>
            </a:ext>
          </a:extLst>
        </p:spPr>
        <p:txBody>
          <a:bodyPr/>
          <a:lstStyle/>
          <a:p>
            <a:endParaRPr lang="en-US"/>
          </a:p>
        </p:txBody>
      </p:sp>
      <p:sp>
        <p:nvSpPr>
          <p:cNvPr id="40963" name="Rectangle 53249"/>
          <p:cNvSpPr>
            <a:spLocks noChangeArrowheads="1"/>
          </p:cNvSpPr>
          <p:nvPr/>
        </p:nvSpPr>
        <p:spPr bwMode="auto">
          <a:xfrm>
            <a:off x="1987550" y="173356"/>
            <a:ext cx="8140700" cy="1143000"/>
          </a:xfrm>
          <a:prstGeom prst="rect">
            <a:avLst/>
          </a:prstGeom>
          <a:noFill/>
          <a:ln>
            <a:noFill/>
          </a:ln>
        </p:spPr>
        <p:txBody>
          <a:bodyPr lIns="90000" tIns="46800" rIns="90000" bIns="46800" anchor="b"/>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latin typeface="+mj-lt"/>
              </a:rPr>
              <a:t>Example Reflex Agent With Internal State: </a:t>
            </a:r>
            <a:br>
              <a:rPr lang="en-US" altLang="en-US" sz="2800" dirty="0">
                <a:latin typeface="+mj-lt"/>
              </a:rPr>
            </a:br>
            <a:r>
              <a:rPr lang="en-US" altLang="en-US" sz="2800" b="1" dirty="0">
                <a:latin typeface="+mj-lt"/>
              </a:rPr>
              <a:t>Wall-Following</a:t>
            </a:r>
          </a:p>
        </p:txBody>
      </p:sp>
      <p:sp>
        <p:nvSpPr>
          <p:cNvPr id="40964" name="Text Box 53250"/>
          <p:cNvSpPr txBox="1">
            <a:spLocks noChangeArrowheads="1"/>
          </p:cNvSpPr>
          <p:nvPr/>
        </p:nvSpPr>
        <p:spPr bwMode="auto">
          <a:xfrm>
            <a:off x="2057400" y="3413125"/>
            <a:ext cx="8001000" cy="314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457200" indent="-455930">
              <a:spcBef>
                <a:spcPct val="20000"/>
              </a:spcBef>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3200">
                <a:solidFill>
                  <a:schemeClr val="tx1"/>
                </a:solidFill>
                <a:latin typeface="Arial" panose="020B0604020202020204" pitchFamily="34" charset="0"/>
              </a:defRPr>
            </a:lvl1pPr>
            <a:lvl2pPr marL="742950" indent="-285750">
              <a:spcBef>
                <a:spcPct val="20000"/>
              </a:spcBef>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800">
                <a:solidFill>
                  <a:schemeClr val="tx1"/>
                </a:solidFill>
                <a:latin typeface="Arial" panose="020B0604020202020204" pitchFamily="34" charset="0"/>
              </a:defRPr>
            </a:lvl2pPr>
            <a:lvl3pPr marL="1143000" indent="-228600">
              <a:spcBef>
                <a:spcPct val="20000"/>
              </a:spcBef>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Arial" panose="020B0604020202020204" pitchFamily="34" charset="0"/>
              </a:defRPr>
            </a:lvl3pPr>
            <a:lvl4pPr marL="1600200" indent="-228600">
              <a:spcBef>
                <a:spcPct val="20000"/>
              </a:spcBef>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tx1"/>
                </a:solidFill>
                <a:latin typeface="Arial" panose="020B0604020202020204" pitchFamily="34" charset="0"/>
              </a:defRPr>
            </a:lvl4pPr>
            <a:lvl5pPr marL="2057400" indent="-228600">
              <a:spcBef>
                <a:spcPct val="20000"/>
              </a:spcBef>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800" b="1" i="1" u="sng" dirty="0">
                <a:latin typeface="+mj-lt"/>
              </a:rPr>
              <a:t>Actions:</a:t>
            </a:r>
            <a:r>
              <a:rPr lang="en-US" altLang="en-US" sz="1800" dirty="0">
                <a:latin typeface="+mj-lt"/>
              </a:rPr>
              <a:t> left, right, straight, open-door</a:t>
            </a:r>
          </a:p>
          <a:p>
            <a:pPr eaLnBrk="1" hangingPunct="1">
              <a:spcBef>
                <a:spcPct val="0"/>
              </a:spcBef>
              <a:buFontTx/>
              <a:buNone/>
            </a:pPr>
            <a:r>
              <a:rPr lang="en-US" altLang="en-US" sz="1800" b="1" i="1" u="sng" dirty="0">
                <a:latin typeface="+mj-lt"/>
              </a:rPr>
              <a:t>Rules:</a:t>
            </a:r>
          </a:p>
          <a:p>
            <a:pPr eaLnBrk="1" hangingPunct="1">
              <a:spcBef>
                <a:spcPct val="0"/>
              </a:spcBef>
              <a:buClr>
                <a:srgbClr val="8383AD"/>
              </a:buClr>
              <a:buFont typeface="Times New Roman" panose="02020603050405020304" charset="0"/>
              <a:buAutoNum type="arabicPeriod"/>
            </a:pPr>
            <a:r>
              <a:rPr lang="en-US" altLang="en-US" sz="1800" dirty="0">
                <a:latin typeface="+mj-lt"/>
              </a:rPr>
              <a:t>If open(left) &amp; open(right) and open(straight) then choose randomly between right and left</a:t>
            </a:r>
          </a:p>
          <a:p>
            <a:pPr eaLnBrk="1" hangingPunct="1">
              <a:spcBef>
                <a:spcPct val="0"/>
              </a:spcBef>
              <a:buClr>
                <a:srgbClr val="8383AD"/>
              </a:buClr>
              <a:buFont typeface="Times New Roman" panose="02020603050405020304" charset="0"/>
              <a:buAutoNum type="arabicPeriod" startAt="2"/>
            </a:pPr>
            <a:r>
              <a:rPr lang="en-US" altLang="en-US" sz="1800" dirty="0">
                <a:latin typeface="+mj-lt"/>
              </a:rPr>
              <a:t>If wall(left) and open(right) and open(straight) then straight</a:t>
            </a:r>
          </a:p>
          <a:p>
            <a:pPr eaLnBrk="1" hangingPunct="1">
              <a:spcBef>
                <a:spcPct val="0"/>
              </a:spcBef>
              <a:buClr>
                <a:srgbClr val="8383AD"/>
              </a:buClr>
              <a:buFont typeface="Times New Roman" panose="02020603050405020304" charset="0"/>
              <a:buAutoNum type="arabicPeriod" startAt="2"/>
            </a:pPr>
            <a:r>
              <a:rPr lang="en-US" altLang="en-US" sz="1800" dirty="0">
                <a:latin typeface="+mj-lt"/>
              </a:rPr>
              <a:t>If wall(right) and open(left) and open(straight) then straight</a:t>
            </a:r>
          </a:p>
          <a:p>
            <a:pPr eaLnBrk="1" hangingPunct="1">
              <a:spcBef>
                <a:spcPct val="0"/>
              </a:spcBef>
              <a:buClr>
                <a:srgbClr val="8383AD"/>
              </a:buClr>
              <a:buFont typeface="Times New Roman" panose="02020603050405020304" charset="0"/>
              <a:buAutoNum type="arabicPeriod" startAt="2"/>
            </a:pPr>
            <a:r>
              <a:rPr lang="en-US" altLang="en-US" sz="1800" dirty="0">
                <a:latin typeface="+mj-lt"/>
              </a:rPr>
              <a:t>If wall(right) and open(left) and wall(straight) then left</a:t>
            </a:r>
          </a:p>
          <a:p>
            <a:pPr eaLnBrk="1" hangingPunct="1">
              <a:spcBef>
                <a:spcPct val="0"/>
              </a:spcBef>
              <a:buClr>
                <a:srgbClr val="8383AD"/>
              </a:buClr>
              <a:buFont typeface="Times New Roman" panose="02020603050405020304" charset="0"/>
              <a:buAutoNum type="arabicPeriod" startAt="2"/>
            </a:pPr>
            <a:r>
              <a:rPr lang="en-US" altLang="en-US" sz="1800" dirty="0">
                <a:latin typeface="+mj-lt"/>
              </a:rPr>
              <a:t>If wall(left) and open(right) and wall(straight) then right</a:t>
            </a:r>
          </a:p>
          <a:p>
            <a:pPr eaLnBrk="1" hangingPunct="1">
              <a:spcBef>
                <a:spcPct val="0"/>
              </a:spcBef>
              <a:buClr>
                <a:srgbClr val="8383AD"/>
              </a:buClr>
              <a:buFont typeface="Times New Roman" panose="02020603050405020304" charset="0"/>
              <a:buAutoNum type="arabicPeriod" startAt="2"/>
            </a:pPr>
            <a:r>
              <a:rPr lang="en-US" altLang="en-US" sz="1800" dirty="0">
                <a:latin typeface="+mj-lt"/>
              </a:rPr>
              <a:t>If wall(left) and door(right) and wall(straight) then open-door</a:t>
            </a:r>
          </a:p>
          <a:p>
            <a:pPr eaLnBrk="1" hangingPunct="1">
              <a:spcBef>
                <a:spcPct val="0"/>
              </a:spcBef>
              <a:buClr>
                <a:srgbClr val="8383AD"/>
              </a:buClr>
              <a:buFont typeface="Times New Roman" panose="02020603050405020304" charset="0"/>
              <a:buAutoNum type="arabicPeriod" startAt="2"/>
            </a:pPr>
            <a:r>
              <a:rPr lang="en-US" altLang="en-US" sz="1800" dirty="0">
                <a:latin typeface="+mj-lt"/>
              </a:rPr>
              <a:t>If wall(right) and wall(left) and open(straight) then straight.</a:t>
            </a:r>
          </a:p>
          <a:p>
            <a:pPr eaLnBrk="1" hangingPunct="1">
              <a:spcBef>
                <a:spcPct val="0"/>
              </a:spcBef>
              <a:buClr>
                <a:srgbClr val="8383AD"/>
              </a:buClr>
              <a:buFont typeface="Times New Roman" panose="02020603050405020304" charset="0"/>
              <a:buAutoNum type="arabicPeriod" startAt="2"/>
            </a:pPr>
            <a:r>
              <a:rPr lang="en-US" altLang="en-US" sz="1800" dirty="0">
                <a:latin typeface="+mj-lt"/>
              </a:rPr>
              <a:t>(Default)  Move randomly</a:t>
            </a:r>
          </a:p>
        </p:txBody>
      </p:sp>
      <p:sp>
        <p:nvSpPr>
          <p:cNvPr id="40965" name="Rectangle 53251"/>
          <p:cNvSpPr>
            <a:spLocks noChangeArrowheads="1"/>
          </p:cNvSpPr>
          <p:nvPr/>
        </p:nvSpPr>
        <p:spPr bwMode="auto">
          <a:xfrm>
            <a:off x="3427413" y="1714500"/>
            <a:ext cx="5181600" cy="1524000"/>
          </a:xfrm>
          <a:prstGeom prst="rect">
            <a:avLst/>
          </a:prstGeom>
          <a:noFill/>
          <a:ln w="76320" cap="sq">
            <a:solidFill>
              <a:srgbClr val="0066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zh-CN" sz="1800">
              <a:ea typeface="SimSun" panose="02010600030101010101" pitchFamily="2" charset="-122"/>
            </a:endParaRPr>
          </a:p>
        </p:txBody>
      </p:sp>
      <p:sp>
        <p:nvSpPr>
          <p:cNvPr id="40966" name="Text Box 53252"/>
          <p:cNvSpPr txBox="1">
            <a:spLocks noChangeArrowheads="1"/>
          </p:cNvSpPr>
          <p:nvPr/>
        </p:nvSpPr>
        <p:spPr bwMode="auto">
          <a:xfrm>
            <a:off x="5562601" y="2743201"/>
            <a:ext cx="860425"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800" b="1" i="1">
                <a:solidFill>
                  <a:srgbClr val="800080"/>
                </a:solidFill>
                <a:latin typeface="Times New Roman" panose="02020603050405020304" charset="0"/>
              </a:rPr>
              <a:t>start</a:t>
            </a:r>
          </a:p>
        </p:txBody>
      </p:sp>
      <p:sp>
        <p:nvSpPr>
          <p:cNvPr id="40967" name="Straight Connector 53253"/>
          <p:cNvSpPr>
            <a:spLocks noChangeShapeType="1"/>
          </p:cNvSpPr>
          <p:nvPr/>
        </p:nvSpPr>
        <p:spPr bwMode="auto">
          <a:xfrm flipH="1">
            <a:off x="5561014" y="2209800"/>
            <a:ext cx="460375" cy="1588"/>
          </a:xfrm>
          <a:prstGeom prst="line">
            <a:avLst/>
          </a:prstGeom>
          <a:noFill/>
          <a:ln w="76320" cap="sq">
            <a:solidFill>
              <a:srgbClr val="FF0000"/>
            </a:solidFill>
            <a:miter lim="800000"/>
          </a:ln>
          <a:extLst>
            <a:ext uri="{909E8E84-426E-40DD-AFC4-6F175D3DCCD1}">
              <a14:hiddenFill xmlns:a14="http://schemas.microsoft.com/office/drawing/2010/main">
                <a:noFill/>
              </a14:hiddenFill>
            </a:ext>
          </a:extLst>
        </p:spPr>
        <p:txBody>
          <a:bodyPr/>
          <a:lstStyle/>
          <a:p>
            <a:endParaRPr lang="en-US"/>
          </a:p>
        </p:txBody>
      </p:sp>
      <p:sp>
        <p:nvSpPr>
          <p:cNvPr id="40968" name="Straight Connector 53254"/>
          <p:cNvSpPr>
            <a:spLocks noChangeShapeType="1"/>
          </p:cNvSpPr>
          <p:nvPr/>
        </p:nvSpPr>
        <p:spPr bwMode="auto">
          <a:xfrm flipH="1">
            <a:off x="6018214" y="1752600"/>
            <a:ext cx="460375" cy="1588"/>
          </a:xfrm>
          <a:prstGeom prst="line">
            <a:avLst/>
          </a:prstGeom>
          <a:noFill/>
          <a:ln w="76320" cap="sq">
            <a:solidFill>
              <a:srgbClr val="FF0000"/>
            </a:solidFill>
            <a:miter lim="800000"/>
          </a:ln>
          <a:extLst>
            <a:ext uri="{909E8E84-426E-40DD-AFC4-6F175D3DCCD1}">
              <a14:hiddenFill xmlns:a14="http://schemas.microsoft.com/office/drawing/2010/main">
                <a:noFill/>
              </a14:hiddenFill>
            </a:ext>
          </a:extLst>
        </p:spPr>
        <p:txBody>
          <a:bodyPr/>
          <a:lstStyle/>
          <a:p>
            <a:endParaRPr lang="en-US"/>
          </a:p>
        </p:txBody>
      </p:sp>
      <p:sp>
        <p:nvSpPr>
          <p:cNvPr id="40969" name="Oval 53255"/>
          <p:cNvSpPr>
            <a:spLocks noChangeArrowheads="1"/>
          </p:cNvSpPr>
          <p:nvPr/>
        </p:nvSpPr>
        <p:spPr bwMode="auto">
          <a:xfrm>
            <a:off x="6324600" y="1752600"/>
            <a:ext cx="76200" cy="76200"/>
          </a:xfrm>
          <a:prstGeom prst="ellipse">
            <a:avLst/>
          </a:prstGeom>
          <a:solidFill>
            <a:srgbClr val="FF0000"/>
          </a:solidFill>
          <a:ln w="9360" cap="sq">
            <a:solidFill>
              <a:srgbClr val="8383AD"/>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zh-CN" sz="1800">
              <a:ea typeface="SimSun" panose="02010600030101010101" pitchFamily="2" charset="-122"/>
            </a:endParaRPr>
          </a:p>
        </p:txBody>
      </p:sp>
      <p:sp>
        <p:nvSpPr>
          <p:cNvPr id="40970" name="Oval 53256"/>
          <p:cNvSpPr>
            <a:spLocks noChangeArrowheads="1"/>
          </p:cNvSpPr>
          <p:nvPr/>
        </p:nvSpPr>
        <p:spPr bwMode="auto">
          <a:xfrm>
            <a:off x="5638800" y="2133600"/>
            <a:ext cx="76200" cy="76200"/>
          </a:xfrm>
          <a:prstGeom prst="ellipse">
            <a:avLst/>
          </a:prstGeom>
          <a:solidFill>
            <a:srgbClr val="FF0000"/>
          </a:solidFill>
          <a:ln w="9360" cap="sq">
            <a:solidFill>
              <a:srgbClr val="8383AD"/>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zh-CN" sz="1800">
              <a:ea typeface="SimSun" panose="02010600030101010101" pitchFamily="2" charset="-122"/>
            </a:endParaRPr>
          </a:p>
        </p:txBody>
      </p:sp>
      <p:sp>
        <p:nvSpPr>
          <p:cNvPr id="40971" name="Straight Connector 53257"/>
          <p:cNvSpPr>
            <a:spLocks noChangeShapeType="1"/>
          </p:cNvSpPr>
          <p:nvPr/>
        </p:nvSpPr>
        <p:spPr bwMode="auto">
          <a:xfrm flipH="1">
            <a:off x="3656014" y="3048000"/>
            <a:ext cx="1908175" cy="1588"/>
          </a:xfrm>
          <a:prstGeom prst="line">
            <a:avLst/>
          </a:prstGeom>
          <a:noFill/>
          <a:ln w="57240" cap="sq">
            <a:solidFill>
              <a:srgbClr val="800080"/>
            </a:solidFill>
            <a:prstDash val="sysDot"/>
            <a:miter lim="800000"/>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2" name="Straight Connector 53258"/>
          <p:cNvSpPr>
            <a:spLocks noChangeShapeType="1"/>
          </p:cNvSpPr>
          <p:nvPr/>
        </p:nvSpPr>
        <p:spPr bwMode="auto">
          <a:xfrm flipV="1">
            <a:off x="3657600" y="1979614"/>
            <a:ext cx="1588" cy="1069975"/>
          </a:xfrm>
          <a:prstGeom prst="line">
            <a:avLst/>
          </a:prstGeom>
          <a:noFill/>
          <a:ln w="57240" cap="sq">
            <a:solidFill>
              <a:srgbClr val="800080"/>
            </a:solidFill>
            <a:prstDash val="sysDot"/>
            <a:miter lim="800000"/>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3" name="Straight Connector 53259"/>
          <p:cNvSpPr>
            <a:spLocks noChangeShapeType="1"/>
          </p:cNvSpPr>
          <p:nvPr/>
        </p:nvSpPr>
        <p:spPr bwMode="auto">
          <a:xfrm>
            <a:off x="3657600" y="1981200"/>
            <a:ext cx="2133600" cy="1588"/>
          </a:xfrm>
          <a:prstGeom prst="line">
            <a:avLst/>
          </a:prstGeom>
          <a:noFill/>
          <a:ln w="57240" cap="sq">
            <a:solidFill>
              <a:srgbClr val="800080"/>
            </a:solidFill>
            <a:prstDash val="sysDot"/>
            <a:miter lim="800000"/>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4" name="Straight Connector 53260"/>
          <p:cNvSpPr>
            <a:spLocks noChangeShapeType="1"/>
          </p:cNvSpPr>
          <p:nvPr/>
        </p:nvSpPr>
        <p:spPr bwMode="auto">
          <a:xfrm>
            <a:off x="6400800" y="3048000"/>
            <a:ext cx="1981200" cy="1588"/>
          </a:xfrm>
          <a:prstGeom prst="line">
            <a:avLst/>
          </a:prstGeom>
          <a:noFill/>
          <a:ln w="57240" cap="sq">
            <a:solidFill>
              <a:srgbClr val="800080"/>
            </a:solidFill>
            <a:prstDash val="sysDot"/>
            <a:miter lim="800000"/>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5" name="Straight Connector 53261"/>
          <p:cNvSpPr>
            <a:spLocks noChangeShapeType="1"/>
          </p:cNvSpPr>
          <p:nvPr/>
        </p:nvSpPr>
        <p:spPr bwMode="auto">
          <a:xfrm flipV="1">
            <a:off x="8382000" y="1903414"/>
            <a:ext cx="1588" cy="1146175"/>
          </a:xfrm>
          <a:prstGeom prst="line">
            <a:avLst/>
          </a:prstGeom>
          <a:noFill/>
          <a:ln w="57240" cap="sq">
            <a:solidFill>
              <a:srgbClr val="800080"/>
            </a:solidFill>
            <a:prstDash val="sysDot"/>
            <a:miter lim="800000"/>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6" name="Straight Connector 53262"/>
          <p:cNvSpPr>
            <a:spLocks noChangeShapeType="1"/>
          </p:cNvSpPr>
          <p:nvPr/>
        </p:nvSpPr>
        <p:spPr bwMode="auto">
          <a:xfrm flipH="1">
            <a:off x="6170615" y="1990884"/>
            <a:ext cx="2212975" cy="1588"/>
          </a:xfrm>
          <a:prstGeom prst="line">
            <a:avLst/>
          </a:prstGeom>
          <a:noFill/>
          <a:ln w="57240" cap="sq">
            <a:solidFill>
              <a:srgbClr val="800080"/>
            </a:solidFill>
            <a:prstDash val="sysDot"/>
            <a:miter lim="800000"/>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7" name="Straight Connector 53263"/>
          <p:cNvSpPr>
            <a:spLocks noChangeShapeType="1"/>
          </p:cNvSpPr>
          <p:nvPr/>
        </p:nvSpPr>
        <p:spPr bwMode="auto">
          <a:xfrm>
            <a:off x="6019800" y="2209800"/>
            <a:ext cx="914400" cy="1588"/>
          </a:xfrm>
          <a:prstGeom prst="line">
            <a:avLst/>
          </a:prstGeom>
          <a:noFill/>
          <a:ln w="76320" cap="sq">
            <a:solidFill>
              <a:srgbClr val="006600"/>
            </a:solidFill>
            <a:miter lim="800000"/>
          </a:ln>
          <a:extLst>
            <a:ext uri="{909E8E84-426E-40DD-AFC4-6F175D3DCCD1}">
              <a14:hiddenFill xmlns:a14="http://schemas.microsoft.com/office/drawing/2010/main">
                <a:noFill/>
              </a14:hiddenFill>
            </a:ext>
          </a:extLst>
        </p:spPr>
        <p:txBody>
          <a:bodyPr/>
          <a:lstStyle/>
          <a:p>
            <a:endParaRPr lang="en-US"/>
          </a:p>
        </p:txBody>
      </p:sp>
      <p:sp>
        <p:nvSpPr>
          <p:cNvPr id="40978" name="Straight Connector 53264"/>
          <p:cNvSpPr>
            <a:spLocks noChangeShapeType="1"/>
          </p:cNvSpPr>
          <p:nvPr/>
        </p:nvSpPr>
        <p:spPr bwMode="auto">
          <a:xfrm>
            <a:off x="5105400" y="2667000"/>
            <a:ext cx="914400" cy="1588"/>
          </a:xfrm>
          <a:prstGeom prst="line">
            <a:avLst/>
          </a:prstGeom>
          <a:noFill/>
          <a:ln w="76320" cap="sq">
            <a:solidFill>
              <a:srgbClr val="006600"/>
            </a:solidFill>
            <a:miter lim="800000"/>
          </a:ln>
          <a:extLst>
            <a:ext uri="{909E8E84-426E-40DD-AFC4-6F175D3DCCD1}">
              <a14:hiddenFill xmlns:a14="http://schemas.microsoft.com/office/drawing/2010/main">
                <a:noFill/>
              </a14:hiddenFill>
            </a:ext>
          </a:extLst>
        </p:spPr>
        <p:txBody>
          <a:bodyPr/>
          <a:lstStyle/>
          <a:p>
            <a:endParaRPr lang="en-US"/>
          </a:p>
        </p:txBody>
      </p:sp>
      <p:sp>
        <p:nvSpPr>
          <p:cNvPr id="40979" name="Straight Connector 53265"/>
          <p:cNvSpPr>
            <a:spLocks noChangeShapeType="1"/>
          </p:cNvSpPr>
          <p:nvPr/>
        </p:nvSpPr>
        <p:spPr bwMode="auto">
          <a:xfrm>
            <a:off x="5105400" y="2209800"/>
            <a:ext cx="457200" cy="1588"/>
          </a:xfrm>
          <a:prstGeom prst="line">
            <a:avLst/>
          </a:prstGeom>
          <a:noFill/>
          <a:ln w="76320" cap="sq">
            <a:solidFill>
              <a:srgbClr val="006600"/>
            </a:solidFill>
            <a:miter lim="800000"/>
          </a:ln>
          <a:extLst>
            <a:ext uri="{909E8E84-426E-40DD-AFC4-6F175D3DCCD1}">
              <a14:hiddenFill xmlns:a14="http://schemas.microsoft.com/office/drawing/2010/main">
                <a:noFill/>
              </a14:hiddenFill>
            </a:ext>
          </a:extLst>
        </p:spPr>
        <p:txBody>
          <a:bodyPr/>
          <a:lstStyle/>
          <a:p>
            <a:endParaRPr lang="en-US"/>
          </a:p>
        </p:txBody>
      </p:sp>
      <p:sp>
        <p:nvSpPr>
          <p:cNvPr id="40980" name="Straight Connector 53266"/>
          <p:cNvSpPr>
            <a:spLocks noChangeShapeType="1"/>
          </p:cNvSpPr>
          <p:nvPr/>
        </p:nvSpPr>
        <p:spPr bwMode="auto">
          <a:xfrm flipV="1">
            <a:off x="5105400" y="2208214"/>
            <a:ext cx="1588" cy="460375"/>
          </a:xfrm>
          <a:prstGeom prst="line">
            <a:avLst/>
          </a:prstGeom>
          <a:noFill/>
          <a:ln w="76320" cap="sq">
            <a:solidFill>
              <a:srgbClr val="006600"/>
            </a:solidFill>
            <a:miter lim="800000"/>
          </a:ln>
          <a:extLst>
            <a:ext uri="{909E8E84-426E-40DD-AFC4-6F175D3DCCD1}">
              <a14:hiddenFill xmlns:a14="http://schemas.microsoft.com/office/drawing/2010/main">
                <a:noFill/>
              </a14:hiddenFill>
            </a:ext>
          </a:extLst>
        </p:spPr>
        <p:txBody>
          <a:bodyPr/>
          <a:lstStyle/>
          <a:p>
            <a:endParaRPr lang="en-US"/>
          </a:p>
        </p:txBody>
      </p:sp>
      <p:sp>
        <p:nvSpPr>
          <p:cNvPr id="40981" name="Straight Connector 53267"/>
          <p:cNvSpPr>
            <a:spLocks noChangeShapeType="1"/>
          </p:cNvSpPr>
          <p:nvPr/>
        </p:nvSpPr>
        <p:spPr bwMode="auto">
          <a:xfrm flipV="1">
            <a:off x="6019800" y="2208214"/>
            <a:ext cx="1588" cy="460375"/>
          </a:xfrm>
          <a:prstGeom prst="line">
            <a:avLst/>
          </a:prstGeom>
          <a:noFill/>
          <a:ln w="76320" cap="sq">
            <a:solidFill>
              <a:srgbClr val="006600"/>
            </a:solidFill>
            <a:miter lim="800000"/>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981200" y="579438"/>
            <a:ext cx="8229600" cy="715962"/>
          </a:xfrm>
          <a:noFill/>
        </p:spPr>
        <p:txBody>
          <a:bodyPr>
            <a:normAutofit/>
          </a:bodyPr>
          <a:lstStyle/>
          <a:p>
            <a:pPr eaLnBrk="1" hangingPunct="1">
              <a:defRPr/>
            </a:pPr>
            <a:r>
              <a:rPr lang="en-US" dirty="0"/>
              <a:t>Model-based reflex agents</a:t>
            </a:r>
          </a:p>
        </p:txBody>
      </p:sp>
      <p:pic>
        <p:nvPicPr>
          <p:cNvPr id="43011" name="Picture 4" descr="reflex+state-agen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645819" y="3052762"/>
            <a:ext cx="3695700" cy="2352675"/>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54272"/>
          <p:cNvSpPr>
            <a:spLocks noGrp="1" noChangeArrowheads="1"/>
          </p:cNvSpPr>
          <p:nvPr>
            <p:ph type="title"/>
          </p:nvPr>
        </p:nvSpPr>
        <p:spPr>
          <a:xfrm>
            <a:off x="2209800" y="457200"/>
            <a:ext cx="7772400" cy="828675"/>
          </a:xfrm>
          <a:noFill/>
        </p:spPr>
        <p:txBody>
          <a:bodyPr lIns="90000" tIns="46800" rIns="90000" bIns="46800" anchor="b">
            <a:normAutofit/>
            <a:scene3d>
              <a:camera prst="orthographicFront"/>
              <a:lightRig rig="soft" dir="t">
                <a:rot lat="0" lon="0" rev="2400000"/>
              </a:lightRig>
            </a:scene3d>
            <a:sp3d>
              <a:bevelT w="19050" h="12700"/>
            </a:sp3d>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Model-based Reflex Agents</a:t>
            </a:r>
          </a:p>
        </p:txBody>
      </p:sp>
      <p:pic>
        <p:nvPicPr>
          <p:cNvPr id="44035" name="Picture 542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752600"/>
            <a:ext cx="7772400"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54274"/>
          <p:cNvSpPr txBox="1">
            <a:spLocks noChangeArrowheads="1"/>
          </p:cNvSpPr>
          <p:nvPr/>
        </p:nvSpPr>
        <p:spPr bwMode="auto">
          <a:xfrm>
            <a:off x="3733800" y="5562601"/>
            <a:ext cx="4572000"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spcBef>
                <a:spcPts val="2000"/>
              </a:spcBef>
              <a:buNone/>
            </a:pPr>
            <a:r>
              <a:rPr lang="en-US" altLang="en-US">
                <a:solidFill>
                  <a:srgbClr val="8383AD"/>
                </a:solidFill>
                <a:latin typeface="Times New Roman" panose="02020603050405020304" charset="0"/>
              </a:rPr>
              <a:t>The agent is with memory</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pPr>
              <a:defRPr/>
            </a:pPr>
            <a:r>
              <a:rPr lang="en-US" dirty="0"/>
              <a:t>Goal based agents</a:t>
            </a:r>
          </a:p>
        </p:txBody>
      </p:sp>
      <p:sp>
        <p:nvSpPr>
          <p:cNvPr id="3" name="Content Placeholder 2"/>
          <p:cNvSpPr>
            <a:spLocks noGrp="1"/>
          </p:cNvSpPr>
          <p:nvPr>
            <p:ph idx="1"/>
          </p:nvPr>
        </p:nvSpPr>
        <p:spPr>
          <a:noFill/>
        </p:spPr>
        <p:txBody>
          <a:bodyPr/>
          <a:lstStyle/>
          <a:p>
            <a:pPr>
              <a:defRPr/>
            </a:pPr>
            <a:r>
              <a:rPr lang="en-US" dirty="0"/>
              <a:t>Knowing about the current state of the environment is not always enough to decide what to do; additionally sort of goal information which describes situations that are desirable is also required. This  allows the agent a way to choose among multiple possibilities , selecting the one which reaches a goal state.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6320"/>
          <p:cNvSpPr>
            <a:spLocks noGrp="1" noChangeArrowheads="1"/>
          </p:cNvSpPr>
          <p:nvPr>
            <p:ph type="title"/>
          </p:nvPr>
        </p:nvSpPr>
        <p:spPr>
          <a:xfrm>
            <a:off x="2209800" y="304800"/>
            <a:ext cx="7772400" cy="1143000"/>
          </a:xfrm>
        </p:spPr>
        <p:txBody>
          <a:bodyPr lIns="90000" tIns="46800" rIns="90000" bIns="46800" anchor="b">
            <a:normAutofit/>
            <a:scene3d>
              <a:camera prst="orthographicFront"/>
              <a:lightRig rig="soft" dir="t">
                <a:rot lat="0" lon="0" rev="2400000"/>
              </a:lightRig>
            </a:scene3d>
            <a:sp3d>
              <a:bevelT w="19050" h="12700"/>
            </a:sp3d>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solidFill>
                  <a:srgbClr val="000000"/>
                </a:solidFill>
              </a:rPr>
              <a:t>Goal-based agents</a:t>
            </a:r>
          </a:p>
        </p:txBody>
      </p:sp>
      <p:sp>
        <p:nvSpPr>
          <p:cNvPr id="47107" name="Text Placeholder 56321"/>
          <p:cNvSpPr>
            <a:spLocks noGrp="1" noChangeArrowheads="1"/>
          </p:cNvSpPr>
          <p:nvPr>
            <p:ph idx="1"/>
          </p:nvPr>
        </p:nvSpPr>
        <p:spPr>
          <a:xfrm>
            <a:off x="2209800" y="1981200"/>
            <a:ext cx="7772400" cy="4114800"/>
          </a:xfrm>
        </p:spPr>
        <p:txBody>
          <a:bodyPr lIns="90000" tIns="46800" rIns="90000" bIns="46800">
            <a:normAutofit/>
          </a:bodyPr>
          <a:lstStyle/>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Current state of the environment is always not enough </a:t>
            </a:r>
          </a:p>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goal is another issue to achieve </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Judgment of rationality / correctness</a:t>
            </a:r>
          </a:p>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Actions chosen </a:t>
            </a:r>
            <a:r>
              <a:rPr lang="en-US" altLang="en-US">
                <a:solidFill>
                  <a:srgbClr val="000000"/>
                </a:solidFill>
                <a:latin typeface="Wingdings" panose="05000000000000000000" pitchFamily="2" charset="2"/>
                <a:ea typeface="Wingdings" panose="05000000000000000000" pitchFamily="2" charset="2"/>
                <a:cs typeface="Wingdings" panose="05000000000000000000" pitchFamily="2" charset="2"/>
              </a:rPr>
              <a:t></a:t>
            </a:r>
            <a:r>
              <a:rPr lang="en-US" altLang="en-US">
                <a:solidFill>
                  <a:srgbClr val="000000"/>
                </a:solidFill>
              </a:rPr>
              <a:t> goals, based on</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current state </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current percept </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57344"/>
          <p:cNvSpPr>
            <a:spLocks noGrp="1" noChangeArrowheads="1"/>
          </p:cNvSpPr>
          <p:nvPr>
            <p:ph type="title"/>
          </p:nvPr>
        </p:nvSpPr>
        <p:spPr>
          <a:xfrm>
            <a:off x="2057400" y="304800"/>
            <a:ext cx="7772400" cy="1143000"/>
          </a:xfrm>
        </p:spPr>
        <p:txBody>
          <a:bodyPr lIns="90000" tIns="46800" rIns="90000" bIns="46800" anchor="b">
            <a:normAutofit/>
            <a:scene3d>
              <a:camera prst="orthographicFront"/>
              <a:lightRig rig="soft" dir="t">
                <a:rot lat="0" lon="0" rev="2400000"/>
              </a:lightRig>
            </a:scene3d>
            <a:sp3d>
              <a:bevelT w="19050" h="12700"/>
            </a:sp3d>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solidFill>
                  <a:srgbClr val="000000"/>
                </a:solidFill>
              </a:rPr>
              <a:t>Goal-based agents</a:t>
            </a:r>
          </a:p>
        </p:txBody>
      </p:sp>
      <p:sp>
        <p:nvSpPr>
          <p:cNvPr id="49155" name="Text Placeholder 57345"/>
          <p:cNvSpPr>
            <a:spLocks noGrp="1" noChangeArrowheads="1"/>
          </p:cNvSpPr>
          <p:nvPr>
            <p:ph idx="1"/>
          </p:nvPr>
        </p:nvSpPr>
        <p:spPr>
          <a:xfrm>
            <a:off x="1905000" y="1981200"/>
            <a:ext cx="8382000" cy="4114800"/>
          </a:xfrm>
        </p:spPr>
        <p:txBody>
          <a:bodyPr lIns="90000" tIns="46800" rIns="90000" bIns="46800">
            <a:normAutofit/>
          </a:bodyPr>
          <a:lstStyle/>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Conclusion</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Goal-based agents are less efficient</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but more flexible </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Agent </a:t>
            </a:r>
            <a:r>
              <a:rPr lang="en-US" altLang="en-US">
                <a:solidFill>
                  <a:srgbClr val="000000"/>
                </a:solidFill>
                <a:latin typeface="Wingdings" panose="05000000000000000000" pitchFamily="2" charset="2"/>
                <a:ea typeface="Wingdings" panose="05000000000000000000" pitchFamily="2" charset="2"/>
                <a:cs typeface="Wingdings" panose="05000000000000000000" pitchFamily="2" charset="2"/>
              </a:rPr>
              <a:t></a:t>
            </a:r>
            <a:r>
              <a:rPr lang="en-US" altLang="en-US">
                <a:solidFill>
                  <a:srgbClr val="000000"/>
                </a:solidFill>
              </a:rPr>
              <a:t> Different goals </a:t>
            </a:r>
            <a:r>
              <a:rPr lang="en-US" altLang="en-US">
                <a:solidFill>
                  <a:srgbClr val="000000"/>
                </a:solidFill>
                <a:latin typeface="Wingdings" panose="05000000000000000000" pitchFamily="2" charset="2"/>
                <a:ea typeface="Wingdings" panose="05000000000000000000" pitchFamily="2" charset="2"/>
                <a:cs typeface="Wingdings" panose="05000000000000000000" pitchFamily="2" charset="2"/>
              </a:rPr>
              <a:t></a:t>
            </a:r>
            <a:r>
              <a:rPr lang="en-US" altLang="en-US">
                <a:solidFill>
                  <a:srgbClr val="000000"/>
                </a:solidFill>
              </a:rPr>
              <a:t> different tasks</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Search and planning </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two other sub-fields in AI </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to find out the action sequences to achieve its goal </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911687" cy="1280890"/>
          </a:xfrm>
          <a:noFill/>
        </p:spPr>
        <p:txBody>
          <a:bodyPr>
            <a:normAutofit/>
          </a:bodyPr>
          <a:lstStyle/>
          <a:p>
            <a:pPr>
              <a:defRPr/>
            </a:pPr>
            <a:r>
              <a:rPr lang="en-US" dirty="0"/>
              <a:t>A model based - Goal based agent</a:t>
            </a:r>
          </a:p>
        </p:txBody>
      </p:sp>
      <p:sp>
        <p:nvSpPr>
          <p:cNvPr id="3" name="Content Placeholder 2"/>
          <p:cNvSpPr>
            <a:spLocks noGrp="1"/>
          </p:cNvSpPr>
          <p:nvPr>
            <p:ph idx="1"/>
          </p:nvPr>
        </p:nvSpPr>
        <p:spPr>
          <a:xfrm>
            <a:off x="2133600" y="2133600"/>
            <a:ext cx="8915400" cy="3777622"/>
          </a:xfrm>
          <a:noFill/>
        </p:spPr>
        <p:txBody>
          <a:bodyPr/>
          <a:lstStyle/>
          <a:p>
            <a:pPr marL="0" indent="0">
              <a:buNone/>
              <a:defRPr/>
            </a:pPr>
            <a:endParaRPr lang="en-US" altLang="zh-CN" dirty="0">
              <a:ea typeface="SimSun" panose="02010600030101010101" pitchFamily="2" charset="-122"/>
            </a:endParaRPr>
          </a:p>
          <a:p>
            <a:pPr>
              <a:defRPr/>
            </a:pPr>
            <a:r>
              <a:rPr lang="en-US" altLang="zh-CN" dirty="0">
                <a:ea typeface="SimSun" panose="02010600030101010101" pitchFamily="2" charset="-122"/>
              </a:rPr>
              <a:t>It keeps track of the world state and a set of goals it is trying to achieve and picks an action that will eventually lead to the achievement of its goal.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380321"/>
            <a:ext cx="8911687" cy="668116"/>
          </a:xfrm>
        </p:spPr>
        <p:txBody>
          <a:bodyPr>
            <a:noAutofit/>
          </a:bodyPr>
          <a:lstStyle/>
          <a:p>
            <a:r>
              <a:rPr lang="en-US" sz="4000" dirty="0"/>
              <a:t>Acting humanly: The Turing Test</a:t>
            </a:r>
          </a:p>
        </p:txBody>
      </p:sp>
      <p:sp>
        <p:nvSpPr>
          <p:cNvPr id="3" name="Content Placeholder 2"/>
          <p:cNvSpPr>
            <a:spLocks noGrp="1"/>
          </p:cNvSpPr>
          <p:nvPr>
            <p:ph idx="1"/>
          </p:nvPr>
        </p:nvSpPr>
        <p:spPr>
          <a:xfrm>
            <a:off x="2209800" y="2327471"/>
            <a:ext cx="8153400" cy="4404127"/>
          </a:xfrm>
        </p:spPr>
        <p:txBody>
          <a:bodyPr>
            <a:noAutofit/>
          </a:bodyPr>
          <a:lstStyle/>
          <a:p>
            <a:endParaRPr lang="en-US" sz="1600" dirty="0"/>
          </a:p>
          <a:p>
            <a:endParaRPr lang="en-US" sz="1600" dirty="0"/>
          </a:p>
          <a:p>
            <a:pPr marL="0" indent="0">
              <a:buNone/>
            </a:pPr>
            <a:endParaRPr lang="en-US" sz="1600" dirty="0"/>
          </a:p>
          <a:p>
            <a:endParaRPr lang="en-US" sz="1600" dirty="0"/>
          </a:p>
          <a:p>
            <a:endParaRPr lang="en-US" sz="1600" dirty="0"/>
          </a:p>
          <a:p>
            <a:endParaRPr lang="en-US" sz="1600" dirty="0"/>
          </a:p>
          <a:p>
            <a:endParaRPr lang="en-US" sz="1600" dirty="0"/>
          </a:p>
          <a:p>
            <a:r>
              <a:rPr lang="en-US" sz="2000" dirty="0"/>
              <a:t>Alan Turing (1950) :“Computing machinery and intelligence":</a:t>
            </a:r>
          </a:p>
          <a:p>
            <a:r>
              <a:rPr lang="en-US" sz="2000" dirty="0"/>
              <a:t>“Can machines think?“ , “Can machines behave intelligently?"</a:t>
            </a:r>
          </a:p>
          <a:p>
            <a:r>
              <a:rPr lang="en-US" sz="2000" dirty="0"/>
              <a:t> Operational test for intelligent behavior: the Imitation Game</a:t>
            </a:r>
          </a:p>
          <a:p>
            <a:r>
              <a:rPr lang="en-US" sz="2000" dirty="0"/>
              <a:t>Predicted that by 2000, a machine might have a 30% chance of</a:t>
            </a:r>
          </a:p>
          <a:p>
            <a:pPr>
              <a:buNone/>
            </a:pPr>
            <a:r>
              <a:rPr lang="en-US" sz="2000" dirty="0"/>
              <a:t>	fooling a lay person for 5 minutes.</a:t>
            </a:r>
          </a:p>
          <a:p>
            <a:r>
              <a:rPr lang="en-US" sz="2000" dirty="0"/>
              <a:t>Anticipated all major arguments against AI in following 50 years.</a:t>
            </a:r>
          </a:p>
          <a:p>
            <a:r>
              <a:rPr lang="en-US" sz="2000" dirty="0"/>
              <a:t>Suggested major components of AI: knowledge, reasoning, language understanding, learning.</a:t>
            </a:r>
          </a:p>
          <a:p>
            <a:pPr marL="0" indent="0">
              <a:buNone/>
            </a:pPr>
            <a:r>
              <a:rPr lang="en-US" sz="1600" dirty="0"/>
              <a:t>------------------------------------------------------------------------------------------------------------</a:t>
            </a:r>
          </a:p>
          <a:p>
            <a:r>
              <a:rPr lang="en-US" sz="2000" b="1" dirty="0"/>
              <a:t>Problem</a:t>
            </a:r>
            <a:r>
              <a:rPr lang="en-US" sz="1600" dirty="0"/>
              <a:t>: </a:t>
            </a:r>
            <a:r>
              <a:rPr lang="en-US" sz="1800" dirty="0"/>
              <a:t>Turing test is not reproducible, constructive, or amenable to mathematical analysis.</a:t>
            </a:r>
          </a:p>
          <a:p>
            <a:pPr>
              <a:buNone/>
            </a:pPr>
            <a:endParaRPr lang="en-US" sz="1600" b="1" dirty="0"/>
          </a:p>
          <a:p>
            <a:endParaRPr lang="en-US" sz="1600" b="1" dirty="0"/>
          </a:p>
          <a:p>
            <a:pPr>
              <a:buNone/>
            </a:pPr>
            <a:endParaRPr lang="en-US" sz="1600" b="1" dirty="0"/>
          </a:p>
          <a:p>
            <a:pPr>
              <a:buNone/>
            </a:pPr>
            <a:endParaRPr lang="en-US" sz="1600" b="1" dirty="0"/>
          </a:p>
          <a:p>
            <a:pPr>
              <a:buNone/>
            </a:pPr>
            <a:endParaRPr lang="en-US" sz="1600" b="1" dirty="0"/>
          </a:p>
          <a:p>
            <a:pPr>
              <a:buNone/>
            </a:pPr>
            <a:endParaRPr lang="en-US" sz="1600" b="1" dirty="0"/>
          </a:p>
          <a:p>
            <a:pPr>
              <a:buNone/>
            </a:pPr>
            <a:endParaRPr lang="en-US" sz="1600" dirty="0"/>
          </a:p>
        </p:txBody>
      </p:sp>
      <p:pic>
        <p:nvPicPr>
          <p:cNvPr id="4" name="Picture 4" descr="turing"/>
          <p:cNvPicPr>
            <a:picLocks noChangeAspect="1" noChangeArrowheads="1"/>
          </p:cNvPicPr>
          <p:nvPr/>
        </p:nvPicPr>
        <p:blipFill>
          <a:blip r:embed="rId2"/>
          <a:srcRect/>
          <a:stretch>
            <a:fillRect/>
          </a:stretch>
        </p:blipFill>
        <p:spPr bwMode="auto">
          <a:xfrm>
            <a:off x="3926028" y="959046"/>
            <a:ext cx="3948113" cy="1368425"/>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133600" y="638396"/>
            <a:ext cx="8911687" cy="1280890"/>
          </a:xfrm>
          <a:noFill/>
        </p:spPr>
        <p:txBody>
          <a:bodyPr/>
          <a:lstStyle/>
          <a:p>
            <a:pPr eaLnBrk="1" hangingPunct="1">
              <a:defRPr/>
            </a:pPr>
            <a:r>
              <a:rPr lang="en-US" dirty="0"/>
              <a:t>Goal-based agents</a:t>
            </a:r>
          </a:p>
        </p:txBody>
      </p:sp>
      <p:pic>
        <p:nvPicPr>
          <p:cNvPr id="52228" name="Picture 5" descr="goal-based-agen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895600" y="2133600"/>
            <a:ext cx="5715000" cy="3638157"/>
          </a:xfrm>
        </p:spPr>
      </p:pic>
      <p:sp>
        <p:nvSpPr>
          <p:cNvPr id="52227" name="Rectangle 3"/>
          <p:cNvSpPr>
            <a:spLocks noGrp="1" noChangeArrowheads="1"/>
          </p:cNvSpPr>
          <p:nvPr>
            <p:ph type="body" idx="4294967295"/>
          </p:nvPr>
        </p:nvSpPr>
        <p:spPr>
          <a:xfrm>
            <a:off x="0" y="1600200"/>
            <a:ext cx="8229600" cy="4525963"/>
          </a:xfrm>
        </p:spPr>
        <p:txBody>
          <a:bodyPr/>
          <a:lstStyle/>
          <a:p>
            <a:pPr eaLnBrk="1" hangingPunct="1">
              <a:buFontTx/>
              <a:buNone/>
            </a:pPr>
            <a:r>
              <a:rPr lang="en-US" altLang="zh-CN">
                <a:ea typeface="SimSun" panose="02010600030101010101" pitchFamily="2" charset="-122"/>
              </a:rPr>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981200" y="223838"/>
            <a:ext cx="8229600" cy="792162"/>
          </a:xfrm>
          <a:noFill/>
        </p:spPr>
        <p:txBody>
          <a:bodyPr>
            <a:normAutofit/>
          </a:bodyPr>
          <a:lstStyle/>
          <a:p>
            <a:pPr>
              <a:defRPr/>
            </a:pPr>
            <a:r>
              <a:rPr lang="en-US" dirty="0"/>
              <a:t>Utility based agents</a:t>
            </a:r>
          </a:p>
        </p:txBody>
      </p:sp>
      <p:sp>
        <p:nvSpPr>
          <p:cNvPr id="33795" name="Content Placeholder 2"/>
          <p:cNvSpPr>
            <a:spLocks noGrp="1"/>
          </p:cNvSpPr>
          <p:nvPr>
            <p:ph idx="1"/>
          </p:nvPr>
        </p:nvSpPr>
        <p:spPr>
          <a:xfrm>
            <a:off x="1981200" y="1371601"/>
            <a:ext cx="8229600" cy="4754563"/>
          </a:xfrm>
          <a:noFill/>
        </p:spPr>
        <p:txBody>
          <a:bodyPr>
            <a:normAutofit/>
          </a:bodyPr>
          <a:lstStyle/>
          <a:p>
            <a:pPr>
              <a:defRPr/>
            </a:pPr>
            <a:r>
              <a:rPr lang="en-US" altLang="zh-CN" sz="2000" dirty="0">
                <a:ea typeface="SimSun" panose="02010600030101010101" pitchFamily="2" charset="-122"/>
              </a:rPr>
              <a:t>Goal based agents only distinguish between goal states and non-goal states. </a:t>
            </a:r>
          </a:p>
          <a:p>
            <a:pPr>
              <a:defRPr/>
            </a:pPr>
            <a:r>
              <a:rPr lang="en-US" altLang="zh-CN" sz="2000" dirty="0">
                <a:ea typeface="SimSun" panose="02010600030101010101" pitchFamily="2" charset="-122"/>
              </a:rPr>
              <a:t>It is possible to define a measure of how desirable a particular state is. This measure can be obtained through the use of a utility function which maps a state to a measure of the utility of the state. So, utility function maps a state onto a real number, which describes the associated degree of happiness.</a:t>
            </a:r>
          </a:p>
          <a:p>
            <a:pPr>
              <a:defRPr/>
            </a:pPr>
            <a:r>
              <a:rPr lang="en-US" altLang="zh-CN" sz="2000" dirty="0">
                <a:ea typeface="SimSun" panose="02010600030101010101" pitchFamily="2" charset="-122"/>
              </a:rPr>
              <a:t>A complete specification of the utility function allows rational decisions.</a:t>
            </a:r>
          </a:p>
          <a:p>
            <a:pPr>
              <a:defRPr/>
            </a:pPr>
            <a:endParaRPr lang="en-US" altLang="zh-CN" sz="2000" dirty="0">
              <a:ea typeface="SimSun" panose="02010600030101010101"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59392"/>
          <p:cNvSpPr>
            <a:spLocks noGrp="1" noChangeArrowheads="1"/>
          </p:cNvSpPr>
          <p:nvPr>
            <p:ph type="title"/>
          </p:nvPr>
        </p:nvSpPr>
        <p:spPr>
          <a:xfrm>
            <a:off x="2209800" y="609600"/>
            <a:ext cx="7772400" cy="685800"/>
          </a:xfrm>
        </p:spPr>
        <p:txBody>
          <a:bodyPr lIns="90000" tIns="46800" rIns="90000" bIns="46800" anchor="b">
            <a:normAutofit fontScale="90000"/>
            <a:scene3d>
              <a:camera prst="orthographicFront"/>
              <a:lightRig rig="soft" dir="t">
                <a:rot lat="0" lon="0" rev="2400000"/>
              </a:lightRig>
            </a:scene3d>
            <a:sp3d>
              <a:bevelT w="19050" h="12700"/>
            </a:sp3d>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solidFill>
                  <a:srgbClr val="000000"/>
                </a:solidFill>
              </a:rPr>
              <a:t>Utility-based agents</a:t>
            </a:r>
          </a:p>
        </p:txBody>
      </p:sp>
      <p:sp>
        <p:nvSpPr>
          <p:cNvPr id="59394" name="Text Placeholder 59393"/>
          <p:cNvSpPr>
            <a:spLocks noGrp="1"/>
          </p:cNvSpPr>
          <p:nvPr>
            <p:ph idx="1"/>
          </p:nvPr>
        </p:nvSpPr>
        <p:spPr>
          <a:xfrm>
            <a:off x="2209800" y="1981200"/>
            <a:ext cx="7772400" cy="4495800"/>
          </a:xfrm>
        </p:spPr>
        <p:txBody>
          <a:bodyPr lIns="90000" tIns="46800" rIns="90000" bIns="46800">
            <a:normAutofit/>
          </a:bodyPr>
          <a:lstStyle/>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a:solidFill>
                  <a:srgbClr val="000000"/>
                </a:solidFill>
              </a:rPr>
              <a:t>Goals alone are not enough </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a:solidFill>
                  <a:srgbClr val="000000"/>
                </a:solidFill>
              </a:rPr>
              <a:t>to generate </a:t>
            </a:r>
            <a:r>
              <a:rPr lang="en-US" altLang="en-US" b="1">
                <a:solidFill>
                  <a:srgbClr val="000000"/>
                </a:solidFill>
                <a:effectLst>
                  <a:outerShdw blurRad="38100" dist="38100" dir="2700000" algn="tl">
                    <a:srgbClr val="C0C0C0"/>
                  </a:outerShdw>
                </a:effectLst>
              </a:rPr>
              <a:t>high-quality</a:t>
            </a:r>
            <a:r>
              <a:rPr lang="en-US" altLang="en-US">
                <a:solidFill>
                  <a:srgbClr val="000000"/>
                </a:solidFill>
              </a:rPr>
              <a:t> behavior </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a:solidFill>
                  <a:srgbClr val="000000"/>
                </a:solidFill>
              </a:rPr>
              <a:t>E.g. meals in Canteen, good or not ?</a:t>
            </a:r>
          </a:p>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a:solidFill>
                  <a:srgbClr val="000000"/>
                </a:solidFill>
              </a:rPr>
              <a:t>Many action sequences </a:t>
            </a:r>
            <a:r>
              <a:rPr lang="en-US" altLang="en-US">
                <a:solidFill>
                  <a:srgbClr val="000000"/>
                </a:solidFill>
                <a:latin typeface="Wingdings" panose="05000000000000000000" pitchFamily="2" charset="2"/>
                <a:ea typeface="Wingdings" panose="05000000000000000000" pitchFamily="2" charset="2"/>
                <a:cs typeface="Wingdings" panose="05000000000000000000" pitchFamily="2" charset="2"/>
              </a:rPr>
              <a:t></a:t>
            </a:r>
            <a:r>
              <a:rPr lang="en-US" altLang="en-US">
                <a:solidFill>
                  <a:srgbClr val="000000"/>
                </a:solidFill>
              </a:rPr>
              <a:t> the goals </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a:solidFill>
                  <a:srgbClr val="000000"/>
                </a:solidFill>
              </a:rPr>
              <a:t>some are better and some worse </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a:solidFill>
                  <a:srgbClr val="000000"/>
                </a:solidFill>
              </a:rPr>
              <a:t>If goal means success,</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a:solidFill>
                  <a:srgbClr val="000000"/>
                </a:solidFill>
              </a:rPr>
              <a:t>then </a:t>
            </a:r>
            <a:r>
              <a:rPr lang="en-US" altLang="en-US" b="1">
                <a:solidFill>
                  <a:srgbClr val="000000"/>
                </a:solidFill>
              </a:rPr>
              <a:t>utility</a:t>
            </a:r>
            <a:r>
              <a:rPr lang="en-US" altLang="en-US">
                <a:solidFill>
                  <a:srgbClr val="000000"/>
                </a:solidFill>
              </a:rPr>
              <a:t> means the degree of success (how successful it is) </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61440"/>
          <p:cNvSpPr>
            <a:spLocks noGrp="1" noChangeArrowheads="1"/>
          </p:cNvSpPr>
          <p:nvPr>
            <p:ph type="title"/>
          </p:nvPr>
        </p:nvSpPr>
        <p:spPr>
          <a:xfrm>
            <a:off x="1981200" y="304800"/>
            <a:ext cx="7772400" cy="1143000"/>
          </a:xfrm>
        </p:spPr>
        <p:txBody>
          <a:bodyPr lIns="90000" tIns="46800" rIns="90000" bIns="46800" anchor="b">
            <a:normAutofit/>
            <a:scene3d>
              <a:camera prst="orthographicFront"/>
              <a:lightRig rig="soft" dir="t">
                <a:rot lat="0" lon="0" rev="2400000"/>
              </a:lightRig>
            </a:scene3d>
            <a:sp3d>
              <a:bevelT w="19050" h="12700"/>
            </a:sp3d>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Utility-based agents</a:t>
            </a:r>
          </a:p>
        </p:txBody>
      </p:sp>
      <p:sp>
        <p:nvSpPr>
          <p:cNvPr id="56323" name="Text Placeholder 61441"/>
          <p:cNvSpPr>
            <a:spLocks noGrp="1" noChangeArrowheads="1"/>
          </p:cNvSpPr>
          <p:nvPr>
            <p:ph idx="1"/>
          </p:nvPr>
        </p:nvSpPr>
        <p:spPr>
          <a:xfrm>
            <a:off x="2209800" y="1981200"/>
            <a:ext cx="7772400" cy="4114800"/>
          </a:xfrm>
        </p:spPr>
        <p:txBody>
          <a:bodyPr lIns="90000" tIns="46800" rIns="90000" bIns="46800">
            <a:normAutofit/>
          </a:bodyPr>
          <a:lstStyle/>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it is said state A has higher utility</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If state A is more preferred than others</a:t>
            </a:r>
          </a:p>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Utility is therefore a function </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that maps a state onto a real number</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the degree of success </a:t>
            </a:r>
          </a:p>
          <a:p>
            <a:pPr marL="341630" indent="-341630">
              <a:buSzPct val="8000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a:solidFill>
                <a:srgbClr val="000000"/>
              </a:solidFill>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62464"/>
          <p:cNvSpPr>
            <a:spLocks noGrp="1" noChangeArrowheads="1"/>
          </p:cNvSpPr>
          <p:nvPr>
            <p:ph type="title"/>
          </p:nvPr>
        </p:nvSpPr>
        <p:spPr>
          <a:xfrm>
            <a:off x="2133600" y="190500"/>
            <a:ext cx="7772400" cy="1143000"/>
          </a:xfrm>
        </p:spPr>
        <p:txBody>
          <a:bodyPr lIns="90000" tIns="46800" rIns="90000" bIns="46800" anchor="b">
            <a:normAutofit/>
            <a:scene3d>
              <a:camera prst="orthographicFront"/>
              <a:lightRig rig="soft" dir="t">
                <a:rot lat="0" lon="0" rev="2400000"/>
              </a:lightRig>
            </a:scene3d>
            <a:sp3d>
              <a:bevelT w="19050" h="12700"/>
            </a:sp3d>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solidFill>
                  <a:srgbClr val="000000"/>
                </a:solidFill>
              </a:rPr>
              <a:t>Utility-based agents </a:t>
            </a:r>
          </a:p>
        </p:txBody>
      </p:sp>
      <p:sp>
        <p:nvSpPr>
          <p:cNvPr id="58371" name="Text Placeholder 62465"/>
          <p:cNvSpPr>
            <a:spLocks noGrp="1" noChangeArrowheads="1"/>
          </p:cNvSpPr>
          <p:nvPr>
            <p:ph idx="1"/>
          </p:nvPr>
        </p:nvSpPr>
        <p:spPr>
          <a:xfrm>
            <a:off x="2209800" y="1981200"/>
            <a:ext cx="7772400" cy="4114800"/>
          </a:xfrm>
        </p:spPr>
        <p:txBody>
          <a:bodyPr lIns="90000" tIns="46800" rIns="90000" bIns="46800">
            <a:normAutofit/>
          </a:bodyPr>
          <a:lstStyle/>
          <a:p>
            <a:pPr marL="341630" indent="-341630">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Utility has several advantages: </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When there are conflicting goals, </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Only some of the goals but not all can be achieved</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utility describes the appropriate trade-off </a:t>
            </a:r>
          </a:p>
          <a:p>
            <a:pPr marL="741680" lvl="1" indent="-284480">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When there are several goals </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None of them are achieved </a:t>
            </a:r>
            <a:r>
              <a:rPr lang="en-US" altLang="en-US" b="1" u="sng">
                <a:solidFill>
                  <a:srgbClr val="000000"/>
                </a:solidFill>
              </a:rPr>
              <a:t>certainly</a:t>
            </a:r>
          </a:p>
          <a:p>
            <a:pPr marL="1905" lvl="2" indent="913130">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utility provides a way for the decision-making </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normAutofit/>
          </a:bodyPr>
          <a:lstStyle/>
          <a:p>
            <a:pPr>
              <a:defRPr/>
            </a:pPr>
            <a:r>
              <a:rPr lang="en-US" dirty="0"/>
              <a:t>A model based-utility based agent</a:t>
            </a:r>
          </a:p>
        </p:txBody>
      </p:sp>
      <p:sp>
        <p:nvSpPr>
          <p:cNvPr id="60418" name="Content Placeholder 2"/>
          <p:cNvSpPr>
            <a:spLocks noGrp="1" noChangeArrowheads="1"/>
          </p:cNvSpPr>
          <p:nvPr>
            <p:ph idx="1"/>
          </p:nvPr>
        </p:nvSpPr>
        <p:spPr/>
        <p:txBody>
          <a:bodyPr/>
          <a:lstStyle/>
          <a:p>
            <a:r>
              <a:rPr lang="en-US" altLang="zh-CN">
                <a:ea typeface="SimSun" panose="02010600030101010101" pitchFamily="2" charset="-122"/>
              </a:rPr>
              <a:t>It uses a model of the world along with a utility function that measures its preferences among states of the world. Then it chooses an action that leads to the best expected utility.</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592925" y="700310"/>
            <a:ext cx="8911687" cy="1280890"/>
          </a:xfrm>
          <a:noFill/>
        </p:spPr>
        <p:txBody>
          <a:bodyPr/>
          <a:lstStyle/>
          <a:p>
            <a:pPr eaLnBrk="1" hangingPunct="1">
              <a:defRPr/>
            </a:pPr>
            <a:r>
              <a:rPr lang="en-US"/>
              <a:t>Utility-based agents</a:t>
            </a:r>
          </a:p>
        </p:txBody>
      </p:sp>
      <p:pic>
        <p:nvPicPr>
          <p:cNvPr id="61443" name="Picture 5" descr="utility-based-agen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971800" y="2252662"/>
            <a:ext cx="5319116" cy="3386138"/>
          </a:xfr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63488"/>
          <p:cNvSpPr>
            <a:spLocks noGrp="1" noChangeArrowheads="1"/>
          </p:cNvSpPr>
          <p:nvPr>
            <p:ph type="title"/>
          </p:nvPr>
        </p:nvSpPr>
        <p:spPr>
          <a:xfrm>
            <a:off x="2209800" y="609600"/>
            <a:ext cx="7772400" cy="1143000"/>
          </a:xfrm>
        </p:spPr>
        <p:txBody>
          <a:bodyPr lIns="90000" tIns="46800" rIns="90000" bIns="46800" anchor="b">
            <a:normAutofit/>
            <a:scene3d>
              <a:camera prst="orthographicFront"/>
              <a:lightRig rig="soft" dir="t">
                <a:rot lat="0" lon="0" rev="2400000"/>
              </a:lightRig>
            </a:scene3d>
            <a:sp3d>
              <a:bevelT w="19050" h="12700"/>
            </a:sp3d>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solidFill>
                  <a:srgbClr val="000000"/>
                </a:solidFill>
              </a:rPr>
              <a:t>Learning Agents</a:t>
            </a:r>
          </a:p>
        </p:txBody>
      </p:sp>
      <p:sp>
        <p:nvSpPr>
          <p:cNvPr id="62467" name="Content Placeholder 63489"/>
          <p:cNvSpPr>
            <a:spLocks noGrp="1" noChangeArrowheads="1"/>
          </p:cNvSpPr>
          <p:nvPr>
            <p:ph idx="1"/>
          </p:nvPr>
        </p:nvSpPr>
        <p:spPr>
          <a:xfrm>
            <a:off x="2209800" y="1752600"/>
            <a:ext cx="7772400" cy="4495800"/>
          </a:xfrm>
        </p:spPr>
        <p:txBody>
          <a:bodyPr lIns="90000" tIns="46800" rIns="90000" bIns="46800">
            <a:normAutofit/>
          </a:bodyPr>
          <a:lstStyle/>
          <a:p>
            <a:pPr marL="341630" indent="-341630">
              <a:lnSpc>
                <a:spcPct val="90000"/>
              </a:lnSpc>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After an agent is programmed, can it work immediately?</a:t>
            </a:r>
          </a:p>
          <a:p>
            <a:pPr marL="741680" lvl="1" indent="-284480">
              <a:lnSpc>
                <a:spcPct val="90000"/>
              </a:lnSpc>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No, it still need teaching</a:t>
            </a:r>
          </a:p>
          <a:p>
            <a:pPr marL="341630" indent="-341630">
              <a:lnSpc>
                <a:spcPct val="90000"/>
              </a:lnSpc>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In AI,</a:t>
            </a:r>
          </a:p>
          <a:p>
            <a:pPr marL="741680" lvl="1" indent="-284480">
              <a:lnSpc>
                <a:spcPct val="90000"/>
              </a:lnSpc>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Once an agent is done</a:t>
            </a:r>
          </a:p>
          <a:p>
            <a:pPr marL="741680" lvl="1" indent="-284480">
              <a:lnSpc>
                <a:spcPct val="90000"/>
              </a:lnSpc>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We teach it by giving it a set of examples</a:t>
            </a:r>
          </a:p>
          <a:p>
            <a:pPr marL="741680" lvl="1" indent="-284480">
              <a:lnSpc>
                <a:spcPct val="90000"/>
              </a:lnSpc>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Test it by using another set of examples</a:t>
            </a:r>
          </a:p>
          <a:p>
            <a:pPr marL="341630" indent="-341630">
              <a:lnSpc>
                <a:spcPct val="90000"/>
              </a:lnSpc>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We then say the agent learns</a:t>
            </a:r>
          </a:p>
          <a:p>
            <a:pPr marL="741680" lvl="1" indent="-284480">
              <a:lnSpc>
                <a:spcPct val="90000"/>
              </a:lnSpc>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rPr>
              <a:t>A learning agent</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64512"/>
          <p:cNvSpPr>
            <a:spLocks noGrp="1" noChangeArrowheads="1"/>
          </p:cNvSpPr>
          <p:nvPr>
            <p:ph type="title"/>
          </p:nvPr>
        </p:nvSpPr>
        <p:spPr>
          <a:xfrm>
            <a:off x="2057400" y="228600"/>
            <a:ext cx="7772400" cy="1143000"/>
          </a:xfrm>
        </p:spPr>
        <p:txBody>
          <a:bodyPr lIns="90000" tIns="46800" rIns="90000" bIns="46800" anchor="b">
            <a:normAutofit/>
            <a:scene3d>
              <a:camera prst="orthographicFront"/>
              <a:lightRig rig="soft" dir="t">
                <a:rot lat="0" lon="0" rev="2400000"/>
              </a:lightRig>
            </a:scene3d>
            <a:sp3d>
              <a:bevelT w="19050" h="12700"/>
            </a:sp3d>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solidFill>
                  <a:srgbClr val="000000"/>
                </a:solidFill>
              </a:rPr>
              <a:t>Learning Agents</a:t>
            </a:r>
          </a:p>
        </p:txBody>
      </p:sp>
      <p:sp>
        <p:nvSpPr>
          <p:cNvPr id="64515" name="Text Placeholder 64513"/>
          <p:cNvSpPr>
            <a:spLocks noGrp="1" noChangeArrowheads="1"/>
          </p:cNvSpPr>
          <p:nvPr>
            <p:ph idx="1"/>
          </p:nvPr>
        </p:nvSpPr>
        <p:spPr>
          <a:xfrm>
            <a:off x="2057400" y="1828800"/>
            <a:ext cx="8153400" cy="4800600"/>
          </a:xfrm>
        </p:spPr>
        <p:txBody>
          <a:bodyPr lIns="90000" tIns="46800" rIns="90000" bIns="46800">
            <a:normAutofit lnSpcReduction="10000"/>
          </a:bodyPr>
          <a:lstStyle/>
          <a:p>
            <a:pPr marL="341630" indent="-341630">
              <a:spcBef>
                <a:spcPts val="700"/>
              </a:spcBef>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800">
                <a:solidFill>
                  <a:srgbClr val="000000"/>
                </a:solidFill>
              </a:rPr>
              <a:t>Four conceptual components</a:t>
            </a:r>
          </a:p>
          <a:p>
            <a:pPr marL="741680" lvl="1" indent="-284480">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Learning element</a:t>
            </a:r>
          </a:p>
          <a:p>
            <a:pPr marL="1905" lvl="2" indent="914400">
              <a:spcBef>
                <a:spcPts val="5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000000"/>
                </a:solidFill>
              </a:rPr>
              <a:t>Making improvement</a:t>
            </a:r>
          </a:p>
          <a:p>
            <a:pPr marL="741680" lvl="1" indent="-284480">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Performance element</a:t>
            </a:r>
          </a:p>
          <a:p>
            <a:pPr marL="1905" lvl="2" indent="914400">
              <a:spcBef>
                <a:spcPts val="5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000000"/>
                </a:solidFill>
              </a:rPr>
              <a:t>Selecting external actions</a:t>
            </a:r>
          </a:p>
          <a:p>
            <a:pPr marL="741680" lvl="1" indent="-284480">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Critic</a:t>
            </a:r>
          </a:p>
          <a:p>
            <a:pPr marL="1905" lvl="2" indent="914400">
              <a:spcBef>
                <a:spcPts val="5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000000"/>
                </a:solidFill>
              </a:rPr>
              <a:t>Tells the Learning element how well the agent is doing with respect to fixed performance standard.</a:t>
            </a:r>
          </a:p>
          <a:p>
            <a:pPr marL="1905" lvl="2" indent="914400">
              <a:spcBef>
                <a:spcPts val="500"/>
              </a:spcBef>
              <a:buClr>
                <a:srgbClr val="666699"/>
              </a:buClr>
              <a:buSzPct val="65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000000"/>
                </a:solidFill>
              </a:rPr>
              <a:t>(Feedback from user or examples, good or not?)</a:t>
            </a:r>
          </a:p>
          <a:p>
            <a:pPr marL="741680" lvl="1" indent="-284480">
              <a:spcBef>
                <a:spcPts val="600"/>
              </a:spcBef>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a:solidFill>
                  <a:srgbClr val="000000"/>
                </a:solidFill>
              </a:rPr>
              <a:t>Problem generator</a:t>
            </a:r>
          </a:p>
          <a:p>
            <a:pPr marL="1905" lvl="2" indent="914400">
              <a:spcBef>
                <a:spcPts val="500"/>
              </a:spcBef>
              <a:buClr>
                <a:srgbClr val="666699"/>
              </a:buClr>
              <a:buSzPct val="65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a:solidFill>
                  <a:srgbClr val="000000"/>
                </a:solidFill>
              </a:rPr>
              <a:t>Suggest actions that will lead to new and informative experiences.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274638"/>
            <a:ext cx="8229600" cy="792162"/>
          </a:xfrm>
          <a:noFill/>
        </p:spPr>
        <p:txBody>
          <a:bodyPr>
            <a:normAutofit/>
          </a:bodyPr>
          <a:lstStyle/>
          <a:p>
            <a:pPr eaLnBrk="1" hangingPunct="1">
              <a:defRPr/>
            </a:pPr>
            <a:r>
              <a:rPr lang="en-US" dirty="0"/>
              <a:t>Learning agents</a:t>
            </a:r>
          </a:p>
        </p:txBody>
      </p:sp>
      <p:sp>
        <p:nvSpPr>
          <p:cNvPr id="66562" name="Content Placeholder 2"/>
          <p:cNvSpPr>
            <a:spLocks noGrp="1" noChangeArrowheads="1"/>
          </p:cNvSpPr>
          <p:nvPr>
            <p:ph idx="1"/>
          </p:nvPr>
        </p:nvSpPr>
        <p:spPr>
          <a:xfrm>
            <a:off x="1981200" y="1143001"/>
            <a:ext cx="8229600" cy="4983163"/>
          </a:xfrm>
        </p:spPr>
        <p:txBody>
          <a:bodyPr/>
          <a:lstStyle/>
          <a:p>
            <a:endParaRPr lang="en-US" altLang="zh-CN">
              <a:ea typeface="SimSun" panose="02010600030101010101" pitchFamily="2" charset="-122"/>
            </a:endParaRPr>
          </a:p>
          <a:p>
            <a:endParaRPr lang="en-US" altLang="zh-CN">
              <a:ea typeface="SimSun" panose="02010600030101010101" pitchFamily="2" charset="-122"/>
            </a:endParaRPr>
          </a:p>
          <a:p>
            <a:r>
              <a:rPr lang="en-US" altLang="zh-CN">
                <a:ea typeface="SimSun" panose="02010600030101010101" pitchFamily="2" charset="-122"/>
              </a:rPr>
              <a:t>Learning has an advantage that it allows the agents to initially operate in unknown environments and to become more competent than its initial knowledge alone might allow.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BE77-404F-484B-B514-B129B7636610}"/>
              </a:ext>
            </a:extLst>
          </p:cNvPr>
          <p:cNvSpPr>
            <a:spLocks noGrp="1"/>
          </p:cNvSpPr>
          <p:nvPr>
            <p:ph type="title"/>
          </p:nvPr>
        </p:nvSpPr>
        <p:spPr/>
        <p:txBody>
          <a:bodyPr>
            <a:normAutofit/>
          </a:bodyPr>
          <a:lstStyle/>
          <a:p>
            <a:r>
              <a:rPr lang="en-US" sz="4800" dirty="0"/>
              <a:t>Alan Turing’s first paper on AI</a:t>
            </a:r>
          </a:p>
        </p:txBody>
      </p:sp>
      <p:sp>
        <p:nvSpPr>
          <p:cNvPr id="3" name="Content Placeholder 2">
            <a:extLst>
              <a:ext uri="{FF2B5EF4-FFF2-40B4-BE49-F238E27FC236}">
                <a16:creationId xmlns:a16="http://schemas.microsoft.com/office/drawing/2014/main" id="{AAF00153-A90C-4A48-9159-6C0673FEF3A7}"/>
              </a:ext>
            </a:extLst>
          </p:cNvPr>
          <p:cNvSpPr>
            <a:spLocks noGrp="1"/>
          </p:cNvSpPr>
          <p:nvPr>
            <p:ph idx="1"/>
          </p:nvPr>
        </p:nvSpPr>
        <p:spPr/>
        <p:txBody>
          <a:bodyPr/>
          <a:lstStyle/>
          <a:p>
            <a:pPr marL="0" indent="0" algn="just">
              <a:buNone/>
            </a:pPr>
            <a:r>
              <a:rPr lang="en-IN" sz="2800" dirty="0"/>
              <a:t>"Computing Machinery and Intelligence" is a seminal paper written by Alan Turing on the topic of artificial intelligence. The paper, published in 1950 in Mind, was the first to introduce his concept of what is now known as the Turing test to the general public. </a:t>
            </a:r>
          </a:p>
          <a:p>
            <a:pPr marL="0" indent="0">
              <a:buNone/>
            </a:pPr>
            <a:r>
              <a:rPr lang="en-IN" dirty="0"/>
              <a:t/>
            </a:r>
            <a:br>
              <a:rPr lang="en-IN" dirty="0"/>
            </a:br>
            <a:endParaRPr lang="en-US" dirty="0"/>
          </a:p>
        </p:txBody>
      </p:sp>
    </p:spTree>
    <p:extLst>
      <p:ext uri="{BB962C8B-B14F-4D97-AF65-F5344CB8AC3E}">
        <p14:creationId xmlns:p14="http://schemas.microsoft.com/office/powerpoint/2010/main" val="13920311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274638"/>
            <a:ext cx="8229600" cy="792162"/>
          </a:xfrm>
          <a:noFill/>
        </p:spPr>
        <p:txBody>
          <a:bodyPr>
            <a:normAutofit/>
          </a:bodyPr>
          <a:lstStyle/>
          <a:p>
            <a:pPr eaLnBrk="1" hangingPunct="1">
              <a:defRPr/>
            </a:pPr>
            <a:r>
              <a:rPr lang="en-US" dirty="0"/>
              <a:t>Learning agents</a:t>
            </a:r>
          </a:p>
        </p:txBody>
      </p:sp>
      <p:sp>
        <p:nvSpPr>
          <p:cNvPr id="67586" name="Content Placeholder 2"/>
          <p:cNvSpPr>
            <a:spLocks noGrp="1" noChangeArrowheads="1"/>
          </p:cNvSpPr>
          <p:nvPr>
            <p:ph idx="1"/>
          </p:nvPr>
        </p:nvSpPr>
        <p:spPr>
          <a:xfrm>
            <a:off x="1981200" y="1143001"/>
            <a:ext cx="8229600" cy="4983163"/>
          </a:xfrm>
        </p:spPr>
        <p:txBody>
          <a:bodyPr/>
          <a:lstStyle/>
          <a:p>
            <a:pPr>
              <a:buFontTx/>
              <a:buNone/>
            </a:pPr>
            <a:endParaRPr lang="en-US" altLang="zh-CN" dirty="0">
              <a:ea typeface="SimSun" panose="02010600030101010101" pitchFamily="2" charset="-122"/>
            </a:endParaRPr>
          </a:p>
          <a:p>
            <a:r>
              <a:rPr lang="en-US" altLang="zh-CN" dirty="0">
                <a:ea typeface="SimSun" panose="02010600030101010101" pitchFamily="2" charset="-122"/>
              </a:rPr>
              <a:t>Components:-</a:t>
            </a:r>
          </a:p>
          <a:p>
            <a:pPr lvl="1"/>
            <a:r>
              <a:rPr lang="en-US" altLang="zh-CN" dirty="0">
                <a:ea typeface="SimSun" panose="02010600030101010101" pitchFamily="2" charset="-122"/>
              </a:rPr>
              <a:t>Learning element:- responsible for making improvements.</a:t>
            </a:r>
          </a:p>
          <a:p>
            <a:pPr lvl="1"/>
            <a:r>
              <a:rPr lang="en-US" altLang="zh-CN" dirty="0">
                <a:ea typeface="SimSun" panose="02010600030101010101" pitchFamily="2" charset="-122"/>
              </a:rPr>
              <a:t>Performance elements:- responsible for selecting  actions.</a:t>
            </a:r>
          </a:p>
          <a:p>
            <a:pPr lvl="1"/>
            <a:r>
              <a:rPr lang="en-US" altLang="zh-CN" dirty="0">
                <a:ea typeface="SimSun" panose="02010600030101010101" pitchFamily="2" charset="-122"/>
              </a:rPr>
              <a:t>Critics:- provides feedback</a:t>
            </a:r>
          </a:p>
          <a:p>
            <a:pPr lvl="1"/>
            <a:r>
              <a:rPr lang="en-US" altLang="zh-CN" dirty="0">
                <a:ea typeface="SimSun" panose="02010600030101010101" pitchFamily="2" charset="-122"/>
              </a:rPr>
              <a:t>Problem generator:- responsible for suggesting actions that will lead to new experiences.</a:t>
            </a:r>
          </a:p>
          <a:p>
            <a:pPr lvl="1"/>
            <a:endParaRPr lang="en-US" altLang="zh-CN" dirty="0">
              <a:ea typeface="SimSun"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133600" y="533400"/>
            <a:ext cx="8911687" cy="1280890"/>
          </a:xfrm>
          <a:noFill/>
        </p:spPr>
        <p:txBody>
          <a:bodyPr/>
          <a:lstStyle/>
          <a:p>
            <a:pPr eaLnBrk="1" hangingPunct="1">
              <a:defRPr/>
            </a:pPr>
            <a:r>
              <a:rPr lang="en-US" dirty="0"/>
              <a:t>Learning agents</a:t>
            </a:r>
          </a:p>
        </p:txBody>
      </p:sp>
      <p:pic>
        <p:nvPicPr>
          <p:cNvPr id="68611" name="Picture 9" descr="learning-agen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667000" y="2052861"/>
            <a:ext cx="5943600" cy="4175146"/>
          </a:xfr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457200"/>
            <a:ext cx="6096000" cy="762000"/>
          </a:xfrm>
        </p:spPr>
        <p:txBody>
          <a:bodyPr/>
          <a:lstStyle/>
          <a:p>
            <a:r>
              <a:rPr lang="en-US" dirty="0"/>
              <a:t>Representation of States</a:t>
            </a:r>
          </a:p>
        </p:txBody>
      </p:sp>
      <p:pic>
        <p:nvPicPr>
          <p:cNvPr id="1026" name="Picture 2"/>
          <p:cNvPicPr>
            <a:picLocks noGrp="1" noChangeAspect="1" noChangeArrowheads="1"/>
          </p:cNvPicPr>
          <p:nvPr>
            <p:ph idx="1"/>
          </p:nvPr>
        </p:nvPicPr>
        <p:blipFill>
          <a:blip r:embed="rId2"/>
          <a:srcRect/>
          <a:stretch>
            <a:fillRect/>
          </a:stretch>
        </p:blipFill>
        <p:spPr bwMode="auto">
          <a:xfrm>
            <a:off x="2218442" y="1676400"/>
            <a:ext cx="7543799" cy="426720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4"/>
          <p:cNvSpPr>
            <a:spLocks noGrp="1" noChangeArrowheads="1"/>
          </p:cNvSpPr>
          <p:nvPr>
            <p:ph type="ctrTitle"/>
          </p:nvPr>
        </p:nvSpPr>
        <p:spPr/>
        <p:txBody>
          <a:bodyPr/>
          <a:lstStyle/>
          <a:p>
            <a:pPr eaLnBrk="1" hangingPunct="1"/>
            <a:r>
              <a:rPr lang="en-US" altLang="en-US" dirty="0"/>
              <a:t>Solving problems by searching</a:t>
            </a:r>
          </a:p>
        </p:txBody>
      </p:sp>
      <p:sp>
        <p:nvSpPr>
          <p:cNvPr id="5124" name="Rectangle 3"/>
          <p:cNvSpPr>
            <a:spLocks noGrp="1" noChangeArrowheads="1"/>
          </p:cNvSpPr>
          <p:nvPr>
            <p:ph type="subTitle" idx="1"/>
          </p:nvPr>
        </p:nvSpPr>
        <p:spPr/>
        <p:txBody>
          <a:bodyPr>
            <a:normAutofit/>
          </a:bodyPr>
          <a:lstStyle/>
          <a:p>
            <a:pPr eaLnBrk="1" hangingPunct="1"/>
            <a:r>
              <a:rPr lang="en-US" altLang="en-US" sz="2400" dirty="0"/>
              <a:t>Chapter 3</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en-US"/>
              <a:t>Outline</a:t>
            </a:r>
          </a:p>
        </p:txBody>
      </p:sp>
      <p:sp>
        <p:nvSpPr>
          <p:cNvPr id="6148" name="Rectangle 3"/>
          <p:cNvSpPr>
            <a:spLocks noGrp="1" noChangeArrowheads="1"/>
          </p:cNvSpPr>
          <p:nvPr>
            <p:ph idx="1"/>
          </p:nvPr>
        </p:nvSpPr>
        <p:spPr/>
        <p:txBody>
          <a:bodyPr/>
          <a:lstStyle/>
          <a:p>
            <a:pPr eaLnBrk="1" hangingPunct="1"/>
            <a:r>
              <a:rPr lang="en-US" altLang="en-US"/>
              <a:t>Problem-solving agents</a:t>
            </a:r>
          </a:p>
          <a:p>
            <a:pPr eaLnBrk="1" hangingPunct="1"/>
            <a:r>
              <a:rPr lang="en-US" altLang="en-US"/>
              <a:t>Problem types</a:t>
            </a:r>
          </a:p>
          <a:p>
            <a:pPr eaLnBrk="1" hangingPunct="1"/>
            <a:r>
              <a:rPr lang="en-US" altLang="en-US"/>
              <a:t>Problem formulation</a:t>
            </a:r>
          </a:p>
          <a:p>
            <a:pPr eaLnBrk="1" hangingPunct="1"/>
            <a:r>
              <a:rPr lang="en-US" altLang="en-US"/>
              <a:t>Example problems</a:t>
            </a:r>
          </a:p>
          <a:p>
            <a:pPr eaLnBrk="1" hangingPunct="1"/>
            <a:r>
              <a:rPr lang="en-US" altLang="en-US"/>
              <a:t>Basic search algorithms</a:t>
            </a:r>
          </a:p>
        </p:txBody>
      </p:sp>
      <p:sp>
        <p:nvSpPr>
          <p:cNvPr id="614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DB75C52F-6604-4A9D-A6EE-B2764529EA98}" type="slidenum">
              <a:rPr lang="en-US" altLang="en-US" sz="1400"/>
              <a:pPr>
                <a:spcBef>
                  <a:spcPct val="0"/>
                </a:spcBef>
                <a:buClrTx/>
                <a:buSzTx/>
                <a:buFontTx/>
                <a:buNone/>
              </a:pPr>
              <a:t>94</a:t>
            </a:fld>
            <a:endParaRPr lang="en-US" altLang="en-US" sz="1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502555"/>
            <a:ext cx="8911687" cy="1280890"/>
          </a:xfrm>
          <a:noFill/>
        </p:spPr>
        <p:txBody>
          <a:bodyPr/>
          <a:lstStyle/>
          <a:p>
            <a:pPr>
              <a:defRPr/>
            </a:pPr>
            <a:r>
              <a:rPr lang="en-US" dirty="0"/>
              <a:t>Problem solving agent</a:t>
            </a:r>
          </a:p>
        </p:txBody>
      </p:sp>
      <p:sp>
        <p:nvSpPr>
          <p:cNvPr id="3" name="Content Placeholder 2"/>
          <p:cNvSpPr>
            <a:spLocks noGrp="1"/>
          </p:cNvSpPr>
          <p:nvPr>
            <p:ph idx="1"/>
          </p:nvPr>
        </p:nvSpPr>
        <p:spPr>
          <a:xfrm>
            <a:off x="1752600" y="2133600"/>
            <a:ext cx="9182100" cy="3777622"/>
          </a:xfrm>
          <a:noFill/>
        </p:spPr>
        <p:txBody>
          <a:bodyPr>
            <a:normAutofit/>
          </a:bodyPr>
          <a:lstStyle/>
          <a:p>
            <a:pPr>
              <a:defRPr/>
            </a:pPr>
            <a:r>
              <a:rPr lang="en-US" dirty="0"/>
              <a:t>A problem can be defined or formulated formally by 4 components:-</a:t>
            </a:r>
          </a:p>
          <a:p>
            <a:pPr lvl="1" algn="just">
              <a:defRPr/>
            </a:pPr>
            <a:r>
              <a:rPr lang="en-US" u="sng" dirty="0"/>
              <a:t>Initial state </a:t>
            </a:r>
            <a:r>
              <a:rPr lang="en-US" dirty="0"/>
              <a:t>:- Describes possible initial state from where problem solving agent starts in.</a:t>
            </a:r>
          </a:p>
          <a:p>
            <a:pPr lvl="1" algn="just">
              <a:defRPr/>
            </a:pPr>
            <a:r>
              <a:rPr lang="en-US" u="sng" dirty="0"/>
              <a:t>A set of actions and Successor Function</a:t>
            </a:r>
            <a:r>
              <a:rPr lang="en-US" dirty="0"/>
              <a:t>:- Given a particular state x, Successor Function (SF (x)) returns a set of &lt;</a:t>
            </a:r>
            <a:r>
              <a:rPr lang="en-US" i="1" dirty="0"/>
              <a:t>action, successor</a:t>
            </a:r>
            <a:r>
              <a:rPr lang="en-US" dirty="0"/>
              <a:t>&gt; ordered pairs, where each action is one of the legal actions in state x and each successor is a state that can be reached from x by applying the action.</a:t>
            </a:r>
          </a:p>
          <a:p>
            <a:pPr lvl="1" algn="just">
              <a:buNone/>
              <a:defRPr/>
            </a:pPr>
            <a:r>
              <a:rPr lang="en-US" dirty="0"/>
              <a:t>Together, the initial state and successor function implicitly define the state space of the problem i.e. the set of all states reachable from the initial state.</a:t>
            </a:r>
          </a:p>
          <a:p>
            <a:pPr lvl="1">
              <a:buFont typeface="Wingdings" panose="05000000000000000000" pitchFamily="2" charset="2"/>
              <a:buNone/>
              <a:defRPr/>
            </a:pPr>
            <a:r>
              <a:rPr lang="en-US" dirty="0"/>
              <a:t>         Initial state + SF    =&gt;   state space</a:t>
            </a:r>
          </a:p>
        </p:txBody>
      </p:sp>
      <p:sp>
        <p:nvSpPr>
          <p:cNvPr id="717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34E0873-C934-42FA-B7A8-AA5286E9BBB5}" type="slidenum">
              <a:rPr lang="en-US" altLang="en-US" sz="1400"/>
              <a:pPr>
                <a:spcBef>
                  <a:spcPct val="0"/>
                </a:spcBef>
                <a:buClrTx/>
                <a:buSzTx/>
                <a:buFontTx/>
                <a:buNone/>
              </a:pPr>
              <a:t>95</a:t>
            </a:fld>
            <a:endParaRPr lang="en-US" altLang="en-US"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pPr>
              <a:defRPr/>
            </a:pPr>
            <a:r>
              <a:rPr lang="en-US" dirty="0"/>
              <a:t>Problem solving …..</a:t>
            </a:r>
          </a:p>
        </p:txBody>
      </p:sp>
      <p:sp>
        <p:nvSpPr>
          <p:cNvPr id="3" name="Content Placeholder 2"/>
          <p:cNvSpPr>
            <a:spLocks noGrp="1"/>
          </p:cNvSpPr>
          <p:nvPr>
            <p:ph idx="1"/>
          </p:nvPr>
        </p:nvSpPr>
        <p:spPr>
          <a:noFill/>
        </p:spPr>
        <p:txBody>
          <a:bodyPr>
            <a:normAutofit lnSpcReduction="10000"/>
          </a:bodyPr>
          <a:lstStyle/>
          <a:p>
            <a:pPr lvl="1" algn="just">
              <a:buNone/>
              <a:defRPr/>
            </a:pPr>
            <a:r>
              <a:rPr lang="en-US" dirty="0"/>
              <a:t>State space forms a graph in which the nodes are states and the arcs between nodes are actions. (It defines all the possible configurations of the relevant objects associated with the problem.)</a:t>
            </a:r>
          </a:p>
          <a:p>
            <a:pPr lvl="1">
              <a:defRPr/>
            </a:pPr>
            <a:r>
              <a:rPr lang="en-US" u="sng" dirty="0"/>
              <a:t>Goal test </a:t>
            </a:r>
            <a:r>
              <a:rPr lang="en-US" dirty="0"/>
              <a:t>:- It determines whether a given state is a goal state.</a:t>
            </a:r>
          </a:p>
          <a:p>
            <a:pPr lvl="1" algn="just">
              <a:defRPr/>
            </a:pPr>
            <a:r>
              <a:rPr lang="en-US" u="sng" dirty="0"/>
              <a:t>Path cost </a:t>
            </a:r>
            <a:r>
              <a:rPr lang="en-US" dirty="0"/>
              <a:t>:- A path in the state space is a sequence of states connected by a sequence of actions. A path cost function assigns a numeric cost to each path. The problem-solving agent chooses a cost function that reflects its own performance measure.</a:t>
            </a:r>
          </a:p>
          <a:p>
            <a:pPr lvl="1" algn="just">
              <a:buNone/>
              <a:defRPr/>
            </a:pPr>
            <a:r>
              <a:rPr lang="en-US" b="1" dirty="0"/>
              <a:t>Path cost = ∑Step costs </a:t>
            </a:r>
            <a:r>
              <a:rPr lang="en-US" dirty="0"/>
              <a:t>=&gt; Sum of the costs of the individual actions along the path.</a:t>
            </a:r>
          </a:p>
          <a:p>
            <a:pPr lvl="1" algn="just">
              <a:buNone/>
              <a:defRPr/>
            </a:pPr>
            <a:r>
              <a:rPr lang="en-US" dirty="0"/>
              <a:t>(Step cost of taking action </a:t>
            </a:r>
            <a:r>
              <a:rPr lang="en-US" i="1" dirty="0"/>
              <a:t>a</a:t>
            </a:r>
            <a:r>
              <a:rPr lang="en-US" dirty="0"/>
              <a:t> to go from state </a:t>
            </a:r>
            <a:r>
              <a:rPr lang="en-US" i="1" dirty="0"/>
              <a:t>x</a:t>
            </a:r>
            <a:r>
              <a:rPr lang="en-US" dirty="0"/>
              <a:t> to state </a:t>
            </a:r>
            <a:r>
              <a:rPr lang="en-US" i="1" dirty="0"/>
              <a:t>y</a:t>
            </a:r>
            <a:r>
              <a:rPr lang="en-US" dirty="0"/>
              <a:t> is denoted by </a:t>
            </a:r>
            <a:r>
              <a:rPr lang="en-US" i="1" dirty="0"/>
              <a:t>c(x, a, y) </a:t>
            </a:r>
            <a:r>
              <a:rPr lang="en-US" dirty="0"/>
              <a:t>)</a:t>
            </a:r>
            <a:endParaRPr lang="en-US" i="1" dirty="0"/>
          </a:p>
        </p:txBody>
      </p:sp>
      <p:sp>
        <p:nvSpPr>
          <p:cNvPr id="8196"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C8C4F39A-66C4-46F1-B620-F4EF4D81D0F7}" type="slidenum">
              <a:rPr lang="en-US" altLang="en-US" sz="1400"/>
              <a:pPr>
                <a:spcBef>
                  <a:spcPct val="0"/>
                </a:spcBef>
                <a:buClrTx/>
                <a:buSzTx/>
                <a:buFontTx/>
                <a:buNone/>
              </a:pPr>
              <a:t>96</a:t>
            </a:fld>
            <a:endParaRPr lang="en-US" altLang="en-US" sz="14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a:t>
            </a:r>
          </a:p>
        </p:txBody>
      </p:sp>
      <p:sp>
        <p:nvSpPr>
          <p:cNvPr id="3" name="Content Placeholder 2"/>
          <p:cNvSpPr>
            <a:spLocks noGrp="1"/>
          </p:cNvSpPr>
          <p:nvPr>
            <p:ph idx="1"/>
          </p:nvPr>
        </p:nvSpPr>
        <p:spPr/>
        <p:txBody>
          <a:bodyPr/>
          <a:lstStyle/>
          <a:p>
            <a:r>
              <a:rPr lang="en-US" dirty="0"/>
              <a:t>These four components that define a problem can be gathered together into a single data structure that is given as input to a problem-solving algorithm.</a:t>
            </a:r>
          </a:p>
          <a:p>
            <a:r>
              <a:rPr lang="en-US" dirty="0"/>
              <a:t>A solution to a problem is a path from the initial state to a goal state.</a:t>
            </a:r>
          </a:p>
          <a:p>
            <a:r>
              <a:rPr lang="en-US" dirty="0"/>
              <a:t>Solution quality is measured by the path cost function, and an optimal solution has the lowest path cost among all solutions.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en-US"/>
              <a:t>Problem-solving agents</a:t>
            </a:r>
          </a:p>
        </p:txBody>
      </p:sp>
      <p:sp>
        <p:nvSpPr>
          <p:cNvPr id="921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DC7D776F-52F5-4A93-A341-90AB3296CEE9}" type="slidenum">
              <a:rPr lang="en-US" altLang="en-US" sz="1400"/>
              <a:pPr>
                <a:spcBef>
                  <a:spcPct val="0"/>
                </a:spcBef>
                <a:buClrTx/>
                <a:buSzTx/>
                <a:buFontTx/>
                <a:buNone/>
              </a:pPr>
              <a:t>98</a:t>
            </a:fld>
            <a:endParaRPr lang="en-US" altLang="en-US" sz="140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l="14844" t="17708" r="3125" b="22917"/>
          <a:stretch>
            <a:fillRect/>
          </a:stretch>
        </p:blipFill>
        <p:spPr bwMode="auto">
          <a:xfrm>
            <a:off x="2209800" y="2133600"/>
            <a:ext cx="8001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tLang="en-US"/>
              <a:t>Example: Romania</a:t>
            </a:r>
          </a:p>
        </p:txBody>
      </p:sp>
      <p:sp>
        <p:nvSpPr>
          <p:cNvPr id="10244" name="Rectangle 3"/>
          <p:cNvSpPr>
            <a:spLocks noGrp="1" noChangeArrowheads="1"/>
          </p:cNvSpPr>
          <p:nvPr>
            <p:ph idx="1"/>
          </p:nvPr>
        </p:nvSpPr>
        <p:spPr/>
        <p:txBody>
          <a:bodyPr>
            <a:normAutofit fontScale="85000" lnSpcReduction="20000"/>
          </a:bodyPr>
          <a:lstStyle/>
          <a:p>
            <a:pPr eaLnBrk="1" hangingPunct="1">
              <a:lnSpc>
                <a:spcPct val="90000"/>
              </a:lnSpc>
            </a:pPr>
            <a:r>
              <a:rPr lang="en-US" altLang="en-US" sz="2800"/>
              <a:t>On holiday in Romania; currently in Arad.</a:t>
            </a:r>
          </a:p>
          <a:p>
            <a:pPr eaLnBrk="1" hangingPunct="1">
              <a:lnSpc>
                <a:spcPct val="90000"/>
              </a:lnSpc>
            </a:pPr>
            <a:r>
              <a:rPr lang="en-US" altLang="en-US" sz="2800">
                <a:solidFill>
                  <a:schemeClr val="accent2"/>
                </a:solidFill>
              </a:rPr>
              <a:t>Formulate goal</a:t>
            </a:r>
            <a:r>
              <a:rPr lang="en-US" altLang="en-US" sz="2800"/>
              <a:t>:</a:t>
            </a:r>
          </a:p>
          <a:p>
            <a:pPr lvl="1" eaLnBrk="1" hangingPunct="1">
              <a:lnSpc>
                <a:spcPct val="90000"/>
              </a:lnSpc>
            </a:pPr>
            <a:r>
              <a:rPr lang="en-US" altLang="en-US" sz="2400"/>
              <a:t>To be in Bucharest</a:t>
            </a:r>
          </a:p>
          <a:p>
            <a:pPr eaLnBrk="1" hangingPunct="1">
              <a:lnSpc>
                <a:spcPct val="90000"/>
              </a:lnSpc>
            </a:pPr>
            <a:r>
              <a:rPr lang="en-US" altLang="en-US" sz="2800">
                <a:solidFill>
                  <a:schemeClr val="accent2"/>
                </a:solidFill>
              </a:rPr>
              <a:t>Formulate problem</a:t>
            </a:r>
            <a:r>
              <a:rPr lang="en-US" altLang="en-US" sz="2800"/>
              <a:t>:</a:t>
            </a:r>
          </a:p>
          <a:p>
            <a:pPr lvl="1" eaLnBrk="1" hangingPunct="1">
              <a:lnSpc>
                <a:spcPct val="90000"/>
              </a:lnSpc>
            </a:pPr>
            <a:r>
              <a:rPr lang="en-US" altLang="en-US" sz="2400">
                <a:solidFill>
                  <a:srgbClr val="FF0000"/>
                </a:solidFill>
              </a:rPr>
              <a:t>states</a:t>
            </a:r>
            <a:r>
              <a:rPr lang="en-US" altLang="en-US" sz="2400"/>
              <a:t>: various cities</a:t>
            </a:r>
          </a:p>
          <a:p>
            <a:pPr lvl="1" eaLnBrk="1" hangingPunct="1">
              <a:lnSpc>
                <a:spcPct val="90000"/>
              </a:lnSpc>
            </a:pPr>
            <a:r>
              <a:rPr lang="en-US" altLang="en-US" sz="2400">
                <a:solidFill>
                  <a:srgbClr val="FF0000"/>
                </a:solidFill>
              </a:rPr>
              <a:t>actions</a:t>
            </a:r>
            <a:r>
              <a:rPr lang="en-US" altLang="en-US" sz="2400"/>
              <a:t>: drive between cities</a:t>
            </a:r>
          </a:p>
          <a:p>
            <a:pPr eaLnBrk="1" hangingPunct="1">
              <a:lnSpc>
                <a:spcPct val="90000"/>
              </a:lnSpc>
            </a:pPr>
            <a:r>
              <a:rPr lang="en-US" altLang="en-US" sz="2800">
                <a:solidFill>
                  <a:schemeClr val="accent2"/>
                </a:solidFill>
              </a:rPr>
              <a:t>Find solution</a:t>
            </a:r>
            <a:r>
              <a:rPr lang="en-US" altLang="en-US" sz="2800"/>
              <a:t>:</a:t>
            </a:r>
          </a:p>
          <a:p>
            <a:pPr lvl="1" eaLnBrk="1" hangingPunct="1">
              <a:lnSpc>
                <a:spcPct val="90000"/>
              </a:lnSpc>
            </a:pPr>
            <a:r>
              <a:rPr lang="en-US" altLang="en-US" sz="2400"/>
              <a:t>sequence of cities, e.g., Arad, Sibiu, Fagaras, Bucharest</a:t>
            </a:r>
          </a:p>
        </p:txBody>
      </p:sp>
      <p:sp>
        <p:nvSpPr>
          <p:cNvPr id="1024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95AE52D-880D-4FF9-9B3B-8D64A264344B}" type="slidenum">
              <a:rPr lang="en-US" altLang="en-US" sz="1400"/>
              <a:pPr>
                <a:spcBef>
                  <a:spcPct val="0"/>
                </a:spcBef>
                <a:buClrTx/>
                <a:buSzTx/>
                <a:buFontTx/>
                <a:buNone/>
              </a:pPr>
              <a:t>99</a:t>
            </a:fld>
            <a:endParaRPr lang="en-US" altLang="en-US" sz="140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10507</TotalTime>
  <Words>27179</Words>
  <Application>Microsoft Office PowerPoint</Application>
  <PresentationFormat>Widescreen</PresentationFormat>
  <Paragraphs>3986</Paragraphs>
  <Slides>632</Slides>
  <Notes>21</Notes>
  <HiddenSlides>0</HiddenSlides>
  <MMClips>0</MMClips>
  <ScaleCrop>false</ScaleCrop>
  <HeadingPairs>
    <vt:vector size="8" baseType="variant">
      <vt:variant>
        <vt:lpstr>Fonts Used</vt:lpstr>
      </vt:variant>
      <vt:variant>
        <vt:i4>31</vt:i4>
      </vt:variant>
      <vt:variant>
        <vt:lpstr>Theme</vt:lpstr>
      </vt:variant>
      <vt:variant>
        <vt:i4>1</vt:i4>
      </vt:variant>
      <vt:variant>
        <vt:lpstr>Embedded OLE Servers</vt:lpstr>
      </vt:variant>
      <vt:variant>
        <vt:i4>1</vt:i4>
      </vt:variant>
      <vt:variant>
        <vt:lpstr>Slide Titles</vt:lpstr>
      </vt:variant>
      <vt:variant>
        <vt:i4>632</vt:i4>
      </vt:variant>
    </vt:vector>
  </HeadingPairs>
  <TitlesOfParts>
    <vt:vector size="665" baseType="lpstr">
      <vt:lpstr>ＭＳ Ｐゴシック</vt:lpstr>
      <vt:lpstr>宋体</vt:lpstr>
      <vt:lpstr>宋体</vt:lpstr>
      <vt:lpstr>Arial</vt:lpstr>
      <vt:lpstr>Calibri</vt:lpstr>
      <vt:lpstr>Cambria Math</vt:lpstr>
      <vt:lpstr>Century Gothic</vt:lpstr>
      <vt:lpstr>CMMI10</vt:lpstr>
      <vt:lpstr>CMMI7</vt:lpstr>
      <vt:lpstr>CMMI8</vt:lpstr>
      <vt:lpstr>CMR10</vt:lpstr>
      <vt:lpstr>CMR7</vt:lpstr>
      <vt:lpstr>CMR8</vt:lpstr>
      <vt:lpstr>CMSY10</vt:lpstr>
      <vt:lpstr>CMTI10</vt:lpstr>
      <vt:lpstr>Comic Sans MS</vt:lpstr>
      <vt:lpstr>Corbel</vt:lpstr>
      <vt:lpstr>Courier New</vt:lpstr>
      <vt:lpstr>Helvetica-Narrow</vt:lpstr>
      <vt:lpstr>Monotype Corsiva</vt:lpstr>
      <vt:lpstr>Monotype Sorts</vt:lpstr>
      <vt:lpstr>r</vt:lpstr>
      <vt:lpstr>Symbol</vt:lpstr>
      <vt:lpstr>Tahoma</vt:lpstr>
      <vt:lpstr>Times</vt:lpstr>
      <vt:lpstr>Times New Roman</vt:lpstr>
      <vt:lpstr>Times-Bold</vt:lpstr>
      <vt:lpstr>Times-Italic</vt:lpstr>
      <vt:lpstr>Times-Roman</vt:lpstr>
      <vt:lpstr>Verdana</vt:lpstr>
      <vt:lpstr>Wingdings</vt:lpstr>
      <vt:lpstr>Parallax</vt:lpstr>
      <vt:lpstr>Bitmap Image</vt:lpstr>
      <vt:lpstr>Introduction</vt:lpstr>
      <vt:lpstr>Outline</vt:lpstr>
      <vt:lpstr>AI – Why so Important?</vt:lpstr>
      <vt:lpstr>AI – Why so Important?...</vt:lpstr>
      <vt:lpstr>AI – Why so Important?...</vt:lpstr>
      <vt:lpstr>Introduction – Four Approaches to AI?</vt:lpstr>
      <vt:lpstr>Introduction - What is AI ?(Contd…)</vt:lpstr>
      <vt:lpstr>Acting humanly: The Turing Test</vt:lpstr>
      <vt:lpstr>Alan Turing’s first paper on AI</vt:lpstr>
      <vt:lpstr>Six Capabilities of a Computer to pass Total Turing Test</vt:lpstr>
      <vt:lpstr>Thinking humanly: Cognitive modeling</vt:lpstr>
      <vt:lpstr>Cognitive Revolution</vt:lpstr>
      <vt:lpstr>Thinking rationally: “Laws of thought"</vt:lpstr>
      <vt:lpstr>Acting rationally: Rational agent</vt:lpstr>
      <vt:lpstr>Acting rationally: Rational agent (Contd.)</vt:lpstr>
      <vt:lpstr>AI Foundation</vt:lpstr>
      <vt:lpstr>Abridged history of AI</vt:lpstr>
      <vt:lpstr>State of the art</vt:lpstr>
      <vt:lpstr>State of the art</vt:lpstr>
      <vt:lpstr>Applications of AI</vt:lpstr>
      <vt:lpstr>Applications of AI</vt:lpstr>
      <vt:lpstr>Applications of AI</vt:lpstr>
      <vt:lpstr>Applications of AI</vt:lpstr>
      <vt:lpstr>Applications of AI</vt:lpstr>
      <vt:lpstr>Applications of AI</vt:lpstr>
      <vt:lpstr>Applications of AI</vt:lpstr>
      <vt:lpstr>Applications of AI</vt:lpstr>
      <vt:lpstr>Applications of AI</vt:lpstr>
      <vt:lpstr>Applications of AI</vt:lpstr>
      <vt:lpstr>Intelligent Agents  Chapter-2</vt:lpstr>
      <vt:lpstr>Outline</vt:lpstr>
      <vt:lpstr>Agents</vt:lpstr>
      <vt:lpstr>Agents</vt:lpstr>
      <vt:lpstr>Agent perception and action</vt:lpstr>
      <vt:lpstr>Agent</vt:lpstr>
      <vt:lpstr>Agents and environments</vt:lpstr>
      <vt:lpstr>Vacuum-cleaner world</vt:lpstr>
      <vt:lpstr>Rational agents</vt:lpstr>
      <vt:lpstr>RATIONALITY</vt:lpstr>
      <vt:lpstr>Rational agents</vt:lpstr>
      <vt:lpstr>Requirements for a Rational agent</vt:lpstr>
      <vt:lpstr>Building intelligent agents</vt:lpstr>
      <vt:lpstr>Building intelligent agents</vt:lpstr>
      <vt:lpstr>PEAS</vt:lpstr>
      <vt:lpstr>PEAS</vt:lpstr>
      <vt:lpstr>PEAS</vt:lpstr>
      <vt:lpstr>PEAS</vt:lpstr>
      <vt:lpstr>PEAS</vt:lpstr>
      <vt:lpstr>Environment types</vt:lpstr>
      <vt:lpstr>PowerPoint Presentation</vt:lpstr>
      <vt:lpstr>Environment Types</vt:lpstr>
      <vt:lpstr>Environment Types</vt:lpstr>
      <vt:lpstr>Environment types</vt:lpstr>
      <vt:lpstr>Environment Types</vt:lpstr>
      <vt:lpstr>Environment types (Contd…)</vt:lpstr>
      <vt:lpstr>ENVIRONMENT  CLASS</vt:lpstr>
      <vt:lpstr>ENVIRONMENT  GENERATOR</vt:lpstr>
      <vt:lpstr>Agent functions and programs</vt:lpstr>
      <vt:lpstr>Table Driven Agent</vt:lpstr>
      <vt:lpstr>Examples of Table Driven  Agent </vt:lpstr>
      <vt:lpstr>Table Driven Agent: A Failure</vt:lpstr>
      <vt:lpstr>Agent types</vt:lpstr>
      <vt:lpstr>Simple reflex agents</vt:lpstr>
      <vt:lpstr>A Simple Reflex Agent: In the two-state vacuum environment </vt:lpstr>
      <vt:lpstr>A Simple Reflex Agent with Internal State: In the two-state vacuum environment </vt:lpstr>
      <vt:lpstr>Simple reflex agents</vt:lpstr>
      <vt:lpstr>PowerPoint Presentation</vt:lpstr>
      <vt:lpstr>PowerPoint Presentation</vt:lpstr>
      <vt:lpstr>Model-based reflex agents</vt:lpstr>
      <vt:lpstr>Model-based reflex agents</vt:lpstr>
      <vt:lpstr>Model-based reflex agents</vt:lpstr>
      <vt:lpstr>PowerPoint Presentation</vt:lpstr>
      <vt:lpstr>PowerPoint Presentation</vt:lpstr>
      <vt:lpstr>Model-based reflex agents</vt:lpstr>
      <vt:lpstr>Model-based Reflex Agents</vt:lpstr>
      <vt:lpstr>Goal based agents</vt:lpstr>
      <vt:lpstr>Goal-based agents</vt:lpstr>
      <vt:lpstr>Goal-based agents</vt:lpstr>
      <vt:lpstr>A model based - Goal based agent</vt:lpstr>
      <vt:lpstr>Goal-based agents</vt:lpstr>
      <vt:lpstr>Utility based agents</vt:lpstr>
      <vt:lpstr>Utility-based agents</vt:lpstr>
      <vt:lpstr>Utility-based agents</vt:lpstr>
      <vt:lpstr>Utility-based agents </vt:lpstr>
      <vt:lpstr>A model based-utility based agent</vt:lpstr>
      <vt:lpstr>Utility-based agents</vt:lpstr>
      <vt:lpstr>Learning Agents</vt:lpstr>
      <vt:lpstr>Learning Agents</vt:lpstr>
      <vt:lpstr>Learning agents</vt:lpstr>
      <vt:lpstr>Learning agents</vt:lpstr>
      <vt:lpstr>Learning agents</vt:lpstr>
      <vt:lpstr>Representation of States</vt:lpstr>
      <vt:lpstr>Solving problems by searching</vt:lpstr>
      <vt:lpstr>Outline</vt:lpstr>
      <vt:lpstr>Problem solving agent</vt:lpstr>
      <vt:lpstr>Problem solving …..</vt:lpstr>
      <vt:lpstr>Problem solving…</vt:lpstr>
      <vt:lpstr>Problem-solving agents</vt:lpstr>
      <vt:lpstr>Example: Romania</vt:lpstr>
      <vt:lpstr>Romania with step costs in km</vt:lpstr>
      <vt:lpstr>Selecting a state space</vt:lpstr>
      <vt:lpstr>Problem formulation for Toy problems</vt:lpstr>
      <vt:lpstr>Simple vacuum world problem (State space graph)</vt:lpstr>
      <vt:lpstr>Simple vacuum world problem (State space graph)…</vt:lpstr>
      <vt:lpstr> The 8-puzzle problem</vt:lpstr>
      <vt:lpstr>The 8-puzzle problem…</vt:lpstr>
      <vt:lpstr>8-Queen problem</vt:lpstr>
      <vt:lpstr>8-Queen problem…</vt:lpstr>
      <vt:lpstr>Knuth’ s Number Generation </vt:lpstr>
      <vt:lpstr>Problem formulation for Real world problems</vt:lpstr>
      <vt:lpstr>Airline Travel Problem</vt:lpstr>
      <vt:lpstr>Some but not exhaustive list of Real world problems</vt:lpstr>
      <vt:lpstr>Basic AI problem solving techniques</vt:lpstr>
      <vt:lpstr>Informal Tree search algorithm</vt:lpstr>
      <vt:lpstr>Tree search example</vt:lpstr>
      <vt:lpstr>Tree search example</vt:lpstr>
      <vt:lpstr>Tree search example</vt:lpstr>
      <vt:lpstr>Informal Graph search algorithms</vt:lpstr>
      <vt:lpstr>Some examples of Graph search</vt:lpstr>
      <vt:lpstr>State vs. node</vt:lpstr>
      <vt:lpstr>Node Details</vt:lpstr>
      <vt:lpstr>Implementation: general tree search</vt:lpstr>
      <vt:lpstr>Implementation of nodes in search algorithm</vt:lpstr>
      <vt:lpstr>Implementation of nodes in search algorithm</vt:lpstr>
      <vt:lpstr>Evaluating Search strategies</vt:lpstr>
      <vt:lpstr>Evaluating Search strategies…</vt:lpstr>
      <vt:lpstr>Search strategies</vt:lpstr>
      <vt:lpstr>Uninformed search strategies</vt:lpstr>
      <vt:lpstr>Breadth-first search</vt:lpstr>
      <vt:lpstr>Breadth Fast Search Algorithm</vt:lpstr>
      <vt:lpstr>Breadth-first search algorithm</vt:lpstr>
      <vt:lpstr>Breadth-first search algorithm</vt:lpstr>
      <vt:lpstr>Breadth-first search</vt:lpstr>
      <vt:lpstr>Breadth-first search</vt:lpstr>
      <vt:lpstr>Breadth-first search</vt:lpstr>
      <vt:lpstr>Properties of breadth-first search</vt:lpstr>
      <vt:lpstr>Breadth Fast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Uniform cost search (UCS)</vt:lpstr>
      <vt:lpstr>Uniform cost search (UCS)…</vt:lpstr>
      <vt:lpstr>Uniform cost search (UCS)…</vt:lpstr>
      <vt:lpstr>Uniform cost search (UCS)…</vt:lpstr>
      <vt:lpstr>Uniform cost search (UCS)…</vt:lpstr>
      <vt:lpstr>Uniform-cost search</vt:lpstr>
      <vt:lpstr>PowerPoint Presentation</vt:lpstr>
      <vt:lpstr>PowerPoint Presentation</vt:lpstr>
      <vt:lpstr>Depth-first search( DFS)</vt:lpstr>
      <vt:lpstr>Depth-first search( DFS)</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Properties of depth-first search</vt:lpstr>
      <vt:lpstr>PowerPoint Presentation</vt:lpstr>
      <vt:lpstr>PowerPoint Presentation</vt:lpstr>
      <vt:lpstr>DFS Algorithm</vt:lpstr>
      <vt:lpstr>DFS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Depth-limited search</vt:lpstr>
      <vt:lpstr>Depth-limited search</vt:lpstr>
      <vt:lpstr>Properties of depth- limited search</vt:lpstr>
      <vt:lpstr>Iterative deepening search</vt:lpstr>
      <vt:lpstr>Iterative deepening search</vt:lpstr>
      <vt:lpstr>Iterative deepening search l =0</vt:lpstr>
      <vt:lpstr>Iterative deepening search l =1</vt:lpstr>
      <vt:lpstr>Iterative deepening search l =2</vt:lpstr>
      <vt:lpstr>Iterative deepening search l =3</vt:lpstr>
      <vt:lpstr>Iterative deepening search</vt:lpstr>
      <vt:lpstr>Iterative deepening search</vt:lpstr>
      <vt:lpstr>Properties of iterative deepening search</vt:lpstr>
      <vt:lpstr>PowerPoint Presentation</vt:lpstr>
      <vt:lpstr>PowerPoint Presentation</vt:lpstr>
      <vt:lpstr>PowerPoint Presentation</vt:lpstr>
      <vt:lpstr>PowerPoint Presentation</vt:lpstr>
      <vt:lpstr>Summary of algorithms</vt:lpstr>
      <vt:lpstr>Bidirectional Search (BDS)</vt:lpstr>
      <vt:lpstr>BDS (contd…)</vt:lpstr>
      <vt:lpstr>PowerPoint Presentation</vt:lpstr>
      <vt:lpstr>PowerPoint Presentation</vt:lpstr>
      <vt:lpstr>PowerPoint Presentation</vt:lpstr>
      <vt:lpstr>PowerPoint Presentation</vt:lpstr>
      <vt:lpstr>Comparing Uninformed Search Strategies</vt:lpstr>
      <vt:lpstr>Repeated states</vt:lpstr>
      <vt:lpstr>Repeated states</vt:lpstr>
      <vt:lpstr>Repeated states</vt:lpstr>
      <vt:lpstr>Repeated states</vt:lpstr>
      <vt:lpstr>Graph search</vt:lpstr>
      <vt:lpstr>Summary</vt:lpstr>
      <vt:lpstr>Informed Search Strategy</vt:lpstr>
      <vt:lpstr>Informed Search Strategy  (Best-first search)</vt:lpstr>
      <vt:lpstr>Heuristic search techniques</vt:lpstr>
      <vt:lpstr>Informed Search Strategy (Heuristic functions)</vt:lpstr>
      <vt:lpstr>Heuristic functions (contd…)</vt:lpstr>
      <vt:lpstr>PowerPoint Presentation</vt:lpstr>
      <vt:lpstr>PowerPoint Presentation</vt:lpstr>
      <vt:lpstr>PowerPoint Presentation</vt:lpstr>
      <vt:lpstr>PowerPoint Presentation</vt:lpstr>
      <vt:lpstr>Best-first search</vt:lpstr>
      <vt:lpstr>Greedy best-first search</vt:lpstr>
      <vt:lpstr>Data structures used for best-first search</vt:lpstr>
      <vt:lpstr>Greedy best-first search</vt:lpstr>
      <vt:lpstr>Romania Example: with step costs [in Kms] and h_SLD (n)  [in Kms]</vt:lpstr>
      <vt:lpstr>Greedy best-first search algorithm</vt:lpstr>
      <vt:lpstr>Greedy best-first search algorithm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Greedy best-first search example: (Romania example)</vt:lpstr>
      <vt:lpstr>Greedy best-first search example (contd…)</vt:lpstr>
      <vt:lpstr>Greedy best-first search example (contd…)</vt:lpstr>
      <vt:lpstr>Greedy best-first search example (contd…)</vt:lpstr>
      <vt:lpstr>Properties of Greedy best-first search</vt:lpstr>
      <vt:lpstr>Properties of Greedy best-first search (contd…)</vt:lpstr>
      <vt:lpstr>A* search</vt:lpstr>
      <vt:lpstr>A* search</vt:lpstr>
      <vt:lpstr>A* search</vt:lpstr>
      <vt:lpstr>A* search</vt:lpstr>
      <vt:lpstr>A* search</vt:lpstr>
      <vt:lpstr>A* search</vt:lpstr>
      <vt:lpstr>A* search example</vt:lpstr>
      <vt:lpstr>A* search example(Romania example)</vt:lpstr>
      <vt:lpstr>A* search example</vt:lpstr>
      <vt:lpstr>A* search example</vt:lpstr>
      <vt:lpstr>A* search example</vt:lpstr>
      <vt:lpstr>A* search example</vt:lpstr>
      <vt:lpstr>Properties of A*</vt:lpstr>
      <vt:lpstr>Admissible heuristics</vt:lpstr>
      <vt:lpstr>Consistent heuristics</vt:lpstr>
      <vt:lpstr>Some Example Search Graphs</vt:lpstr>
      <vt:lpstr>Some Example Search Graphs (contd…)</vt:lpstr>
      <vt:lpstr>Admissible heuristics</vt:lpstr>
      <vt:lpstr>Admissible heuristics</vt:lpstr>
      <vt:lpstr>8-puzzle heuristics: explanation</vt:lpstr>
      <vt:lpstr>8-puzzle heuristics: explanation (contd…)</vt:lpstr>
      <vt:lpstr>Beyond Classical Search</vt:lpstr>
      <vt:lpstr>Local Search Algorithms and Optimization Problems</vt:lpstr>
      <vt:lpstr>Local Search Algorithms and Optimization Problems (contd…)</vt:lpstr>
      <vt:lpstr>Local Search Algorithms and Optimization Problems (contd…)</vt:lpstr>
      <vt:lpstr>Local Search Algorithms and Optimization Problems (contd…)</vt:lpstr>
      <vt:lpstr>Local Search Algorithms and Optimization Problems (contd…)</vt:lpstr>
      <vt:lpstr>Local Search Algorithms and Optimization Problems (contd…)</vt:lpstr>
      <vt:lpstr>Hill climbing</vt:lpstr>
      <vt:lpstr>Basic Hill climbing algorithm</vt:lpstr>
      <vt:lpstr>Basic Hill climbing algorithm (contd…)</vt:lpstr>
      <vt:lpstr>Steepest-ascent Hill climbing algorithm </vt:lpstr>
      <vt:lpstr>Steepest-ascent Hill climbing algorithm (contd…)</vt:lpstr>
      <vt:lpstr>Hill-climbing search</vt:lpstr>
      <vt:lpstr>Hill-climbing search</vt:lpstr>
      <vt:lpstr>Hill-climbing search</vt:lpstr>
      <vt:lpstr>Hill-climbing search</vt:lpstr>
      <vt:lpstr>Hill-climbing search (via ridge)</vt:lpstr>
      <vt:lpstr>Hill-climbing search</vt:lpstr>
      <vt:lpstr>Hill-climbing search: 8-queens problem</vt:lpstr>
      <vt:lpstr>Hill-climbing search: 8-queens problem</vt:lpstr>
      <vt:lpstr>Hill-climbing search: 8-queens problem</vt:lpstr>
      <vt:lpstr>Variants of Hill Climbing</vt:lpstr>
      <vt:lpstr>Simulated Annealing</vt:lpstr>
      <vt:lpstr>Simulated Annealing (contd…)</vt:lpstr>
      <vt:lpstr>Simulated Annealing Algorithm</vt:lpstr>
      <vt:lpstr>Simulated Annealing Algorithm (contd…)</vt:lpstr>
      <vt:lpstr>Local Beam Search</vt:lpstr>
      <vt:lpstr>Local Beam Search (contd…)</vt:lpstr>
      <vt:lpstr>Genetic Algorithms</vt:lpstr>
      <vt:lpstr>Genetic Algorithms (contd…)</vt:lpstr>
      <vt:lpstr>Genetic Algorithms (contd…)</vt:lpstr>
      <vt:lpstr>Genetic Algorithms (contd…)</vt:lpstr>
      <vt:lpstr>Genetic Algorithms (contd…)</vt:lpstr>
      <vt:lpstr>Genetic Algorithms (contd…)</vt:lpstr>
      <vt:lpstr>Genetic Algorithms (contd…)</vt:lpstr>
      <vt:lpstr>Genetic Algorithms (contd…)</vt:lpstr>
      <vt:lpstr>PowerPoint Presentation</vt:lpstr>
      <vt:lpstr>Adversarial Search </vt:lpstr>
      <vt:lpstr>Games vs. Search Problems </vt:lpstr>
      <vt:lpstr>Go</vt:lpstr>
      <vt:lpstr>AI and Games </vt:lpstr>
      <vt:lpstr>History of Game Playing</vt:lpstr>
      <vt:lpstr>Games</vt:lpstr>
      <vt:lpstr>Types of Games</vt:lpstr>
      <vt:lpstr>Game Problem Formulation </vt:lpstr>
      <vt:lpstr>PowerPoint Presentation</vt:lpstr>
      <vt:lpstr>Tic-tac–toe Game tree</vt:lpstr>
      <vt:lpstr>Optimal strategies</vt:lpstr>
      <vt:lpstr>Optimal strategies (contd…)</vt:lpstr>
      <vt:lpstr>Optimal strategies (contd…)</vt:lpstr>
      <vt:lpstr>PowerPoint Presentation</vt:lpstr>
      <vt:lpstr>Optimal strategies &amp; Minimax Value</vt:lpstr>
      <vt:lpstr>Minimax Value </vt:lpstr>
      <vt:lpstr>A Partial Game Tree for Tic-Tac-Toe</vt:lpstr>
      <vt:lpstr>Some analysis on Minimax</vt:lpstr>
      <vt:lpstr>Some analysis on Minimax (contd…)</vt:lpstr>
      <vt:lpstr>Some analysis on Minimax (contd…)</vt:lpstr>
      <vt:lpstr>The Minimax algorithm</vt:lpstr>
      <vt:lpstr>The Minimax algorithm (contd…)</vt:lpstr>
      <vt:lpstr>The Minimax algorithm (contd…)</vt:lpstr>
      <vt:lpstr>Properties of Minimax Algorithm</vt:lpstr>
      <vt:lpstr>Optimal decisions in multiplayer games</vt:lpstr>
      <vt:lpstr>Optimal decisions in multiplayer games (contd…)</vt:lpstr>
      <vt:lpstr>Optimal decisions in multiplayer games (contd…)</vt:lpstr>
      <vt:lpstr>Optimal decisions in multiplayer games (contd…)</vt:lpstr>
      <vt:lpstr>Alpha-beta Pruning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Alpha-beta Pruning…</vt:lpstr>
      <vt:lpstr>A simple formula for Minimax</vt:lpstr>
      <vt:lpstr>Basic Idea of α-β </vt:lpstr>
      <vt:lpstr>PowerPoint Presentation</vt:lpstr>
      <vt:lpstr>The alpha-beta search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Solution</vt:lpstr>
      <vt:lpstr>Example…</vt:lpstr>
      <vt:lpstr>Game tree of the Example</vt:lpstr>
      <vt:lpstr>Constraint Satisfaction Problems</vt:lpstr>
      <vt:lpstr>Constraint Satisfaction  Problems</vt:lpstr>
      <vt:lpstr>PowerPoint Presentation</vt:lpstr>
      <vt:lpstr>Constraint Satisfaction  Problems (contd…)</vt:lpstr>
      <vt:lpstr>Constraint Satisfaction  Problems (contd…)</vt:lpstr>
      <vt:lpstr>Constraint Satisfaction  Problems (contd…)</vt:lpstr>
      <vt:lpstr>Constraint Satisfaction  Problems (Summary)</vt:lpstr>
      <vt:lpstr>Constraint Satisfaction  Problems(Summary) (contd…)</vt:lpstr>
      <vt:lpstr>Constraint Satisfaction  Problems(Summary) (contd…)</vt:lpstr>
      <vt:lpstr>Outline</vt:lpstr>
      <vt:lpstr>Constraint Satisfaction Problems</vt:lpstr>
      <vt:lpstr>Constraint Satisfaction Problems (contd…)</vt:lpstr>
      <vt:lpstr>Example: Map-Coloring</vt:lpstr>
      <vt:lpstr>Example: Map-Coloring (contd…)</vt:lpstr>
      <vt:lpstr>CSP vs General State Space Search</vt:lpstr>
      <vt:lpstr>Constraint graph</vt:lpstr>
      <vt:lpstr>Example problem: Job-shop scheduling</vt:lpstr>
      <vt:lpstr>Example problem: Job-shop scheduling (contd…)</vt:lpstr>
      <vt:lpstr>Example problem: Job-shop scheduling (contd…)</vt:lpstr>
      <vt:lpstr>Example problem: Job-shop scheduling (contd…)</vt:lpstr>
      <vt:lpstr>Example problem: Job-shop scheduling (contd…)</vt:lpstr>
      <vt:lpstr>Variations on the CSP formalism</vt:lpstr>
      <vt:lpstr>Discrete variables… </vt:lpstr>
      <vt:lpstr>Variations on the CSP formalism (contd…)</vt:lpstr>
      <vt:lpstr>Variations on the CSP formalism (contd…)</vt:lpstr>
      <vt:lpstr>Variations on the CSP formalism (contd…)</vt:lpstr>
      <vt:lpstr>Variations on the CSP formalism (contd…)</vt:lpstr>
      <vt:lpstr>Sudoku problems</vt:lpstr>
      <vt:lpstr>Sudoku problems (contd…)</vt:lpstr>
      <vt:lpstr>Sudoku problems (contd…)</vt:lpstr>
      <vt:lpstr>Cryptarithmetic Problems</vt:lpstr>
      <vt:lpstr>Cryptarithmetic Problems (contd…)</vt:lpstr>
      <vt:lpstr>Cryptarithmetic Problems (contd…)</vt:lpstr>
      <vt:lpstr>Cryptarithmatic Problems (contd…)</vt:lpstr>
      <vt:lpstr>Example: cryptarithmetic problem</vt:lpstr>
      <vt:lpstr>Example: cryptarithmetic problem (contd…)</vt:lpstr>
      <vt:lpstr>One of the solutions f0r this example</vt:lpstr>
      <vt:lpstr>Real-world CSPs</vt:lpstr>
      <vt:lpstr>Real-world CSPs (contd…)</vt:lpstr>
      <vt:lpstr>Real-world CSPs (contd…)</vt:lpstr>
      <vt:lpstr>Local Consistency </vt:lpstr>
      <vt:lpstr>Local Consistency (Exercise: 6.6)</vt:lpstr>
      <vt:lpstr>Local Consistency (contd…)</vt:lpstr>
      <vt:lpstr>Standard search formulation (incremental)</vt:lpstr>
      <vt:lpstr>Backtracking search</vt:lpstr>
      <vt:lpstr>Backtracking search…</vt:lpstr>
      <vt:lpstr>Backtracking search</vt:lpstr>
      <vt:lpstr>Backtracking search</vt:lpstr>
      <vt:lpstr>Backtracking example</vt:lpstr>
      <vt:lpstr>Backtracking example</vt:lpstr>
      <vt:lpstr>Backtracking example</vt:lpstr>
      <vt:lpstr>Backtracking example</vt:lpstr>
      <vt:lpstr>Improving backtracking efficiency</vt:lpstr>
      <vt:lpstr>Most constrained variable</vt:lpstr>
      <vt:lpstr>Most constraining variable</vt:lpstr>
      <vt:lpstr>Least constraining value</vt:lpstr>
      <vt:lpstr>Forward checking</vt:lpstr>
      <vt:lpstr>Forward checking</vt:lpstr>
      <vt:lpstr>Forward checking</vt:lpstr>
      <vt:lpstr>Forward checking</vt:lpstr>
      <vt:lpstr>Forward checking</vt:lpstr>
      <vt:lpstr>Constraint propagation</vt:lpstr>
      <vt:lpstr>Arc consistency</vt:lpstr>
      <vt:lpstr>Arc consistency</vt:lpstr>
      <vt:lpstr>Arc consistency</vt:lpstr>
      <vt:lpstr>Arc consistency</vt:lpstr>
      <vt:lpstr>Arc consistency algorithm AC-3</vt:lpstr>
      <vt:lpstr>Local Search for CSPs: 4-Queen Problem </vt:lpstr>
      <vt:lpstr>Local Search for CSPs: 8-Queen Problem </vt:lpstr>
      <vt:lpstr>Minimum Conflicts Algorithm (Local Search)</vt:lpstr>
      <vt:lpstr>Local Search for CSPs: 8-Queen Problem </vt:lpstr>
      <vt:lpstr>Summary</vt:lpstr>
      <vt:lpstr>Logical Agents</vt:lpstr>
      <vt:lpstr>Outline</vt:lpstr>
      <vt:lpstr>Logical Agents (Knowledge-based agents) </vt:lpstr>
      <vt:lpstr>Knowledge-based agents </vt:lpstr>
      <vt:lpstr>Knowledge-based agents </vt:lpstr>
      <vt:lpstr>Knowledge bases</vt:lpstr>
      <vt:lpstr>PowerPoint Presentation</vt:lpstr>
      <vt:lpstr>Knowledge-based agents </vt:lpstr>
      <vt:lpstr>Knowledge-based agents </vt:lpstr>
      <vt:lpstr>A simple knowledge-based agent</vt:lpstr>
      <vt:lpstr>A simple knowledge-based agent</vt:lpstr>
      <vt:lpstr>A simple knowledge-based agent</vt:lpstr>
      <vt:lpstr>A simple knowledge-based agent</vt:lpstr>
      <vt:lpstr>Knowledge bases</vt:lpstr>
      <vt:lpstr>Wumpus World PEAS description</vt:lpstr>
      <vt:lpstr>PEAS Specifications of Wumpus World</vt:lpstr>
      <vt:lpstr>PEAS Specifications of Wumpus World</vt:lpstr>
      <vt:lpstr>PEAS Specifications of Wumpus World</vt:lpstr>
      <vt:lpstr>Dimensions of Wumpus environment</vt:lpstr>
      <vt:lpstr>Wumpus world characterization</vt:lpstr>
      <vt:lpstr>Knowledge-based Wumpus Agent</vt:lpstr>
      <vt:lpstr>Knowledge-based Wumpus Agent</vt:lpstr>
      <vt:lpstr>Knowledge-based Wumpus Agent</vt:lpstr>
      <vt:lpstr>Knowledge-based Wumpus Agent</vt:lpstr>
      <vt:lpstr>Knowledge-based Wumpus Agent</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Other Sticky Situations</vt:lpstr>
      <vt:lpstr>Logic</vt:lpstr>
      <vt:lpstr>Logic…</vt:lpstr>
      <vt:lpstr>Logic…</vt:lpstr>
      <vt:lpstr>Logic…</vt:lpstr>
      <vt:lpstr>Logic…</vt:lpstr>
      <vt:lpstr>Logic…</vt:lpstr>
      <vt:lpstr>Logic</vt:lpstr>
      <vt:lpstr>Logic…</vt:lpstr>
      <vt:lpstr>Logic…</vt:lpstr>
      <vt:lpstr>Logic…</vt:lpstr>
      <vt:lpstr>Logic…</vt:lpstr>
      <vt:lpstr>Logic…</vt:lpstr>
      <vt:lpstr>Logic…</vt:lpstr>
      <vt:lpstr>Logic…</vt:lpstr>
      <vt:lpstr>Propositional Logic</vt:lpstr>
      <vt:lpstr>Propositional Logic</vt:lpstr>
      <vt:lpstr>Wumpus World Sentences</vt:lpstr>
      <vt:lpstr>A Simple Knowledge Base</vt:lpstr>
      <vt:lpstr>A Simple Knowledge Base</vt:lpstr>
      <vt:lpstr>A Simple Knowledge Base</vt:lpstr>
      <vt:lpstr>Logical Equivalence, Validity, Satisfiability</vt:lpstr>
      <vt:lpstr>Logical Equivalence, Validity, Satisfiability…</vt:lpstr>
      <vt:lpstr>Logical Equivalence, Validity, Satisfiability…</vt:lpstr>
      <vt:lpstr>Reasoning Patterns</vt:lpstr>
      <vt:lpstr>Evaluation of Deductive Inference</vt:lpstr>
      <vt:lpstr>Resolution</vt:lpstr>
      <vt:lpstr>Resolution in Wumpus World</vt:lpstr>
      <vt:lpstr>Proof using Resolution</vt:lpstr>
      <vt:lpstr>CNF Example</vt:lpstr>
      <vt:lpstr>Resolution Example</vt:lpstr>
      <vt:lpstr>Evaluation of Resolution</vt:lpstr>
      <vt:lpstr>Horn Clauses</vt:lpstr>
      <vt:lpstr>Reasoning with Horn Clauses</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Forward Chaining vs. Backward Chaining</vt:lpstr>
      <vt:lpstr>K- Representation using symbolic logic</vt:lpstr>
      <vt:lpstr>Logic in general</vt:lpstr>
      <vt:lpstr>Entailment</vt:lpstr>
      <vt:lpstr>Models</vt:lpstr>
      <vt:lpstr>Entailment in the wumpus world</vt:lpstr>
      <vt:lpstr>Wumpus models</vt:lpstr>
      <vt:lpstr>Wumpus models</vt:lpstr>
      <vt:lpstr>Wumpus models</vt:lpstr>
      <vt:lpstr>Wumpus models</vt:lpstr>
      <vt:lpstr>Wumpus models</vt:lpstr>
      <vt:lpstr>Inference</vt:lpstr>
      <vt:lpstr>Propositional logic: Syntax</vt:lpstr>
      <vt:lpstr>Propositional logic: Semantics</vt:lpstr>
      <vt:lpstr>Truth tables for connectives</vt:lpstr>
      <vt:lpstr>Wumpus world sentences</vt:lpstr>
      <vt:lpstr>Logical equivalence</vt:lpstr>
      <vt:lpstr>Validity and satisfiability</vt:lpstr>
      <vt:lpstr>Proof methods</vt:lpstr>
      <vt:lpstr>Resolution</vt:lpstr>
      <vt:lpstr>Conversion to CNF</vt:lpstr>
      <vt:lpstr>Resolution rules</vt:lpstr>
      <vt:lpstr>Resolution algorithm</vt:lpstr>
      <vt:lpstr>Resolution example </vt:lpstr>
      <vt:lpstr>Resolution example </vt:lpstr>
      <vt:lpstr>Resolution example </vt:lpstr>
      <vt:lpstr>Resolution example </vt:lpstr>
      <vt:lpstr>Resolution example </vt:lpstr>
      <vt:lpstr>Resolution example </vt:lpstr>
      <vt:lpstr>Resolution example </vt:lpstr>
      <vt:lpstr>Resolution by contradiction example</vt:lpstr>
      <vt:lpstr>Forward and backward reasoning/chaining</vt:lpstr>
      <vt:lpstr>Forward chaining</vt:lpstr>
      <vt:lpstr>Forward chaining algorithm</vt:lpstr>
      <vt:lpstr>Forward chaining example</vt:lpstr>
      <vt:lpstr>Forward chaining example</vt:lpstr>
      <vt:lpstr>Forward chaining example</vt:lpstr>
      <vt:lpstr>Forward chaining example</vt:lpstr>
      <vt:lpstr>Forward chaining example</vt:lpstr>
      <vt:lpstr>Forward chaining example</vt:lpstr>
      <vt:lpstr>Forward chaining example</vt:lpstr>
      <vt:lpstr>Forward chaining example</vt:lpstr>
      <vt:lpstr>Proof of completeness</vt:lpstr>
      <vt:lpstr>PowerPoint Presentation</vt:lpstr>
      <vt:lpstr>Backward chaining</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Forward vs. backward chaining</vt:lpstr>
      <vt:lpstr>Inference-based agents in the wumpus world</vt:lpstr>
      <vt:lpstr>PowerPoint Presentation</vt:lpstr>
      <vt:lpstr>Summary</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KIIT</dc:creator>
  <cp:lastModifiedBy>Ict Support</cp:lastModifiedBy>
  <cp:revision>628</cp:revision>
  <dcterms:created xsi:type="dcterms:W3CDTF">2020-07-26T13:01:00Z</dcterms:created>
  <dcterms:modified xsi:type="dcterms:W3CDTF">2024-12-10T10:40:19Z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